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5" r:id="rId5"/>
    <p:sldId id="267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6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67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335B-B51D-324D-AC0E-892955BB1039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96BE-8885-B14F-9F5F-D200FDFBC9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995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335B-B51D-324D-AC0E-892955BB1039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96BE-8885-B14F-9F5F-D200FDFBC9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580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335B-B51D-324D-AC0E-892955BB1039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96BE-8885-B14F-9F5F-D200FDFBC9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4079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335B-B51D-324D-AC0E-892955BB1039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96BE-8885-B14F-9F5F-D200FDFBC9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1023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335B-B51D-324D-AC0E-892955BB1039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96BE-8885-B14F-9F5F-D200FDFBC9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928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335B-B51D-324D-AC0E-892955BB1039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96BE-8885-B14F-9F5F-D200FDFBC9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287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335B-B51D-324D-AC0E-892955BB1039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96BE-8885-B14F-9F5F-D200FDFBC9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98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335B-B51D-324D-AC0E-892955BB1039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96BE-8885-B14F-9F5F-D200FDFBC9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285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335B-B51D-324D-AC0E-892955BB1039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96BE-8885-B14F-9F5F-D200FDFBC9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0748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335B-B51D-324D-AC0E-892955BB1039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96BE-8885-B14F-9F5F-D200FDFBC9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870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335B-B51D-324D-AC0E-892955BB1039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96BE-8885-B14F-9F5F-D200FDFBC9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0397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C335B-B51D-324D-AC0E-892955BB1039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A96BE-8885-B14F-9F5F-D200FDFBC9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501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diapo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056041" y="2608413"/>
            <a:ext cx="733553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CONVERSATORIO</a:t>
            </a:r>
          </a:p>
          <a:p>
            <a:pPr algn="ctr"/>
            <a:r>
              <a:rPr lang="es-ES" sz="3200" smtClean="0">
                <a:solidFill>
                  <a:schemeClr val="bg1"/>
                </a:solidFill>
              </a:rPr>
              <a:t>Problemática regional en </a:t>
            </a:r>
            <a:r>
              <a:rPr lang="es-ES" sz="3200" dirty="0" smtClean="0">
                <a:solidFill>
                  <a:schemeClr val="bg1"/>
                </a:solidFill>
              </a:rPr>
              <a:t>la gestión pública</a:t>
            </a:r>
            <a:endParaRPr lang="es-E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09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Diapo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82328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643001" y="2044006"/>
            <a:ext cx="785799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MISIÓN</a:t>
            </a:r>
          </a:p>
          <a:p>
            <a:pPr algn="just"/>
            <a:r>
              <a:rPr lang="es-PE" dirty="0"/>
              <a:t>La Escuela de Postgrado de la Universidad César Vallejo es una unidad académica de ámbito nacional que promueve el perfeccionamiento continuo y la especialización de profesionales comprometidos con el desarrollo socioeconómico del país, fortaleciendo su base axiológica y humanista, a partir de la investigación, el aprendizaje, servicio y la conservación del medio ambiente; constituyéndose en un referente de egresados líderes, competitivos, idóneos, productivos, creativos e innovadores. </a:t>
            </a:r>
            <a:endParaRPr lang="es-PE" dirty="0" smtClean="0"/>
          </a:p>
          <a:p>
            <a:pPr algn="just"/>
            <a:endParaRPr lang="es-PE" dirty="0"/>
          </a:p>
          <a:p>
            <a:pPr algn="ctr"/>
            <a:r>
              <a:rPr lang="es-PE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VISIÓN</a:t>
            </a:r>
          </a:p>
          <a:p>
            <a:pPr algn="just"/>
            <a:r>
              <a:rPr lang="es-PE" dirty="0"/>
              <a:t>La Escuela de Postgrado de la Universidad César Vallejo será reconocida como una unidad académica acreditada e identificada a nivel nacional por el liderazgo, labor social y producción intelectual de sus egresados al poseer una base axiológica y humanista, sustentada en la investigación, especialización y proyección social como contribución al desarrollo sostenible del país. </a:t>
            </a:r>
          </a:p>
        </p:txBody>
      </p:sp>
    </p:spTree>
    <p:extLst>
      <p:ext uri="{BB962C8B-B14F-4D97-AF65-F5344CB8AC3E}">
        <p14:creationId xmlns:p14="http://schemas.microsoft.com/office/powerpoint/2010/main" val="54225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Diapo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82328"/>
          </a:xfrm>
          <a:prstGeom prst="rect">
            <a:avLst/>
          </a:prstGeom>
        </p:spPr>
      </p:pic>
      <p:pic>
        <p:nvPicPr>
          <p:cNvPr id="1026" name="Picture 2" descr="http://i.imgur.com/vGLHHuS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33"/>
          <a:stretch/>
        </p:blipFill>
        <p:spPr bwMode="auto">
          <a:xfrm>
            <a:off x="0" y="1496956"/>
            <a:ext cx="6543039" cy="5372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.imgur.com/vGLHHuS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16" t="52105" r="9176"/>
          <a:stretch/>
        </p:blipFill>
        <p:spPr bwMode="auto">
          <a:xfrm>
            <a:off x="6543039" y="4750129"/>
            <a:ext cx="2672082" cy="2155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i.imgur.com/vGLHHuS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17" r="11074" b="18711"/>
          <a:stretch/>
        </p:blipFill>
        <p:spPr bwMode="auto">
          <a:xfrm>
            <a:off x="6543037" y="1496956"/>
            <a:ext cx="2672083" cy="384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Elipse"/>
          <p:cNvSpPr/>
          <p:nvPr/>
        </p:nvSpPr>
        <p:spPr>
          <a:xfrm>
            <a:off x="534383" y="1852951"/>
            <a:ext cx="1448789" cy="13419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I ciclo</a:t>
            </a:r>
            <a:endParaRPr lang="es-PE" dirty="0">
              <a:solidFill>
                <a:schemeClr val="tx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Elipse"/>
          <p:cNvSpPr/>
          <p:nvPr/>
        </p:nvSpPr>
        <p:spPr>
          <a:xfrm>
            <a:off x="2562026" y="1852951"/>
            <a:ext cx="1448789" cy="13419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II ciclo</a:t>
            </a:r>
            <a:endParaRPr lang="es-PE" dirty="0">
              <a:solidFill>
                <a:schemeClr val="tx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8 Elipse"/>
          <p:cNvSpPr/>
          <p:nvPr/>
        </p:nvSpPr>
        <p:spPr>
          <a:xfrm>
            <a:off x="4623285" y="1850976"/>
            <a:ext cx="1448789" cy="13419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III ciclo</a:t>
            </a:r>
            <a:endParaRPr lang="es-PE" dirty="0">
              <a:solidFill>
                <a:schemeClr val="tx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9 Elipse"/>
          <p:cNvSpPr/>
          <p:nvPr/>
        </p:nvSpPr>
        <p:spPr>
          <a:xfrm>
            <a:off x="6760621" y="1872084"/>
            <a:ext cx="1448789" cy="13419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IV  ciclo</a:t>
            </a:r>
            <a:endParaRPr lang="es-PE" dirty="0">
              <a:solidFill>
                <a:schemeClr val="tx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4383" y="3420136"/>
            <a:ext cx="1751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dirty="0" smtClean="0">
                <a:latin typeface="Bauhaus 93" pitchFamily="82" charset="0"/>
              </a:rPr>
              <a:t>Metodología de la investigación</a:t>
            </a:r>
            <a:endParaRPr lang="es-PE" sz="1600" dirty="0">
              <a:latin typeface="Bauhaus 93" pitchFamily="82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609526" y="3418158"/>
            <a:ext cx="1751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dirty="0" smtClean="0">
                <a:latin typeface="Bauhaus 93" pitchFamily="82" charset="0"/>
              </a:rPr>
              <a:t>Métodos estadísticos</a:t>
            </a:r>
            <a:endParaRPr lang="es-PE" sz="1600" dirty="0">
              <a:latin typeface="Bauhaus 93" pitchFamily="82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443210" y="3418708"/>
            <a:ext cx="2115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dirty="0" smtClean="0">
                <a:latin typeface="Bauhaus 93" pitchFamily="82" charset="0"/>
              </a:rPr>
              <a:t>Diseño de trabajo de investigación</a:t>
            </a:r>
            <a:endParaRPr lang="es-PE" sz="1600" dirty="0">
              <a:latin typeface="Bauhaus 93" pitchFamily="82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578734" y="3404858"/>
            <a:ext cx="2648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dirty="0" smtClean="0">
                <a:latin typeface="Bauhaus 93" pitchFamily="82" charset="0"/>
              </a:rPr>
              <a:t>Desarrollo de trabajo de investigación  </a:t>
            </a:r>
            <a:endParaRPr lang="es-PE" sz="1600" dirty="0">
              <a:latin typeface="Bauhaus 93" pitchFamily="82" charset="0"/>
            </a:endParaRPr>
          </a:p>
        </p:txBody>
      </p:sp>
      <p:sp>
        <p:nvSpPr>
          <p:cNvPr id="7" name="6 Flecha derecha"/>
          <p:cNvSpPr/>
          <p:nvPr/>
        </p:nvSpPr>
        <p:spPr>
          <a:xfrm>
            <a:off x="2113673" y="2120332"/>
            <a:ext cx="344383" cy="803199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6" name="15 Flecha derecha"/>
          <p:cNvSpPr/>
          <p:nvPr/>
        </p:nvSpPr>
        <p:spPr>
          <a:xfrm>
            <a:off x="4141316" y="2122307"/>
            <a:ext cx="344383" cy="803199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7" name="16 Flecha derecha"/>
          <p:cNvSpPr/>
          <p:nvPr/>
        </p:nvSpPr>
        <p:spPr>
          <a:xfrm>
            <a:off x="6214617" y="2147738"/>
            <a:ext cx="344383" cy="803199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8" name="17 Flecha derecha"/>
          <p:cNvSpPr/>
          <p:nvPr/>
        </p:nvSpPr>
        <p:spPr>
          <a:xfrm rot="5400000">
            <a:off x="7419698" y="3885404"/>
            <a:ext cx="344383" cy="803199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600"/>
          </a:p>
        </p:txBody>
      </p:sp>
      <p:sp>
        <p:nvSpPr>
          <p:cNvPr id="19" name="18 CuadroTexto"/>
          <p:cNvSpPr txBox="1"/>
          <p:nvPr/>
        </p:nvSpPr>
        <p:spPr>
          <a:xfrm>
            <a:off x="6291759" y="5053508"/>
            <a:ext cx="26483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000" dirty="0" smtClean="0">
                <a:latin typeface="Bauhaus 93" pitchFamily="82" charset="0"/>
              </a:rPr>
              <a:t>TESIS</a:t>
            </a:r>
            <a:endParaRPr lang="es-PE" sz="2000" dirty="0">
              <a:latin typeface="Bauhaus 93" pitchFamily="82" charset="0"/>
            </a:endParaRPr>
          </a:p>
        </p:txBody>
      </p:sp>
      <p:pic>
        <p:nvPicPr>
          <p:cNvPr id="1030" name="Picture 6" descr="http://1.bp.blogspot.com/-cdIaMqG7HkI/TazRBnN8yGI/AAAAAAAAADE/U7uzL_sPMjg/s1600/Dibujitos%2BGradoTS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24" b="15231"/>
          <a:stretch/>
        </p:blipFill>
        <p:spPr bwMode="auto">
          <a:xfrm>
            <a:off x="4572000" y="4337790"/>
            <a:ext cx="2865260" cy="227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dimealgoquenosepa.files.wordpress.com/2010/03/realida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467" y="5180908"/>
            <a:ext cx="2416412" cy="54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Rayo"/>
          <p:cNvSpPr/>
          <p:nvPr/>
        </p:nvSpPr>
        <p:spPr>
          <a:xfrm rot="3548852">
            <a:off x="3141547" y="4863502"/>
            <a:ext cx="797756" cy="1438928"/>
          </a:xfrm>
          <a:prstGeom prst="lightningBol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2" name="Picture 2" descr="http://www.ajemadrid.es/wp-content/uploads/libros.p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4062" y="5489797"/>
            <a:ext cx="925366" cy="834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238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5" grpId="0"/>
      <p:bldP spid="12" grpId="0"/>
      <p:bldP spid="13" grpId="0"/>
      <p:bldP spid="14" grpId="0"/>
      <p:bldP spid="7" grpId="0" animBg="1"/>
      <p:bldP spid="16" grpId="0" animBg="1"/>
      <p:bldP spid="17" grpId="0" animBg="1"/>
      <p:bldP spid="18" grpId="0" animBg="1"/>
      <p:bldP spid="19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Diapo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82328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2539486" y="2579569"/>
            <a:ext cx="40650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PE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 del Conversatorio</a:t>
            </a:r>
          </a:p>
        </p:txBody>
      </p:sp>
      <p:sp>
        <p:nvSpPr>
          <p:cNvPr id="6" name="5 Rectángulo"/>
          <p:cNvSpPr/>
          <p:nvPr/>
        </p:nvSpPr>
        <p:spPr>
          <a:xfrm>
            <a:off x="643001" y="3350292"/>
            <a:ext cx="785799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PE" dirty="0" smtClean="0"/>
          </a:p>
          <a:p>
            <a:pPr algn="just"/>
            <a:r>
              <a:rPr lang="es-PE" dirty="0" smtClean="0"/>
              <a:t>Informar a los participantes, desde la experiencia profesional, la problemática de la gestión pública en La Libertad, para que desde su rol docente orienten a los estudiantes a la elección de problemas de investigación  relevantes que coadyuven a su resolución para el beneficio de la comunidad. </a:t>
            </a:r>
          </a:p>
          <a:p>
            <a:pPr algn="just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51056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Diapo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82328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658666" y="3165086"/>
            <a:ext cx="37152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PE" dirty="0" smtClean="0"/>
              <a:t>Participación </a:t>
            </a:r>
            <a:r>
              <a:rPr lang="es-PE" dirty="0"/>
              <a:t>de expositores invitados de 15 a 20 minutos </a:t>
            </a:r>
            <a:r>
              <a:rPr lang="es-PE" dirty="0" smtClean="0"/>
              <a:t>cada uno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PE" dirty="0" smtClean="0"/>
              <a:t>Moderador: Dr. Segundo Raza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PE" dirty="0" smtClean="0"/>
              <a:t>Intervención  de los participantes con preguntas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PE" dirty="0" smtClean="0"/>
              <a:t>Cierre y conclusiones de la actividad (</a:t>
            </a:r>
            <a:r>
              <a:rPr lang="es-PE" dirty="0"/>
              <a:t>Dr. Segundo </a:t>
            </a:r>
            <a:r>
              <a:rPr lang="es-PE" dirty="0" smtClean="0"/>
              <a:t>Raza)</a:t>
            </a:r>
          </a:p>
          <a:p>
            <a:pPr marL="285750" indent="-285750">
              <a:buFont typeface="Arial" pitchFamily="34" charset="0"/>
              <a:buChar char="•"/>
            </a:pPr>
            <a:endParaRPr lang="es-PE" dirty="0"/>
          </a:p>
          <a:p>
            <a:pPr marL="285750" indent="-285750" algn="just">
              <a:buFont typeface="Arial" pitchFamily="34" charset="0"/>
              <a:buChar char="•"/>
            </a:pPr>
            <a:endParaRPr lang="es-PE" dirty="0"/>
          </a:p>
        </p:txBody>
      </p:sp>
      <p:sp>
        <p:nvSpPr>
          <p:cNvPr id="4" name="3 Rectángulo"/>
          <p:cNvSpPr/>
          <p:nvPr/>
        </p:nvSpPr>
        <p:spPr>
          <a:xfrm>
            <a:off x="1352505" y="2443876"/>
            <a:ext cx="20451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PE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Metodología</a:t>
            </a:r>
            <a:endParaRPr lang="es-PE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762004" y="2962217"/>
            <a:ext cx="4067297" cy="3016210"/>
          </a:xfrm>
          <a:prstGeom prst="rect">
            <a:avLst/>
          </a:prstGeom>
          <a:solidFill>
            <a:srgbClr val="3156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PE" dirty="0"/>
              <a:t>Eco.  Jorge Alcántara </a:t>
            </a:r>
            <a:r>
              <a:rPr lang="es-PE" dirty="0" err="1"/>
              <a:t>Suyón</a:t>
            </a:r>
            <a:r>
              <a:rPr lang="es-PE" dirty="0"/>
              <a:t> </a:t>
            </a:r>
            <a:endParaRPr lang="es-PE" dirty="0" smtClean="0"/>
          </a:p>
          <a:p>
            <a:r>
              <a:rPr lang="es-PE" sz="1600" i="1" dirty="0" smtClean="0"/>
              <a:t>CERPLAN </a:t>
            </a:r>
            <a:r>
              <a:rPr lang="es-PE" sz="1600" i="1" dirty="0"/>
              <a:t>- La </a:t>
            </a:r>
            <a:r>
              <a:rPr lang="es-PE" sz="1600" i="1" dirty="0" smtClean="0"/>
              <a:t>Libertad</a:t>
            </a:r>
          </a:p>
          <a:p>
            <a:endParaRPr lang="es-PE" dirty="0"/>
          </a:p>
          <a:p>
            <a:r>
              <a:rPr lang="es-PE" dirty="0"/>
              <a:t>Dra. Mercedes López García </a:t>
            </a:r>
            <a:endParaRPr lang="es-PE" dirty="0" smtClean="0"/>
          </a:p>
          <a:p>
            <a:r>
              <a:rPr lang="es-PE" sz="1600" i="1" dirty="0" smtClean="0"/>
              <a:t>Gerente </a:t>
            </a:r>
            <a:r>
              <a:rPr lang="es-PE" sz="1600" i="1" dirty="0"/>
              <a:t>de </a:t>
            </a:r>
            <a:r>
              <a:rPr lang="es-PE" sz="1600" i="1" dirty="0" smtClean="0"/>
              <a:t>ambiente</a:t>
            </a:r>
            <a:endParaRPr lang="es-PE" sz="1600" i="1" dirty="0"/>
          </a:p>
          <a:p>
            <a:endParaRPr lang="es-PE" dirty="0" smtClean="0"/>
          </a:p>
          <a:p>
            <a:r>
              <a:rPr lang="es-PE" dirty="0" smtClean="0"/>
              <a:t>Mg</a:t>
            </a:r>
            <a:r>
              <a:rPr lang="es-PE" dirty="0"/>
              <a:t>. </a:t>
            </a:r>
            <a:r>
              <a:rPr lang="es-PE" dirty="0" err="1"/>
              <a:t>Jury</a:t>
            </a:r>
            <a:r>
              <a:rPr lang="es-PE" dirty="0"/>
              <a:t> </a:t>
            </a:r>
            <a:r>
              <a:rPr lang="es-PE" dirty="0" err="1"/>
              <a:t>Calúa</a:t>
            </a:r>
            <a:r>
              <a:rPr lang="es-PE" dirty="0"/>
              <a:t> Arroyo </a:t>
            </a:r>
            <a:endParaRPr lang="es-PE" dirty="0" smtClean="0"/>
          </a:p>
          <a:p>
            <a:r>
              <a:rPr lang="es-PE" sz="1600" i="1" dirty="0" smtClean="0"/>
              <a:t>Coordinadora </a:t>
            </a:r>
            <a:r>
              <a:rPr lang="es-PE" sz="1600" i="1" dirty="0"/>
              <a:t>Regional Dirección Mi </a:t>
            </a:r>
            <a:r>
              <a:rPr lang="es-PE" sz="1600" i="1" dirty="0" smtClean="0"/>
              <a:t>Empresa</a:t>
            </a:r>
          </a:p>
          <a:p>
            <a:endParaRPr lang="es-PE" dirty="0"/>
          </a:p>
          <a:p>
            <a:r>
              <a:rPr lang="es-PE" dirty="0" smtClean="0"/>
              <a:t>Dr</a:t>
            </a:r>
            <a:r>
              <a:rPr lang="es-PE" dirty="0"/>
              <a:t>. Segundo Raza Urbina </a:t>
            </a:r>
            <a:endParaRPr lang="es-PE" dirty="0" smtClean="0"/>
          </a:p>
          <a:p>
            <a:r>
              <a:rPr lang="es-PE" sz="1600" i="1" dirty="0" smtClean="0"/>
              <a:t>Universidad </a:t>
            </a:r>
            <a:r>
              <a:rPr lang="es-PE" sz="1600" i="1" dirty="0"/>
              <a:t>César </a:t>
            </a:r>
            <a:r>
              <a:rPr lang="es-PE" sz="1600" i="1" dirty="0" smtClean="0"/>
              <a:t>Vallejo</a:t>
            </a:r>
            <a:endParaRPr lang="es-PE" sz="1600" i="1" dirty="0"/>
          </a:p>
        </p:txBody>
      </p:sp>
      <p:sp>
        <p:nvSpPr>
          <p:cNvPr id="6" name="5 Rectángulo"/>
          <p:cNvSpPr/>
          <p:nvPr/>
        </p:nvSpPr>
        <p:spPr>
          <a:xfrm>
            <a:off x="5268701" y="2505431"/>
            <a:ext cx="2801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PE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Orden de presentaciones</a:t>
            </a:r>
            <a:endParaRPr lang="es-PE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748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Diapo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49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236</Words>
  <Application>Microsoft Office PowerPoint</Application>
  <PresentationFormat>Presentación en pantalla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ucv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kelving lecarnaque</dc:creator>
  <cp:lastModifiedBy>Docente</cp:lastModifiedBy>
  <cp:revision>27</cp:revision>
  <dcterms:created xsi:type="dcterms:W3CDTF">2014-03-15T14:50:53Z</dcterms:created>
  <dcterms:modified xsi:type="dcterms:W3CDTF">2015-03-25T18:32:49Z</dcterms:modified>
</cp:coreProperties>
</file>