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7.xml" ContentType="application/vnd.openxmlformats-officedocument.drawingml.char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57" r:id="rId4"/>
    <p:sldId id="259" r:id="rId5"/>
    <p:sldId id="273" r:id="rId6"/>
    <p:sldId id="260" r:id="rId7"/>
    <p:sldId id="278" r:id="rId8"/>
    <p:sldId id="275" r:id="rId9"/>
    <p:sldId id="258" r:id="rId10"/>
    <p:sldId id="280" r:id="rId11"/>
    <p:sldId id="262" r:id="rId12"/>
    <p:sldId id="279" r:id="rId13"/>
    <p:sldId id="265" r:id="rId14"/>
    <p:sldId id="266" r:id="rId15"/>
    <p:sldId id="267" r:id="rId16"/>
    <p:sldId id="268" r:id="rId17"/>
    <p:sldId id="269" r:id="rId18"/>
    <p:sldId id="281" r:id="rId19"/>
    <p:sldId id="284" r:id="rId20"/>
    <p:sldId id="283" r:id="rId21"/>
    <p:sldId id="274" r:id="rId22"/>
    <p:sldId id="264" r:id="rId23"/>
    <p:sldId id="282" r:id="rId24"/>
    <p:sldId id="285" r:id="rId2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toma\Desktop\inperu\da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ro\Desktop\datos%2022.0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toma\Desktop\presentacion%20ceplan\graf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toma\Desktop\presentacion%20ccl\grafic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toma\Desktop\presentacion%20ccl\graf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DUCE\Desktop\2015\estad&#237;sticas%20-%20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toma\Desktop\presentacion%20ceplan\grafic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DUCE\Desktop\2015\estad&#237;sticas%20-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Hoja1!$C$2</c:f>
              <c:strCache>
                <c:ptCount val="1"/>
                <c:pt idx="0">
                  <c:v>Crecimiento PBI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s-ES"/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Hoja1!$B$3:$B$10</c:f>
              <c:strCache>
                <c:ptCount val="8"/>
                <c:pt idx="0">
                  <c:v>Perú</c:v>
                </c:pt>
                <c:pt idx="1">
                  <c:v>Argentina</c:v>
                </c:pt>
                <c:pt idx="2">
                  <c:v>Colombia</c:v>
                </c:pt>
                <c:pt idx="3">
                  <c:v>Chile</c:v>
                </c:pt>
                <c:pt idx="4">
                  <c:v>Uruguay</c:v>
                </c:pt>
                <c:pt idx="5">
                  <c:v>Venezuela</c:v>
                </c:pt>
                <c:pt idx="6">
                  <c:v>Brasil</c:v>
                </c:pt>
                <c:pt idx="7">
                  <c:v>México</c:v>
                </c:pt>
              </c:strCache>
            </c:strRef>
          </c:cat>
          <c:val>
            <c:numRef>
              <c:f>Hoja1!$C$3:$C$10</c:f>
              <c:numCache>
                <c:formatCode>0.0%</c:formatCode>
                <c:ptCount val="8"/>
                <c:pt idx="0">
                  <c:v>6.2575833333333414E-2</c:v>
                </c:pt>
                <c:pt idx="1">
                  <c:v>5.4215833333333442E-2</c:v>
                </c:pt>
                <c:pt idx="2">
                  <c:v>4.5295833333333341E-2</c:v>
                </c:pt>
                <c:pt idx="3">
                  <c:v>4.420250000000004E-2</c:v>
                </c:pt>
                <c:pt idx="4">
                  <c:v>4.2000833333333439E-2</c:v>
                </c:pt>
                <c:pt idx="5">
                  <c:v>3.5007500000000004E-2</c:v>
                </c:pt>
                <c:pt idx="6">
                  <c:v>3.4290833333333298E-2</c:v>
                </c:pt>
                <c:pt idx="7">
                  <c:v>2.315083333333328E-2</c:v>
                </c:pt>
              </c:numCache>
            </c:numRef>
          </c:val>
        </c:ser>
        <c:dLbls>
          <c:showVal val="1"/>
        </c:dLbls>
        <c:gapWidth val="75"/>
        <c:axId val="56993280"/>
        <c:axId val="56994816"/>
      </c:barChart>
      <c:catAx>
        <c:axId val="5699328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5400000" vert="horz"/>
          <a:lstStyle/>
          <a:p>
            <a:pPr algn="ctr" rtl="0">
              <a:defRPr lang="es-ES"/>
            </a:pPr>
            <a:endParaRPr lang="es-PE"/>
          </a:p>
        </c:txPr>
        <c:crossAx val="56994816"/>
        <c:crosses val="autoZero"/>
        <c:auto val="1"/>
        <c:lblAlgn val="ctr"/>
        <c:lblOffset val="100"/>
      </c:catAx>
      <c:valAx>
        <c:axId val="569948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algn="ctr" rtl="0">
                  <a:defRPr lang="es-ES"/>
                </a:pPr>
                <a:r>
                  <a:rPr lang="es-PE" dirty="0"/>
                  <a:t>Promedio variación anual del </a:t>
                </a:r>
                <a:r>
                  <a:rPr lang="es-PE" dirty="0" smtClean="0"/>
                  <a:t>PBI</a:t>
                </a:r>
                <a:endParaRPr lang="es-PE" dirty="0"/>
              </a:p>
            </c:rich>
          </c:tx>
          <c:layout/>
        </c:title>
        <c:numFmt formatCode="0%" sourceLinked="0"/>
        <c:majorTickMark val="none"/>
        <c:tickLblPos val="nextTo"/>
        <c:txPr>
          <a:bodyPr/>
          <a:lstStyle/>
          <a:p>
            <a:pPr algn="ctr" rtl="0">
              <a:defRPr lang="es-ES"/>
            </a:pPr>
            <a:endParaRPr lang="es-PE"/>
          </a:p>
        </c:txPr>
        <c:crossAx val="56993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 rtl="0">
        <a:defRPr lang="es-PE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P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Hoja1!$F$2</c:f>
              <c:strCache>
                <c:ptCount val="1"/>
                <c:pt idx="0">
                  <c:v>Inflación</c:v>
                </c:pt>
              </c:strCache>
            </c:strRef>
          </c:tx>
          <c:spPr>
            <a:solidFill>
              <a:srgbClr val="002060"/>
            </a:solidFill>
          </c:spPr>
          <c:dPt>
            <c:idx val="7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Hoja1!$E$3:$E$10</c:f>
              <c:strCache>
                <c:ptCount val="8"/>
                <c:pt idx="0">
                  <c:v>Venezuela</c:v>
                </c:pt>
                <c:pt idx="1">
                  <c:v>Argentina</c:v>
                </c:pt>
                <c:pt idx="2">
                  <c:v>Uruguay</c:v>
                </c:pt>
                <c:pt idx="3">
                  <c:v>Brasil</c:v>
                </c:pt>
                <c:pt idx="4">
                  <c:v>Colombia</c:v>
                </c:pt>
                <c:pt idx="5">
                  <c:v>México</c:v>
                </c:pt>
                <c:pt idx="6">
                  <c:v>Chile</c:v>
                </c:pt>
                <c:pt idx="7">
                  <c:v>Perú</c:v>
                </c:pt>
              </c:strCache>
            </c:strRef>
          </c:cat>
          <c:val>
            <c:numRef>
              <c:f>Hoja1!$F$3:$F$10</c:f>
              <c:numCache>
                <c:formatCode>0.0%</c:formatCode>
                <c:ptCount val="8"/>
                <c:pt idx="0">
                  <c:v>0.26515416666666702</c:v>
                </c:pt>
                <c:pt idx="1">
                  <c:v>0.115415</c:v>
                </c:pt>
                <c:pt idx="2">
                  <c:v>9.1787500000000022E-2</c:v>
                </c:pt>
                <c:pt idx="3">
                  <c:v>6.4246666666666702E-2</c:v>
                </c:pt>
                <c:pt idx="4">
                  <c:v>4.5792500000000139E-2</c:v>
                </c:pt>
                <c:pt idx="5">
                  <c:v>4.3231666666666696E-2</c:v>
                </c:pt>
                <c:pt idx="6">
                  <c:v>3.1581666666666737E-2</c:v>
                </c:pt>
                <c:pt idx="7">
                  <c:v>2.7715833333333311E-2</c:v>
                </c:pt>
              </c:numCache>
            </c:numRef>
          </c:val>
        </c:ser>
        <c:dLbls>
          <c:showVal val="1"/>
        </c:dLbls>
        <c:gapWidth val="75"/>
        <c:axId val="56908800"/>
        <c:axId val="56922880"/>
      </c:barChart>
      <c:catAx>
        <c:axId val="569088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5400000" vert="horz"/>
          <a:lstStyle/>
          <a:p>
            <a:pPr algn="ctr" rtl="0">
              <a:defRPr lang="es-PE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6922880"/>
        <c:crosses val="autoZero"/>
        <c:auto val="1"/>
        <c:lblAlgn val="ctr"/>
        <c:lblOffset val="100"/>
      </c:catAx>
      <c:valAx>
        <c:axId val="569228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algn="ctr" rtl="0">
                  <a:defRPr lang="es-ES"/>
                </a:pPr>
                <a:r>
                  <a:rPr lang="es-PE"/>
                  <a:t>Promedio inflación</a:t>
                </a:r>
              </a:p>
            </c:rich>
          </c:tx>
          <c:layout/>
        </c:title>
        <c:numFmt formatCode="0%" sourceLinked="0"/>
        <c:majorTickMark val="none"/>
        <c:tickLblPos val="nextTo"/>
        <c:txPr>
          <a:bodyPr/>
          <a:lstStyle/>
          <a:p>
            <a:pPr>
              <a:defRPr lang="es-ES"/>
            </a:pPr>
            <a:endParaRPr lang="es-PE"/>
          </a:p>
        </c:txPr>
        <c:crossAx val="569088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 rtl="0">
        <a:defRPr lang="es-PE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P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autoTitleDeleted val="1"/>
    <c:plotArea>
      <c:layout/>
      <c:barChart>
        <c:barDir val="col"/>
        <c:grouping val="clustered"/>
        <c:ser>
          <c:idx val="1"/>
          <c:order val="0"/>
          <c:dLbls>
            <c:txPr>
              <a:bodyPr/>
              <a:lstStyle/>
              <a:p>
                <a:pPr>
                  <a:defRPr sz="1400" b="1"/>
                </a:pPr>
                <a:endParaRPr lang="es-PE"/>
              </a:p>
            </c:txPr>
            <c:showVal val="1"/>
          </c:dLbls>
          <c:cat>
            <c:numRef>
              <c:f>Hoja2!$E$30:$N$30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Hoja2!$E$31:$N$31</c:f>
              <c:numCache>
                <c:formatCode>General</c:formatCode>
                <c:ptCount val="10"/>
                <c:pt idx="0">
                  <c:v>6.3</c:v>
                </c:pt>
                <c:pt idx="1">
                  <c:v>7.5</c:v>
                </c:pt>
                <c:pt idx="2">
                  <c:v>8.5</c:v>
                </c:pt>
                <c:pt idx="3">
                  <c:v>9.1</c:v>
                </c:pt>
                <c:pt idx="4">
                  <c:v>1</c:v>
                </c:pt>
                <c:pt idx="5">
                  <c:v>8.5</c:v>
                </c:pt>
                <c:pt idx="6">
                  <c:v>6.5</c:v>
                </c:pt>
                <c:pt idx="7">
                  <c:v>6</c:v>
                </c:pt>
                <c:pt idx="8">
                  <c:v>5.8</c:v>
                </c:pt>
                <c:pt idx="9">
                  <c:v>2.4</c:v>
                </c:pt>
              </c:numCache>
            </c:numRef>
          </c:val>
        </c:ser>
        <c:dLbls>
          <c:showVal val="1"/>
        </c:dLbls>
        <c:overlap val="-25"/>
        <c:axId val="109289856"/>
        <c:axId val="109464192"/>
      </c:barChart>
      <c:catAx>
        <c:axId val="1092898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PE"/>
          </a:p>
        </c:txPr>
        <c:crossAx val="109464192"/>
        <c:crosses val="autoZero"/>
        <c:auto val="1"/>
        <c:lblAlgn val="ctr"/>
        <c:lblOffset val="100"/>
      </c:catAx>
      <c:valAx>
        <c:axId val="109464192"/>
        <c:scaling>
          <c:orientation val="minMax"/>
        </c:scaling>
        <c:delete val="1"/>
        <c:axPos val="l"/>
        <c:numFmt formatCode="General" sourceLinked="1"/>
        <c:tickLblPos val="none"/>
        <c:crossAx val="109289856"/>
        <c:crosses val="autoZero"/>
        <c:crossBetween val="between"/>
      </c:valAx>
    </c:plotArea>
    <c:plotVisOnly val="1"/>
  </c:chart>
  <c:spPr>
    <a:ln>
      <a:solidFill>
        <a:schemeClr val="accent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plotArea>
      <c:layout/>
      <c:lineChart>
        <c:grouping val="standard"/>
        <c:ser>
          <c:idx val="0"/>
          <c:order val="0"/>
          <c:tx>
            <c:strRef>
              <c:f>Hoja5!$B$25</c:f>
              <c:strCache>
                <c:ptCount val="1"/>
                <c:pt idx="0">
                  <c:v>América Latina*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Hoja5!$A$26:$A$47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Hoja5!$B$26:$B$47</c:f>
              <c:numCache>
                <c:formatCode>0%</c:formatCode>
                <c:ptCount val="22"/>
                <c:pt idx="0">
                  <c:v>0.63063672289184225</c:v>
                </c:pt>
                <c:pt idx="1">
                  <c:v>0.62817705523313205</c:v>
                </c:pt>
                <c:pt idx="2">
                  <c:v>0.62708286515728651</c:v>
                </c:pt>
                <c:pt idx="3">
                  <c:v>0.62576868872591007</c:v>
                </c:pt>
                <c:pt idx="4">
                  <c:v>0.62319327927227419</c:v>
                </c:pt>
                <c:pt idx="5">
                  <c:v>0.61797069094090384</c:v>
                </c:pt>
                <c:pt idx="6">
                  <c:v>0.60865425014661989</c:v>
                </c:pt>
                <c:pt idx="7">
                  <c:v>0.59489461537329902</c:v>
                </c:pt>
                <c:pt idx="8">
                  <c:v>0.57800342080773981</c:v>
                </c:pt>
                <c:pt idx="9">
                  <c:v>0.56053438906186748</c:v>
                </c:pt>
                <c:pt idx="10">
                  <c:v>0.54552021613550006</c:v>
                </c:pt>
                <c:pt idx="11">
                  <c:v>0.5339998724739824</c:v>
                </c:pt>
                <c:pt idx="12">
                  <c:v>0.52650036474214268</c:v>
                </c:pt>
                <c:pt idx="13">
                  <c:v>0.5238641495566746</c:v>
                </c:pt>
                <c:pt idx="14">
                  <c:v>0.52633795261517102</c:v>
                </c:pt>
                <c:pt idx="15">
                  <c:v>0.53264201108157538</c:v>
                </c:pt>
                <c:pt idx="16">
                  <c:v>0.53975210272149299</c:v>
                </c:pt>
                <c:pt idx="17">
                  <c:v>0.54557960067082878</c:v>
                </c:pt>
                <c:pt idx="18">
                  <c:v>0.54904557472231952</c:v>
                </c:pt>
                <c:pt idx="19">
                  <c:v>0.54963043465143335</c:v>
                </c:pt>
                <c:pt idx="20">
                  <c:v>0.54814315366655864</c:v>
                </c:pt>
                <c:pt idx="21">
                  <c:v>0.5451468991041386</c:v>
                </c:pt>
              </c:numCache>
            </c:numRef>
          </c:val>
        </c:ser>
        <c:ser>
          <c:idx val="1"/>
          <c:order val="1"/>
          <c:tx>
            <c:strRef>
              <c:f>Hoja5!$C$25</c:f>
              <c:strCache>
                <c:ptCount val="1"/>
                <c:pt idx="0">
                  <c:v>Perú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Hoja5!$A$26:$A$47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Hoja5!$C$26:$C$47</c:f>
              <c:numCache>
                <c:formatCode>0%</c:formatCode>
                <c:ptCount val="22"/>
                <c:pt idx="0">
                  <c:v>0.40020428683977388</c:v>
                </c:pt>
                <c:pt idx="1">
                  <c:v>0.38449134233099502</c:v>
                </c:pt>
                <c:pt idx="2">
                  <c:v>0.38090652301443029</c:v>
                </c:pt>
                <c:pt idx="3">
                  <c:v>0.38765689133367975</c:v>
                </c:pt>
                <c:pt idx="4">
                  <c:v>0.40006008686935945</c:v>
                </c:pt>
                <c:pt idx="5">
                  <c:v>0.41046008490108432</c:v>
                </c:pt>
                <c:pt idx="6">
                  <c:v>0.4133783494225004</c:v>
                </c:pt>
                <c:pt idx="7">
                  <c:v>0.40827128422422898</c:v>
                </c:pt>
                <c:pt idx="8">
                  <c:v>0.3979706596848987</c:v>
                </c:pt>
                <c:pt idx="9">
                  <c:v>0.3877564548025253</c:v>
                </c:pt>
                <c:pt idx="10">
                  <c:v>0.38157498831775005</c:v>
                </c:pt>
                <c:pt idx="11">
                  <c:v>0.38062033872758333</c:v>
                </c:pt>
                <c:pt idx="12">
                  <c:v>0.38516281673010977</c:v>
                </c:pt>
                <c:pt idx="13">
                  <c:v>0.39437065085573636</c:v>
                </c:pt>
                <c:pt idx="14">
                  <c:v>0.40712272658625881</c:v>
                </c:pt>
                <c:pt idx="15">
                  <c:v>0.42215457437469189</c:v>
                </c:pt>
                <c:pt idx="16">
                  <c:v>0.43773546910805827</c:v>
                </c:pt>
                <c:pt idx="17">
                  <c:v>0.45264510011211373</c:v>
                </c:pt>
                <c:pt idx="18">
                  <c:v>0.46606153769331976</c:v>
                </c:pt>
                <c:pt idx="19">
                  <c:v>0.47634200092790807</c:v>
                </c:pt>
                <c:pt idx="20">
                  <c:v>0.48375297103345005</c:v>
                </c:pt>
                <c:pt idx="21">
                  <c:v>0.48883342679959435</c:v>
                </c:pt>
              </c:numCache>
            </c:numRef>
          </c:val>
        </c:ser>
        <c:marker val="1"/>
        <c:axId val="135461888"/>
        <c:axId val="143549184"/>
      </c:lineChart>
      <c:catAx>
        <c:axId val="1354618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 algn="ctr" rtl="0">
              <a:defRPr lang="es-PE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3549184"/>
        <c:crosses val="autoZero"/>
        <c:auto val="1"/>
        <c:lblAlgn val="ctr"/>
        <c:lblOffset val="100"/>
      </c:catAx>
      <c:valAx>
        <c:axId val="143549184"/>
        <c:scaling>
          <c:orientation val="minMax"/>
          <c:min val="0.30000000000000021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s-PE" sz="1200"/>
                  <a:t>Porcentaje de la PTF de Estados Unidos</a:t>
                </a:r>
              </a:p>
            </c:rich>
          </c:tx>
          <c:layout/>
        </c:title>
        <c:numFmt formatCode="0%" sourceLinked="1"/>
        <c:majorTickMark val="none"/>
        <c:tickLblPos val="nextTo"/>
        <c:txPr>
          <a:bodyPr/>
          <a:lstStyle/>
          <a:p>
            <a:pPr algn="ctr" rtl="0">
              <a:defRPr lang="es-PE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5461888"/>
        <c:crosses val="autoZero"/>
        <c:crossBetween val="between"/>
      </c:valAx>
      <c:spPr>
        <a:noFill/>
        <a:ln>
          <a:noFill/>
        </a:ln>
      </c:spPr>
    </c:plotArea>
    <c:legend>
      <c:legendPos val="b"/>
      <c:layout/>
      <c:txPr>
        <a:bodyPr/>
        <a:lstStyle/>
        <a:p>
          <a:pPr algn="ctr" rtl="0">
            <a:defRPr lang="es-PE"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</c:chart>
  <c:spPr>
    <a:noFill/>
    <a:ln>
      <a:noFill/>
    </a:ln>
  </c:spPr>
  <c:txPr>
    <a:bodyPr/>
    <a:lstStyle/>
    <a:p>
      <a:pPr algn="ctr" rtl="0">
        <a:defRPr lang="es-PE" sz="10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P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exportaciones!$D$2</c:f>
              <c:strCache>
                <c:ptCount val="1"/>
                <c:pt idx="0">
                  <c:v>Exportaciones de Productos No Tradicionales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s-ES"/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exportaciones!$B$4:$B$13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exportaciones!$D$4:$D$13</c:f>
              <c:numCache>
                <c:formatCode>_ * #,##0_ ;_ * \-#,##0_ ;_ * "-"??_ ;_ @_ </c:formatCode>
                <c:ptCount val="10"/>
                <c:pt idx="0">
                  <c:v>4.2770465</c:v>
                </c:pt>
                <c:pt idx="1">
                  <c:v>5.2785278</c:v>
                </c:pt>
                <c:pt idx="2">
                  <c:v>6.3131620000000002</c:v>
                </c:pt>
                <c:pt idx="3">
                  <c:v>7.5623259999999917</c:v>
                </c:pt>
                <c:pt idx="4">
                  <c:v>6.1960775999999926</c:v>
                </c:pt>
                <c:pt idx="5">
                  <c:v>7.6985355999999854</c:v>
                </c:pt>
                <c:pt idx="6">
                  <c:v>10.175849500000021</c:v>
                </c:pt>
                <c:pt idx="7">
                  <c:v>11.197035700000001</c:v>
                </c:pt>
                <c:pt idx="8">
                  <c:v>10.9849996</c:v>
                </c:pt>
                <c:pt idx="9">
                  <c:v>11.561</c:v>
                </c:pt>
              </c:numCache>
            </c:numRef>
          </c:val>
        </c:ser>
        <c:dLbls>
          <c:showVal val="1"/>
        </c:dLbls>
        <c:gapWidth val="75"/>
        <c:axId val="57250560"/>
        <c:axId val="57252096"/>
      </c:barChart>
      <c:catAx>
        <c:axId val="572505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 algn="ctr" rtl="0">
              <a:defRPr lang="es-ES"/>
            </a:pPr>
            <a:endParaRPr lang="es-PE"/>
          </a:p>
        </c:txPr>
        <c:crossAx val="57252096"/>
        <c:crosses val="autoZero"/>
        <c:auto val="1"/>
        <c:lblAlgn val="ctr"/>
        <c:lblOffset val="100"/>
      </c:catAx>
      <c:valAx>
        <c:axId val="572520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s-ES"/>
                </a:pPr>
                <a:r>
                  <a:rPr lang="es-PE"/>
                  <a:t>Miles de millones de dólares</a:t>
                </a:r>
              </a:p>
            </c:rich>
          </c:tx>
          <c:layout/>
        </c:title>
        <c:numFmt formatCode="_ * #,##0_ ;_ * \-#,##0_ ;_ * &quot;-&quot;??_ ;_ @_ " sourceLinked="1"/>
        <c:majorTickMark val="none"/>
        <c:tickLblPos val="nextTo"/>
        <c:txPr>
          <a:bodyPr/>
          <a:lstStyle/>
          <a:p>
            <a:pPr algn="ctr" rtl="0">
              <a:defRPr lang="es-ES"/>
            </a:pPr>
            <a:endParaRPr lang="es-PE"/>
          </a:p>
        </c:txPr>
        <c:crossAx val="572505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 rtl="0">
        <a:defRPr lang="es-PE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P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exportaciones!$C$2</c:f>
              <c:strCache>
                <c:ptCount val="1"/>
                <c:pt idx="0">
                  <c:v>Exportaciones Tradicionales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s-ES"/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exportaciones!$B$4:$B$13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exportaciones!$C$4:$C$13</c:f>
              <c:numCache>
                <c:formatCode>_ * #,##0_ ;_ * \-#,##0_ ;_ * "-"??_ ;_ @_ </c:formatCode>
                <c:ptCount val="10"/>
                <c:pt idx="0">
                  <c:v>12.949559679998222</c:v>
                </c:pt>
                <c:pt idx="1">
                  <c:v>18.461046039268254</c:v>
                </c:pt>
                <c:pt idx="2">
                  <c:v>21.666108983461587</c:v>
                </c:pt>
                <c:pt idx="3">
                  <c:v>23.265767408128966</c:v>
                </c:pt>
                <c:pt idx="4">
                  <c:v>20.720212767532889</c:v>
                </c:pt>
                <c:pt idx="5">
                  <c:v>27.850271164269923</c:v>
                </c:pt>
                <c:pt idx="6">
                  <c:v>35.89634322396995</c:v>
                </c:pt>
                <c:pt idx="7">
                  <c:v>34.8248343660768</c:v>
                </c:pt>
                <c:pt idx="8">
                  <c:v>30.9542497574785</c:v>
                </c:pt>
                <c:pt idx="9">
                  <c:v>26.149000000000001</c:v>
                </c:pt>
              </c:numCache>
            </c:numRef>
          </c:val>
        </c:ser>
        <c:dLbls>
          <c:showVal val="1"/>
        </c:dLbls>
        <c:gapWidth val="75"/>
        <c:axId val="57317248"/>
        <c:axId val="57318784"/>
      </c:barChart>
      <c:catAx>
        <c:axId val="573172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 algn="ctr" rtl="0">
              <a:defRPr lang="es-ES"/>
            </a:pPr>
            <a:endParaRPr lang="es-PE"/>
          </a:p>
        </c:txPr>
        <c:crossAx val="57318784"/>
        <c:crosses val="autoZero"/>
        <c:auto val="1"/>
        <c:lblAlgn val="ctr"/>
        <c:lblOffset val="100"/>
      </c:catAx>
      <c:valAx>
        <c:axId val="573187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algn="ctr" rtl="0">
                  <a:defRPr lang="es-ES"/>
                </a:pPr>
                <a:r>
                  <a:rPr lang="es-PE"/>
                  <a:t>Miles de millones de dólares</a:t>
                </a:r>
              </a:p>
            </c:rich>
          </c:tx>
          <c:layout/>
        </c:title>
        <c:numFmt formatCode="_ * #,##0_ ;_ * \-#,##0_ ;_ * &quot;-&quot;??_ ;_ @_ " sourceLinked="1"/>
        <c:majorTickMark val="none"/>
        <c:tickLblPos val="nextTo"/>
        <c:txPr>
          <a:bodyPr/>
          <a:lstStyle/>
          <a:p>
            <a:pPr algn="ctr" rtl="0">
              <a:defRPr lang="es-ES"/>
            </a:pPr>
            <a:endParaRPr lang="es-PE"/>
          </a:p>
        </c:txPr>
        <c:crossAx val="57317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 rtl="0">
        <a:defRPr lang="es-PE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P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title>
      <c:tx>
        <c:rich>
          <a:bodyPr/>
          <a:lstStyle/>
          <a:p>
            <a:pPr>
              <a:defRPr/>
            </a:pPr>
            <a:r>
              <a:rPr lang="es-PE"/>
              <a:t>Perú: Empresas formales por estrato empresarial, 2013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-0.10797375328083998"/>
                  <c:y val="2.5445100612423471E-2"/>
                </c:manualLayout>
              </c:layout>
              <c:showPercent val="1"/>
            </c:dLbl>
            <c:dLbl>
              <c:idx val="2"/>
              <c:layout>
                <c:manualLayout>
                  <c:x val="-7.0059930008748939E-2"/>
                  <c:y val="-5.3861548556430452E-2"/>
                </c:manualLayout>
              </c:layout>
              <c:showPercent val="1"/>
            </c:dLbl>
            <c:dLbl>
              <c:idx val="3"/>
              <c:layout>
                <c:manualLayout>
                  <c:x val="0.17540069991251095"/>
                  <c:y val="-1.6824511519393417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Percent val="1"/>
            <c:showLeaderLines val="1"/>
          </c:dLbls>
          <c:cat>
            <c:strRef>
              <c:f>'Total de Empresas formales'!$N$4:$Q$5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'Total de Empresas formales'!$N$6:$Q$6</c:f>
              <c:numCache>
                <c:formatCode>0.00%</c:formatCode>
                <c:ptCount val="4"/>
                <c:pt idx="0">
                  <c:v>0.94640547106707895</c:v>
                </c:pt>
                <c:pt idx="1">
                  <c:v>4.6478302938516229E-2</c:v>
                </c:pt>
                <c:pt idx="2">
                  <c:v>1.6564649460465704E-3</c:v>
                </c:pt>
                <c:pt idx="3">
                  <c:v>5.4597610483582588E-3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es-PE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400"/>
      </a:pPr>
      <a:endParaRPr lang="es-P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Hoja2!$H$2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rgbClr val="002060"/>
            </a:solidFill>
          </c:spPr>
          <c:dPt>
            <c:idx val="2"/>
            <c:spPr>
              <a:solidFill>
                <a:srgbClr val="00B0F0"/>
              </a:solidFill>
            </c:spPr>
          </c:dPt>
          <c:dLbls>
            <c:delete val="1"/>
          </c:dLbls>
          <c:cat>
            <c:strRef>
              <c:f>Hoja2!$G$3:$G$29</c:f>
              <c:strCache>
                <c:ptCount val="27"/>
                <c:pt idx="0">
                  <c:v>Paraguay</c:v>
                </c:pt>
                <c:pt idx="1">
                  <c:v>El Salvador</c:v>
                </c:pt>
                <c:pt idx="2">
                  <c:v>Perú</c:v>
                </c:pt>
                <c:pt idx="3">
                  <c:v>Bolivia</c:v>
                </c:pt>
                <c:pt idx="4">
                  <c:v>Colombia</c:v>
                </c:pt>
                <c:pt idx="5">
                  <c:v>Panamá</c:v>
                </c:pt>
                <c:pt idx="6">
                  <c:v>Ecuador</c:v>
                </c:pt>
                <c:pt idx="7">
                  <c:v>Uruguay</c:v>
                </c:pt>
                <c:pt idx="8">
                  <c:v>Chile</c:v>
                </c:pt>
                <c:pt idx="9">
                  <c:v>México</c:v>
                </c:pt>
                <c:pt idx="10">
                  <c:v>Costa Rica</c:v>
                </c:pt>
                <c:pt idx="11">
                  <c:v>Argentina</c:v>
                </c:pt>
                <c:pt idx="12">
                  <c:v>América Latina</c:v>
                </c:pt>
                <c:pt idx="13">
                  <c:v>Brasil</c:v>
                </c:pt>
                <c:pt idx="15">
                  <c:v>Italia</c:v>
                </c:pt>
                <c:pt idx="16">
                  <c:v>España</c:v>
                </c:pt>
                <c:pt idx="17">
                  <c:v>Reino Unido</c:v>
                </c:pt>
                <c:pt idx="18">
                  <c:v>Francia</c:v>
                </c:pt>
                <c:pt idx="19">
                  <c:v>OCDE</c:v>
                </c:pt>
                <c:pt idx="20">
                  <c:v>Alemania</c:v>
                </c:pt>
                <c:pt idx="21">
                  <c:v>Estados Unidos</c:v>
                </c:pt>
                <c:pt idx="22">
                  <c:v>Dinamarca</c:v>
                </c:pt>
                <c:pt idx="23">
                  <c:v>Suecia</c:v>
                </c:pt>
                <c:pt idx="24">
                  <c:v>Corea del Sur</c:v>
                </c:pt>
                <c:pt idx="25">
                  <c:v>Finlandia</c:v>
                </c:pt>
                <c:pt idx="26">
                  <c:v>Israel</c:v>
                </c:pt>
              </c:strCache>
            </c:strRef>
          </c:cat>
          <c:val>
            <c:numRef>
              <c:f>Hoja2!$H$3:$H$29</c:f>
              <c:numCache>
                <c:formatCode>0.00%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2.0000000000000017E-4</c:v>
                </c:pt>
                <c:pt idx="3">
                  <c:v>1.0000000000000009E-4</c:v>
                </c:pt>
                <c:pt idx="4">
                  <c:v>7.0000000000000043E-4</c:v>
                </c:pt>
                <c:pt idx="5">
                  <c:v>0</c:v>
                </c:pt>
                <c:pt idx="6">
                  <c:v>2.0000000000000017E-4</c:v>
                </c:pt>
                <c:pt idx="7">
                  <c:v>1.9000000000000017E-3</c:v>
                </c:pt>
                <c:pt idx="8">
                  <c:v>1.6000000000000009E-3</c:v>
                </c:pt>
                <c:pt idx="9">
                  <c:v>2.8000000000000017E-3</c:v>
                </c:pt>
                <c:pt idx="10">
                  <c:v>1.8000000000000017E-3</c:v>
                </c:pt>
                <c:pt idx="11">
                  <c:v>1.4000000000000009E-3</c:v>
                </c:pt>
                <c:pt idx="12">
                  <c:v>3.400000000000002E-3</c:v>
                </c:pt>
                <c:pt idx="13">
                  <c:v>5.3000000000000035E-3</c:v>
                </c:pt>
                <c:pt idx="15">
                  <c:v>6.800000000000004E-3</c:v>
                </c:pt>
                <c:pt idx="16">
                  <c:v>7.2000000000000041E-3</c:v>
                </c:pt>
                <c:pt idx="17">
                  <c:v>1.0999999999999998E-2</c:v>
                </c:pt>
                <c:pt idx="18">
                  <c:v>1.4100000000000001E-2</c:v>
                </c:pt>
                <c:pt idx="19">
                  <c:v>1.5800000000000015E-2</c:v>
                </c:pt>
                <c:pt idx="20">
                  <c:v>1.8800000000000015E-2</c:v>
                </c:pt>
                <c:pt idx="21">
                  <c:v>1.9300000000000019E-2</c:v>
                </c:pt>
                <c:pt idx="22">
                  <c:v>2.0900000000000002E-2</c:v>
                </c:pt>
                <c:pt idx="23">
                  <c:v>2.3299999999999998E-2</c:v>
                </c:pt>
                <c:pt idx="24">
                  <c:v>2.8000000000000001E-2</c:v>
                </c:pt>
                <c:pt idx="25">
                  <c:v>2.7200000000000012E-2</c:v>
                </c:pt>
                <c:pt idx="26">
                  <c:v>3.44E-2</c:v>
                </c:pt>
              </c:numCache>
            </c:numRef>
          </c:val>
        </c:ser>
        <c:ser>
          <c:idx val="1"/>
          <c:order val="1"/>
          <c:tx>
            <c:strRef>
              <c:f>Hoja2!$I$2</c:f>
              <c:strCache>
                <c:ptCount val="1"/>
                <c:pt idx="0">
                  <c:v>Otras fuentes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3989647127442402E-2"/>
                  <c:y val="0"/>
                </c:manualLayout>
              </c:layout>
              <c:tx>
                <c:strRef>
                  <c:f>Hoja2!$J$3</c:f>
                  <c:strCache>
                    <c:ptCount val="1"/>
                    <c:pt idx="0">
                      <c:v>0.06%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{EA9E12DE-BBD3-42B3-999F-7D625CE3B783}</c15:txfldGUID>
                      <c15:f>Hoja2!$J$3</c15:f>
                      <c15:dlblFieldTableCache>
                        <c:ptCount val="1"/>
                        <c:pt idx="0">
                          <c:v>0.06%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3.4926655001458154E-2"/>
                  <c:y val="0"/>
                </c:manualLayout>
              </c:layout>
              <c:tx>
                <c:strRef>
                  <c:f>Hoja2!$J$4</c:f>
                  <c:strCache>
                    <c:ptCount val="1"/>
                    <c:pt idx="0">
                      <c:v>0.07%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{0E8C51D8-479D-410D-8EA6-1295D581529B}</c15:txfldGUID>
                      <c15:f>Hoja2!$J$4</c15:f>
                      <c15:dlblFieldTableCache>
                        <c:ptCount val="1"/>
                        <c:pt idx="0">
                          <c:v>0.07%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3.6801399825021917E-2"/>
                  <c:y val="0"/>
                </c:manualLayout>
              </c:layout>
              <c:tx>
                <c:strRef>
                  <c:f>Hoja2!$J$5</c:f>
                  <c:strCache>
                    <c:ptCount val="1"/>
                    <c:pt idx="0">
                      <c:v>0.11%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{18780167-7924-4728-9E69-7ED77D6CA8B1}</c15:txfldGUID>
                      <c15:f>Hoja2!$J$5</c15:f>
                      <c15:dlblFieldTableCache>
                        <c:ptCount val="1"/>
                        <c:pt idx="0">
                          <c:v>0.11%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4.2425488480606614E-2"/>
                  <c:y val="0"/>
                </c:manualLayout>
              </c:layout>
              <c:tx>
                <c:strRef>
                  <c:f>Hoja2!$J$6</c:f>
                  <c:strCache>
                    <c:ptCount val="1"/>
                    <c:pt idx="0">
                      <c:v>0.16%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{EE3D9173-DF12-4395-9830-BC3FEED89200}</c15:txfldGUID>
                      <c15:f>Hoja2!$J$6</c15:f>
                      <c15:dlblFieldTableCache>
                        <c:ptCount val="1"/>
                        <c:pt idx="0">
                          <c:v>0.16%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3.9613444152814252E-2"/>
                  <c:y val="0"/>
                </c:manualLayout>
              </c:layout>
              <c:tx>
                <c:strRef>
                  <c:f>Hoja2!$J$7</c:f>
                  <c:strCache>
                    <c:ptCount val="1"/>
                    <c:pt idx="0">
                      <c:v>0.19%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{FBC5E76A-5CCE-4D64-8398-7CD45B0B8938}</c15:txfldGUID>
                      <c15:f>Hoja2!$J$7</c15:f>
                      <c15:dlblFieldTableCache>
                        <c:ptCount val="1"/>
                        <c:pt idx="0">
                          <c:v>0.19%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4.6174686497521163E-2"/>
                  <c:y val="0"/>
                </c:manualLayout>
              </c:layout>
              <c:tx>
                <c:strRef>
                  <c:f>Hoja2!$J$8</c:f>
                  <c:strCache>
                    <c:ptCount val="1"/>
                    <c:pt idx="0">
                      <c:v>0.19%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{89DA8A50-7684-498C-9086-CEB748523247}</c15:txfldGUID>
                      <c15:f>Hoja2!$J$8</c15:f>
                      <c15:dlblFieldTableCache>
                        <c:ptCount val="1"/>
                        <c:pt idx="0">
                          <c:v>0.19%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4.9923884514435739E-2"/>
                  <c:y val="0"/>
                </c:manualLayout>
              </c:layout>
              <c:tx>
                <c:strRef>
                  <c:f>Hoja2!$J$9</c:f>
                  <c:strCache>
                    <c:ptCount val="1"/>
                    <c:pt idx="0">
                      <c:v>0.25%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{DA9639DE-B3E8-463B-B923-5FF8A26FE3AD}</c15:txfldGUID>
                      <c15:f>Hoja2!$J$9</c15:f>
                      <c15:dlblFieldTableCache>
                        <c:ptCount val="1"/>
                        <c:pt idx="0">
                          <c:v>0.25%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4.8049139690871941E-2"/>
                  <c:y val="0"/>
                </c:manualLayout>
              </c:layout>
              <c:tx>
                <c:strRef>
                  <c:f>Hoja2!$J$10</c:f>
                  <c:strCache>
                    <c:ptCount val="1"/>
                    <c:pt idx="0">
                      <c:v>0.40%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{7B73C06A-2CD4-4452-847A-3AF1590FC2CC}</c15:txfldGUID>
                      <c15:f>Hoja2!$J$10</c15:f>
                      <c15:dlblFieldTableCache>
                        <c:ptCount val="1"/>
                        <c:pt idx="0">
                          <c:v>0.40%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5.5547681539807534E-2"/>
                  <c:y val="0"/>
                </c:manualLayout>
              </c:layout>
              <c:tx>
                <c:strRef>
                  <c:f>Hoja2!$J$11</c:f>
                  <c:strCache>
                    <c:ptCount val="1"/>
                    <c:pt idx="0">
                      <c:v>0.45%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{D0954454-8F77-4BB4-BAE9-587B4496A3F0}</c15:txfldGUID>
                      <c15:f>Hoja2!$J$11</c15:f>
                      <c15:dlblFieldTableCache>
                        <c:ptCount val="1"/>
                        <c:pt idx="0">
                          <c:v>0.45%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>
                <c:manualLayout>
                  <c:x val="4.7111986001749817E-2"/>
                  <c:y val="0"/>
                </c:manualLayout>
              </c:layout>
              <c:tx>
                <c:strRef>
                  <c:f>Hoja2!$J$12</c:f>
                  <c:strCache>
                    <c:ptCount val="1"/>
                    <c:pt idx="0">
                      <c:v>0.48%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{DCC58EC3-0E5E-4CEE-B6D7-B42AD7BC338E}</c15:txfldGUID>
                      <c15:f>Hoja2!$J$12</c15:f>
                      <c15:dlblFieldTableCache>
                        <c:ptCount val="1"/>
                        <c:pt idx="0">
                          <c:v>0.48%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6.2108923884514479E-2"/>
                  <c:y val="0"/>
                </c:manualLayout>
              </c:layout>
              <c:tx>
                <c:strRef>
                  <c:f>Hoja2!$J$13</c:f>
                  <c:strCache>
                    <c:ptCount val="1"/>
                    <c:pt idx="0">
                      <c:v>0.54%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{939FB1B7-A4FA-4AF2-81D4-41EE4A1B45CB}</c15:txfldGUID>
                      <c15:f>Hoja2!$J$13</c15:f>
                      <c15:dlblFieldTableCache>
                        <c:ptCount val="1"/>
                        <c:pt idx="0">
                          <c:v>0.54%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7.3356517935258145E-2"/>
                  <c:y val="0"/>
                </c:manualLayout>
              </c:layout>
              <c:tx>
                <c:strRef>
                  <c:f>Hoja2!$J$14</c:f>
                  <c:strCache>
                    <c:ptCount val="1"/>
                    <c:pt idx="0">
                      <c:v>0.62%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{E689B463-0B27-4FCA-B31D-B4D6EE60633D}</c15:txfldGUID>
                      <c15:f>Hoja2!$J$14</c15:f>
                      <c15:dlblFieldTableCache>
                        <c:ptCount val="1"/>
                        <c:pt idx="0">
                          <c:v>0.62%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6.7732720909886412E-2"/>
                  <c:y val="0"/>
                </c:manualLayout>
              </c:layout>
              <c:tx>
                <c:strRef>
                  <c:f>Hoja2!$J$15</c:f>
                  <c:strCache>
                    <c:ptCount val="1"/>
                    <c:pt idx="0">
                      <c:v>0.76%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{1D556A09-500E-441C-B5FE-73662500989D}</c15:txfldGUID>
                      <c15:f>Hoja2!$J$15</c15:f>
                      <c15:dlblFieldTableCache>
                        <c:ptCount val="1"/>
                        <c:pt idx="0">
                          <c:v>0.76%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8.7416156313794111E-2"/>
                  <c:y val="0"/>
                </c:manualLayout>
              </c:layout>
              <c:tx>
                <c:strRef>
                  <c:f>Hoja2!$J$16</c:f>
                  <c:strCache>
                    <c:ptCount val="1"/>
                    <c:pt idx="0">
                      <c:v>1.16%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{D8A1D396-E84B-4A04-B24E-ED3B2A55BCC8}</c15:txfldGUID>
                      <c15:f>Hoja2!$J$16</c15:f>
                      <c15:dlblFieldTableCache>
                        <c:ptCount val="1"/>
                        <c:pt idx="0">
                          <c:v>1.16%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>
                <c:manualLayout>
                  <c:x val="0.82759288422280552"/>
                  <c:y val="0"/>
                </c:manualLayout>
              </c:layout>
              <c:tx>
                <c:strRef>
                  <c:f>Hoja2!$J$17</c:f>
                  <c:strCache>
                    <c:ptCount val="1"/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{6643D95A-380C-47A3-AA0A-C27F4D04155B}</c15:txfldGUID>
                      <c15:f>Hoja2!$J$17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>
                <c:manualLayout>
                  <c:x val="8.2729658792651012E-2"/>
                  <c:y val="0"/>
                </c:manualLayout>
              </c:layout>
              <c:tx>
                <c:strRef>
                  <c:f>Hoja2!$J$18</c:f>
                  <c:strCache>
                    <c:ptCount val="1"/>
                    <c:pt idx="0">
                      <c:v>1.26%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{19605B94-D789-4A1E-A8D7-484E61E352E3}</c15:txfldGUID>
                      <c15:f>Hoja2!$J$18</c15:f>
                      <c15:dlblFieldTableCache>
                        <c:ptCount val="1"/>
                        <c:pt idx="0">
                          <c:v>1.26%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9.2102653834937195E-2"/>
                  <c:y val="0"/>
                </c:manualLayout>
              </c:layout>
              <c:tx>
                <c:strRef>
                  <c:f>Hoja2!$J$19</c:f>
                  <c:strCache>
                    <c:ptCount val="1"/>
                    <c:pt idx="0">
                      <c:v>1.40%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{7E1FDBFA-99E5-41A4-9C9A-3AA2ED020DEA}</c15:txfldGUID>
                      <c15:f>Hoja2!$J$19</c15:f>
                      <c15:dlblFieldTableCache>
                        <c:ptCount val="1"/>
                        <c:pt idx="0">
                          <c:v>1.40%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>
                <c:manualLayout>
                  <c:x val="9.3977398658501063E-2"/>
                  <c:y val="0"/>
                </c:manualLayout>
              </c:layout>
              <c:tx>
                <c:strRef>
                  <c:f>Hoja2!$J$20</c:f>
                  <c:strCache>
                    <c:ptCount val="1"/>
                    <c:pt idx="0">
                      <c:v>1.80%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{455DFFF8-06AE-4827-86BE-E7FA4BC64A0F}</c15:txfldGUID>
                      <c15:f>Hoja2!$J$20</c15:f>
                      <c15:dlblFieldTableCache>
                        <c:ptCount val="1"/>
                        <c:pt idx="0">
                          <c:v>1.80%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0.10616229221347342"/>
                  <c:y val="0"/>
                </c:manualLayout>
              </c:layout>
              <c:tx>
                <c:strRef>
                  <c:f>Hoja2!$J$21</c:f>
                  <c:strCache>
                    <c:ptCount val="1"/>
                    <c:pt idx="0">
                      <c:v>2.24%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{0CFA8E6D-521B-4959-B13A-D409D1E7E508}</c15:txfldGUID>
                      <c15:f>Hoja2!$J$21</c15:f>
                      <c15:dlblFieldTableCache>
                        <c:ptCount val="1"/>
                        <c:pt idx="0">
                          <c:v>2.24%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0.1024130941965587"/>
                  <c:y val="0"/>
                </c:manualLayout>
              </c:layout>
              <c:tx>
                <c:strRef>
                  <c:f>Hoja2!$J$22</c:f>
                  <c:strCache>
                    <c:ptCount val="1"/>
                    <c:pt idx="0">
                      <c:v>2.37%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{48D9CB41-6DD3-4CBF-8C2F-F7BE85676E72}</c15:txfldGUID>
                      <c15:f>Hoja2!$J$22</c15:f>
                      <c15:dlblFieldTableCache>
                        <c:ptCount val="1"/>
                        <c:pt idx="0">
                          <c:v>2.37%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>
                <c:manualLayout>
                  <c:x val="0.11459813356663759"/>
                  <c:y val="0"/>
                </c:manualLayout>
              </c:layout>
              <c:tx>
                <c:strRef>
                  <c:f>Hoja2!$J$23</c:f>
                  <c:strCache>
                    <c:ptCount val="1"/>
                    <c:pt idx="0">
                      <c:v>2.80%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{34A4D52B-E3D1-4A5A-920E-EA97591A5FE5}</c15:txfldGUID>
                      <c15:f>Hoja2!$J$23</c15:f>
                      <c15:dlblFieldTableCache>
                        <c:ptCount val="1"/>
                        <c:pt idx="0">
                          <c:v>2.80%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>
                <c:manualLayout>
                  <c:x val="0.11272353455818031"/>
                  <c:y val="0"/>
                </c:manualLayout>
              </c:layout>
              <c:tx>
                <c:strRef>
                  <c:f>Hoja2!$J$24</c:f>
                  <c:strCache>
                    <c:ptCount val="1"/>
                    <c:pt idx="0">
                      <c:v>2.83%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{7720A672-7970-415B-AE2C-F6682F5FAC5D}</c15:txfldGUID>
                      <c15:f>Hoja2!$J$24</c15:f>
                      <c15:dlblFieldTableCache>
                        <c:ptCount val="1"/>
                        <c:pt idx="0">
                          <c:v>2.83%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>
                <c:manualLayout>
                  <c:x val="0.12022193059200942"/>
                  <c:y val="0"/>
                </c:manualLayout>
              </c:layout>
              <c:tx>
                <c:strRef>
                  <c:f>Hoja2!$J$25</c:f>
                  <c:strCache>
                    <c:ptCount val="1"/>
                    <c:pt idx="0">
                      <c:v>3.07%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{0E08EF53-13B4-4D83-993D-2C45DDE89BAE}</c15:txfldGUID>
                      <c15:f>Hoja2!$J$25</c15:f>
                      <c15:dlblFieldTableCache>
                        <c:ptCount val="1"/>
                        <c:pt idx="0">
                          <c:v>3.07%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>
                <c:manualLayout>
                  <c:x val="0.12772047244094489"/>
                  <c:y val="0"/>
                </c:manualLayout>
              </c:layout>
              <c:tx>
                <c:strRef>
                  <c:f>Hoja2!$J$26</c:f>
                  <c:strCache>
                    <c:ptCount val="1"/>
                    <c:pt idx="0">
                      <c:v>3.39%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{FB447EE3-B139-45FA-A0F2-374F8EFB9D1A}</c15:txfldGUID>
                      <c15:f>Hoja2!$J$26</c15:f>
                      <c15:dlblFieldTableCache>
                        <c:ptCount val="1"/>
                        <c:pt idx="0">
                          <c:v>3.39%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>
                <c:manualLayout>
                  <c:x val="0.11647273257509479"/>
                  <c:y val="0"/>
                </c:manualLayout>
              </c:layout>
              <c:tx>
                <c:strRef>
                  <c:f>Hoja2!$J$27</c:f>
                  <c:strCache>
                    <c:ptCount val="1"/>
                    <c:pt idx="0">
                      <c:v>3.74%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{91EC7C25-8676-4079-9176-AD10A04D414D}</c15:txfldGUID>
                      <c15:f>Hoja2!$J$27</c15:f>
                      <c15:dlblFieldTableCache>
                        <c:ptCount val="1"/>
                        <c:pt idx="0">
                          <c:v>3.74%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>
                <c:manualLayout>
                  <c:x val="0.13896806649168866"/>
                  <c:y val="0"/>
                </c:manualLayout>
              </c:layout>
              <c:tx>
                <c:strRef>
                  <c:f>Hoja2!$J$28</c:f>
                  <c:strCache>
                    <c:ptCount val="1"/>
                    <c:pt idx="0">
                      <c:v>3.90%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{A43D8E67-A42F-4BB8-B4CB-D3BABE83A0EB}</c15:txfldGUID>
                      <c15:f>Hoja2!$J$28</c15:f>
                      <c15:dlblFieldTableCache>
                        <c:ptCount val="1"/>
                        <c:pt idx="0">
                          <c:v>3.90%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>
                <c:manualLayout>
                  <c:x val="0.11272353455818031"/>
                  <c:y val="0"/>
                </c:manualLayout>
              </c:layout>
              <c:tx>
                <c:strRef>
                  <c:f>Hoja2!$J$29</c:f>
                  <c:strCache>
                    <c:ptCount val="1"/>
                    <c:pt idx="0">
                      <c:v>4.34%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{DFEF45B2-81ED-493E-B791-A01E5B781D07}</c15:txfldGUID>
                      <c15:f>Hoja2!$J$29</c15:f>
                      <c15:dlblFieldTableCache>
                        <c:ptCount val="1"/>
                        <c:pt idx="0">
                          <c:v>4.34%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Hoja2!$G$3:$G$29</c:f>
              <c:strCache>
                <c:ptCount val="27"/>
                <c:pt idx="0">
                  <c:v>Paraguay</c:v>
                </c:pt>
                <c:pt idx="1">
                  <c:v>El Salvador</c:v>
                </c:pt>
                <c:pt idx="2">
                  <c:v>Perú</c:v>
                </c:pt>
                <c:pt idx="3">
                  <c:v>Bolivia</c:v>
                </c:pt>
                <c:pt idx="4">
                  <c:v>Colombia</c:v>
                </c:pt>
                <c:pt idx="5">
                  <c:v>Panamá</c:v>
                </c:pt>
                <c:pt idx="6">
                  <c:v>Ecuador</c:v>
                </c:pt>
                <c:pt idx="7">
                  <c:v>Uruguay</c:v>
                </c:pt>
                <c:pt idx="8">
                  <c:v>Chile</c:v>
                </c:pt>
                <c:pt idx="9">
                  <c:v>México</c:v>
                </c:pt>
                <c:pt idx="10">
                  <c:v>Costa Rica</c:v>
                </c:pt>
                <c:pt idx="11">
                  <c:v>Argentina</c:v>
                </c:pt>
                <c:pt idx="12">
                  <c:v>América Latina</c:v>
                </c:pt>
                <c:pt idx="13">
                  <c:v>Brasil</c:v>
                </c:pt>
                <c:pt idx="15">
                  <c:v>Italia</c:v>
                </c:pt>
                <c:pt idx="16">
                  <c:v>España</c:v>
                </c:pt>
                <c:pt idx="17">
                  <c:v>Reino Unido</c:v>
                </c:pt>
                <c:pt idx="18">
                  <c:v>Francia</c:v>
                </c:pt>
                <c:pt idx="19">
                  <c:v>OCDE</c:v>
                </c:pt>
                <c:pt idx="20">
                  <c:v>Alemania</c:v>
                </c:pt>
                <c:pt idx="21">
                  <c:v>Estados Unidos</c:v>
                </c:pt>
                <c:pt idx="22">
                  <c:v>Dinamarca</c:v>
                </c:pt>
                <c:pt idx="23">
                  <c:v>Suecia</c:v>
                </c:pt>
                <c:pt idx="24">
                  <c:v>Corea del Sur</c:v>
                </c:pt>
                <c:pt idx="25">
                  <c:v>Finlandia</c:v>
                </c:pt>
                <c:pt idx="26">
                  <c:v>Israel</c:v>
                </c:pt>
              </c:strCache>
            </c:strRef>
          </c:cat>
          <c:val>
            <c:numRef>
              <c:f>Hoja2!$I$3:$I$29</c:f>
              <c:numCache>
                <c:formatCode>0.00%</c:formatCode>
                <c:ptCount val="27"/>
                <c:pt idx="0">
                  <c:v>6.0000000000000049E-4</c:v>
                </c:pt>
                <c:pt idx="1">
                  <c:v>7.0000000000000043E-4</c:v>
                </c:pt>
                <c:pt idx="2">
                  <c:v>9.0000000000000095E-4</c:v>
                </c:pt>
                <c:pt idx="3">
                  <c:v>1.5000000000000009E-3</c:v>
                </c:pt>
                <c:pt idx="4">
                  <c:v>1.1999999999999999E-3</c:v>
                </c:pt>
                <c:pt idx="5">
                  <c:v>1.9000000000000017E-3</c:v>
                </c:pt>
                <c:pt idx="6">
                  <c:v>2.3000000000000017E-3</c:v>
                </c:pt>
                <c:pt idx="7">
                  <c:v>2.0999999999999999E-3</c:v>
                </c:pt>
                <c:pt idx="8">
                  <c:v>2.8999999999999998E-3</c:v>
                </c:pt>
                <c:pt idx="9">
                  <c:v>2.0000000000000018E-3</c:v>
                </c:pt>
                <c:pt idx="10">
                  <c:v>3.6000000000000021E-3</c:v>
                </c:pt>
                <c:pt idx="11">
                  <c:v>4.8000000000000004E-3</c:v>
                </c:pt>
                <c:pt idx="12">
                  <c:v>4.1999999999999997E-3</c:v>
                </c:pt>
                <c:pt idx="13">
                  <c:v>6.3000000000000035E-3</c:v>
                </c:pt>
                <c:pt idx="15">
                  <c:v>5.8000000000000013E-3</c:v>
                </c:pt>
                <c:pt idx="16">
                  <c:v>6.800000000000004E-3</c:v>
                </c:pt>
                <c:pt idx="17">
                  <c:v>7.0000000000000036E-3</c:v>
                </c:pt>
                <c:pt idx="18">
                  <c:v>8.300000000000007E-3</c:v>
                </c:pt>
                <c:pt idx="19">
                  <c:v>7.9000000000000077E-3</c:v>
                </c:pt>
                <c:pt idx="20">
                  <c:v>9.2000000000000068E-3</c:v>
                </c:pt>
                <c:pt idx="21">
                  <c:v>9.0000000000000028E-3</c:v>
                </c:pt>
                <c:pt idx="22">
                  <c:v>9.8000000000000118E-3</c:v>
                </c:pt>
                <c:pt idx="23">
                  <c:v>1.0600000000000009E-2</c:v>
                </c:pt>
                <c:pt idx="24">
                  <c:v>9.4000000000000073E-3</c:v>
                </c:pt>
                <c:pt idx="25">
                  <c:v>1.180000000000001E-2</c:v>
                </c:pt>
                <c:pt idx="26">
                  <c:v>9.0000000000000028E-3</c:v>
                </c:pt>
              </c:numCache>
            </c:numRef>
          </c:val>
        </c:ser>
        <c:dLbls>
          <c:showVal val="1"/>
        </c:dLbls>
        <c:gapWidth val="75"/>
        <c:overlap val="100"/>
        <c:axId val="55887744"/>
        <c:axId val="55889280"/>
      </c:barChart>
      <c:catAx>
        <c:axId val="5588774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900"/>
            </a:pPr>
            <a:endParaRPr lang="es-PE"/>
          </a:p>
        </c:txPr>
        <c:crossAx val="55889280"/>
        <c:crosses val="autoZero"/>
        <c:auto val="1"/>
        <c:lblAlgn val="ctr"/>
        <c:lblOffset val="100"/>
      </c:catAx>
      <c:valAx>
        <c:axId val="55889280"/>
        <c:scaling>
          <c:orientation val="minMax"/>
          <c:max val="4.5000000000000012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E"/>
                  <a:t>Porcentaje del PBI</a:t>
                </a:r>
              </a:p>
            </c:rich>
          </c:tx>
          <c:layout/>
        </c:title>
        <c:numFmt formatCode="0.0%" sourceLinked="0"/>
        <c:majorTickMark val="none"/>
        <c:tickLblPos val="nextTo"/>
        <c:txPr>
          <a:bodyPr/>
          <a:lstStyle/>
          <a:p>
            <a:pPr algn="ctr">
              <a:defRPr/>
            </a:pPr>
            <a:endParaRPr lang="es-PE"/>
          </a:p>
        </c:txPr>
        <c:crossAx val="55887744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39639486730825335"/>
          <c:y val="0.91494136017669192"/>
          <c:w val="0.26276567512394305"/>
          <c:h val="4.7941656611540907E-2"/>
        </c:manualLayout>
      </c:layout>
      <c:txPr>
        <a:bodyPr/>
        <a:lstStyle/>
        <a:p>
          <a:pPr algn="ctr">
            <a:defRPr/>
          </a:pPr>
          <a:endParaRPr lang="es-PE"/>
        </a:p>
      </c:txPr>
    </c:legend>
    <c:plotVisOnly val="1"/>
    <c:dispBlanksAs val="gap"/>
  </c:chart>
  <c:spPr>
    <a:noFill/>
    <a:ln>
      <a:noFill/>
    </a:ln>
  </c:spPr>
  <c:txPr>
    <a:bodyPr/>
    <a:lstStyle/>
    <a:p>
      <a:pPr algn="ctr">
        <a:defRPr lang="es-PE" sz="10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P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title>
      <c:tx>
        <c:rich>
          <a:bodyPr/>
          <a:lstStyle/>
          <a:p>
            <a:pPr>
              <a:defRPr/>
            </a:pPr>
            <a:r>
              <a:rPr lang="en-US"/>
              <a:t>Porcentaje de empresas, según estrato empresarial en la Región La Libertad</a:t>
            </a:r>
          </a:p>
          <a:p>
            <a:pPr>
              <a:defRPr/>
            </a:pPr>
            <a:r>
              <a:rPr lang="en-US"/>
              <a:t>Año 2013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'Total de Empresas formales'!$I$15</c:f>
              <c:strCache>
                <c:ptCount val="1"/>
                <c:pt idx="0">
                  <c:v>N° DE EMPRESAS </c:v>
                </c:pt>
              </c:strCache>
            </c:strRef>
          </c:tx>
          <c:explosion val="25"/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2"/>
              <c:layout>
                <c:manualLayout>
                  <c:x val="2.6853893263342081E-2"/>
                  <c:y val="-4.4192548848060835E-2"/>
                </c:manualLayout>
              </c:layout>
              <c:showPercent val="1"/>
            </c:dLbl>
            <c:dLbl>
              <c:idx val="3"/>
              <c:layout>
                <c:manualLayout>
                  <c:x val="9.8610017497813007E-2"/>
                  <c:y val="-2.5258821813939941E-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'Total de Empresas formales'!$H$16:$H$19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'Total de Empresas formales'!$I$16:$I$19</c:f>
              <c:numCache>
                <c:formatCode>General</c:formatCode>
                <c:ptCount val="4"/>
                <c:pt idx="0">
                  <c:v>75846</c:v>
                </c:pt>
                <c:pt idx="1">
                  <c:v>3010</c:v>
                </c:pt>
                <c:pt idx="2">
                  <c:v>88</c:v>
                </c:pt>
                <c:pt idx="3">
                  <c:v>223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spPr>
    <a:ln>
      <a:solidFill>
        <a:schemeClr val="tx1"/>
      </a:solidFill>
    </a:ln>
  </c:spPr>
  <c:txPr>
    <a:bodyPr/>
    <a:lstStyle/>
    <a:p>
      <a:pPr>
        <a:defRPr sz="1100"/>
      </a:pPr>
      <a:endParaRPr lang="es-P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7E086-6FE8-4170-BBA4-76584B9E0EBA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87B1C-72FC-4BC6-8A6F-C644C5693B0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2AEB-A5AB-4966-A9D1-0D8695B7D80D}" type="slidenum">
              <a:rPr lang="es-PE" smtClean="0"/>
              <a:pPr/>
              <a:t>4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85494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Ya está con la data del BID.</a:t>
            </a:r>
            <a:endParaRPr lang="es-PE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2AEB-A5AB-4966-A9D1-0D8695B7D80D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80898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53846" y="4089332"/>
            <a:ext cx="4467666" cy="331642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altLang="es-PE" dirty="0" err="1" smtClean="0">
                <a:solidFill>
                  <a:srgbClr val="FF0000"/>
                </a:solidFill>
              </a:rPr>
              <a:t>Pueden</a:t>
            </a:r>
            <a:r>
              <a:rPr lang="en-US" altLang="es-PE" baseline="0" dirty="0" smtClean="0">
                <a:solidFill>
                  <a:srgbClr val="FF0000"/>
                </a:solidFill>
              </a:rPr>
              <a:t> </a:t>
            </a:r>
            <a:r>
              <a:rPr lang="en-US" altLang="es-PE" baseline="0" dirty="0" err="1" smtClean="0">
                <a:solidFill>
                  <a:srgbClr val="FF0000"/>
                </a:solidFill>
              </a:rPr>
              <a:t>ponerle</a:t>
            </a:r>
            <a:r>
              <a:rPr lang="en-US" altLang="es-PE" baseline="0" dirty="0" smtClean="0">
                <a:solidFill>
                  <a:srgbClr val="FF0000"/>
                </a:solidFill>
              </a:rPr>
              <a:t> un decimal </a:t>
            </a:r>
            <a:r>
              <a:rPr lang="en-US" altLang="es-PE" baseline="0" dirty="0" err="1" smtClean="0">
                <a:solidFill>
                  <a:srgbClr val="FF0000"/>
                </a:solidFill>
              </a:rPr>
              <a:t>por</a:t>
            </a:r>
            <a:r>
              <a:rPr lang="en-US" altLang="es-PE" baseline="0" dirty="0" smtClean="0">
                <a:solidFill>
                  <a:srgbClr val="FF0000"/>
                </a:solidFill>
              </a:rPr>
              <a:t> favor? ESTO NO SE HA HECHO TODAVIA --</a:t>
            </a:r>
            <a:r>
              <a:rPr lang="en-US" altLang="es-PE" baseline="0" dirty="0" smtClean="0">
                <a:solidFill>
                  <a:srgbClr val="FF0000"/>
                </a:solidFill>
                <a:latin typeface="Courier New"/>
                <a:cs typeface="Courier New"/>
              </a:rPr>
              <a:t>&gt; (K) </a:t>
            </a:r>
            <a:r>
              <a:rPr lang="en-US" altLang="es-PE" baseline="0" dirty="0" err="1" smtClean="0">
                <a:solidFill>
                  <a:srgbClr val="FF0000"/>
                </a:solidFill>
                <a:latin typeface="Courier New"/>
                <a:cs typeface="Courier New"/>
              </a:rPr>
              <a:t>Ya</a:t>
            </a:r>
            <a:r>
              <a:rPr lang="en-US" altLang="es-PE" baseline="0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altLang="es-PE" baseline="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está</a:t>
            </a:r>
            <a:endParaRPr lang="en-US" altLang="es-PE" dirty="0" smtClean="0">
              <a:solidFill>
                <a:srgbClr val="FF0000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5C1B551-F921-4429-B42A-6B7EB869AD59}" type="slidenum">
              <a:rPr lang="en-US" altLang="es-PE"/>
              <a:pPr/>
              <a:t>6</a:t>
            </a:fld>
            <a:endParaRPr lang="en-US" altLang="es-PE"/>
          </a:p>
        </p:txBody>
      </p:sp>
    </p:spTree>
    <p:extLst>
      <p:ext uri="{BB962C8B-B14F-4D97-AF65-F5344CB8AC3E}">
        <p14:creationId xmlns="" xmlns:p14="http://schemas.microsoft.com/office/powerpoint/2010/main" val="112292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32EC5-89D9-4EF0-955F-8D55A790B1DF}" type="slidenum">
              <a:rPr lang="es-P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P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2AEB-A5AB-4966-A9D1-0D8695B7D80D}" type="slidenum">
              <a:rPr lang="es-PE" smtClean="0"/>
              <a:pPr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9828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2AEB-A5AB-4966-A9D1-0D8695B7D80D}" type="slidenum">
              <a:rPr lang="es-PE" smtClean="0"/>
              <a:pPr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9828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2AEB-A5AB-4966-A9D1-0D8695B7D80D}" type="slidenum">
              <a:rPr lang="es-PE" smtClean="0"/>
              <a:pPr/>
              <a:t>22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9828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64159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43197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67487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98761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37144" y="6597360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22419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2708920"/>
            <a:ext cx="7772400" cy="1500187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30483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55080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42357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82794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96677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3850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9384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1841-9B39-4DA4-BEAF-6DB441DF7CA9}" type="datetimeFigureOut">
              <a:rPr lang="es-PE" smtClean="0"/>
              <a:pPr/>
              <a:t>25/03/2015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10400" y="64708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9226-0438-4ACC-B92F-A353D7DDCFF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27301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miempresalalibertad" TargetMode="External"/><Relationship Id="rId2" Type="http://schemas.openxmlformats.org/officeDocument/2006/relationships/hyperlink" Target="mailto:jcalua@produce.gob.p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Autofit/>
          </a:bodyPr>
          <a:lstStyle/>
          <a:p>
            <a:r>
              <a:rPr lang="es-PE" sz="4800" dirty="0" smtClean="0"/>
              <a:t>REALIDAD PROBLEMÁTICA EMPRESARIAL</a:t>
            </a:r>
            <a:endParaRPr lang="es-P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Rectángulo"/>
          <p:cNvSpPr>
            <a:spLocks noChangeArrowheads="1"/>
          </p:cNvSpPr>
          <p:nvPr/>
        </p:nvSpPr>
        <p:spPr bwMode="auto">
          <a:xfrm>
            <a:off x="250825" y="188913"/>
            <a:ext cx="8713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400">
                <a:latin typeface="Calibri" pitchFamily="34" charset="0"/>
              </a:rPr>
              <a:t>La </a:t>
            </a:r>
            <a:r>
              <a:rPr lang="es-PE" sz="2400" b="1">
                <a:latin typeface="Calibri" pitchFamily="34" charset="0"/>
              </a:rPr>
              <a:t>inversión promedio en educación</a:t>
            </a:r>
            <a:r>
              <a:rPr lang="es-PE" sz="2400">
                <a:latin typeface="Calibri" pitchFamily="34" charset="0"/>
              </a:rPr>
              <a:t> del Perú se encuentra aún en niveles muy bajos</a:t>
            </a:r>
          </a:p>
        </p:txBody>
      </p:sp>
      <p:pic>
        <p:nvPicPr>
          <p:cNvPr id="14339" name="Picture 2" descr="http://thumbs.dreamstime.com/thumblarge_253/1206974212toU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1592263"/>
            <a:ext cx="34940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5 CuadroTexto"/>
          <p:cNvSpPr txBox="1">
            <a:spLocks noChangeArrowheads="1"/>
          </p:cNvSpPr>
          <p:nvPr/>
        </p:nvSpPr>
        <p:spPr bwMode="auto">
          <a:xfrm>
            <a:off x="795338" y="1068388"/>
            <a:ext cx="348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1400" b="1">
                <a:solidFill>
                  <a:schemeClr val="accent1"/>
                </a:solidFill>
                <a:latin typeface="Calibri" pitchFamily="34" charset="0"/>
              </a:rPr>
              <a:t>Inversión promedio por estudiante  de secundaria (como % del PBI p.c.)</a:t>
            </a:r>
          </a:p>
        </p:txBody>
      </p:sp>
      <p:sp>
        <p:nvSpPr>
          <p:cNvPr id="14341" name="6 CuadroTexto"/>
          <p:cNvSpPr txBox="1">
            <a:spLocks noChangeArrowheads="1"/>
          </p:cNvSpPr>
          <p:nvPr/>
        </p:nvSpPr>
        <p:spPr bwMode="auto">
          <a:xfrm>
            <a:off x="862013" y="4033838"/>
            <a:ext cx="274637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1600">
                <a:solidFill>
                  <a:srgbClr val="0070C0"/>
                </a:solidFill>
                <a:latin typeface="Calibri" pitchFamily="34" charset="0"/>
              </a:rPr>
              <a:t>China </a:t>
            </a:r>
            <a:r>
              <a:rPr lang="es-PE" sz="160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 27%</a:t>
            </a:r>
          </a:p>
          <a:p>
            <a:pPr algn="ctr"/>
            <a:r>
              <a:rPr lang="es-PE" sz="160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Corea del Sur  23%</a:t>
            </a:r>
          </a:p>
          <a:p>
            <a:pPr algn="ctr"/>
            <a:r>
              <a:rPr lang="es-PE" sz="160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Chile  16%</a:t>
            </a:r>
          </a:p>
          <a:p>
            <a:pPr algn="ctr"/>
            <a:r>
              <a:rPr lang="es-PE" sz="160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Colombia  15%</a:t>
            </a:r>
          </a:p>
          <a:p>
            <a:pPr algn="ctr"/>
            <a:r>
              <a:rPr lang="es-PE" sz="160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Perú  9%</a:t>
            </a:r>
            <a:endParaRPr lang="es-PE" sz="1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42" name="8 CuadroTexto"/>
          <p:cNvSpPr txBox="1">
            <a:spLocks noChangeArrowheads="1"/>
          </p:cNvSpPr>
          <p:nvPr/>
        </p:nvSpPr>
        <p:spPr bwMode="auto">
          <a:xfrm>
            <a:off x="5219700" y="1068388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1400" b="1">
                <a:solidFill>
                  <a:schemeClr val="accent1"/>
                </a:solidFill>
                <a:latin typeface="Calibri" pitchFamily="34" charset="0"/>
              </a:rPr>
              <a:t>Inversión promedio por estudiante  universitario (como % del PBI p.c.)</a:t>
            </a:r>
          </a:p>
        </p:txBody>
      </p:sp>
      <p:pic>
        <p:nvPicPr>
          <p:cNvPr id="14343" name="Picture 4" descr="http://www.pharmtox.utoronto.ca/Assets/Pharmtox+Digital+Assets/Photos/pcl473+classroom+edit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628775"/>
            <a:ext cx="35274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10 CuadroTexto"/>
          <p:cNvSpPr txBox="1">
            <a:spLocks noChangeArrowheads="1"/>
          </p:cNvSpPr>
          <p:nvPr/>
        </p:nvSpPr>
        <p:spPr bwMode="auto">
          <a:xfrm>
            <a:off x="5826125" y="4046538"/>
            <a:ext cx="2746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160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Chile  15%</a:t>
            </a:r>
          </a:p>
          <a:p>
            <a:pPr algn="ctr"/>
            <a:r>
              <a:rPr lang="es-PE" sz="160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Colombia  23%</a:t>
            </a:r>
          </a:p>
          <a:p>
            <a:pPr algn="ctr"/>
            <a:r>
              <a:rPr lang="es-PE" sz="160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Perú  8%</a:t>
            </a:r>
            <a:endParaRPr lang="es-PE" sz="1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45" name="7 CuadroTexto"/>
          <p:cNvSpPr txBox="1">
            <a:spLocks noChangeArrowheads="1"/>
          </p:cNvSpPr>
          <p:nvPr/>
        </p:nvSpPr>
        <p:spPr bwMode="auto">
          <a:xfrm>
            <a:off x="3387725" y="5240338"/>
            <a:ext cx="295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b="1">
                <a:solidFill>
                  <a:srgbClr val="FF0000"/>
                </a:solidFill>
                <a:latin typeface="Calibri" pitchFamily="34" charset="0"/>
              </a:rPr>
              <a:t>Y estas cifras han tendido a decrecer en los últimos años</a:t>
            </a:r>
          </a:p>
        </p:txBody>
      </p:sp>
      <p:cxnSp>
        <p:nvCxnSpPr>
          <p:cNvPr id="12" name="11 Conector recto de flecha"/>
          <p:cNvCxnSpPr>
            <a:endCxn id="14345" idx="1"/>
          </p:cNvCxnSpPr>
          <p:nvPr/>
        </p:nvCxnSpPr>
        <p:spPr>
          <a:xfrm>
            <a:off x="2740025" y="5226050"/>
            <a:ext cx="647700" cy="3365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6124575" y="4656138"/>
            <a:ext cx="576263" cy="9064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332656"/>
            <a:ext cx="806489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PE" sz="3600" b="1" dirty="0" smtClean="0">
                <a:solidFill>
                  <a:srgbClr val="C00000"/>
                </a:solidFill>
              </a:rPr>
              <a:t>“El </a:t>
            </a:r>
            <a:r>
              <a:rPr lang="es-PE" sz="3600" b="1" dirty="0">
                <a:solidFill>
                  <a:srgbClr val="C00000"/>
                </a:solidFill>
              </a:rPr>
              <a:t>Perú está muy rezagado en Investigación y </a:t>
            </a:r>
            <a:r>
              <a:rPr lang="es-PE" sz="3600" b="1" dirty="0" smtClean="0">
                <a:solidFill>
                  <a:srgbClr val="C00000"/>
                </a:solidFill>
              </a:rPr>
              <a:t>Desarrollo”</a:t>
            </a:r>
            <a:endParaRPr lang="es-PE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93682739"/>
              </p:ext>
            </p:extLst>
          </p:nvPr>
        </p:nvGraphicFramePr>
        <p:xfrm>
          <a:off x="827584" y="1916832"/>
          <a:ext cx="6858000" cy="479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CuadroTexto"/>
          <p:cNvSpPr txBox="1"/>
          <p:nvPr/>
        </p:nvSpPr>
        <p:spPr>
          <a:xfrm>
            <a:off x="843856" y="1438260"/>
            <a:ext cx="704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Gasto en I+D como porcentaje del </a:t>
            </a:r>
            <a:r>
              <a:rPr lang="es-PE" b="1" dirty="0" smtClean="0"/>
              <a:t>PBI y </a:t>
            </a:r>
            <a:r>
              <a:rPr lang="es-PE" b="1" dirty="0" smtClean="0"/>
              <a:t>fuentes de financiamiento </a:t>
            </a:r>
          </a:p>
          <a:p>
            <a:pPr algn="ctr"/>
            <a:r>
              <a:rPr lang="es-PE" b="1" dirty="0" smtClean="0"/>
              <a:t>2010</a:t>
            </a:r>
            <a:endParaRPr lang="es-P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250825" y="188913"/>
            <a:ext cx="8713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400">
                <a:latin typeface="Calibri" pitchFamily="34" charset="0"/>
              </a:rPr>
              <a:t>Perú aún no cuenta con inversiones significativas en </a:t>
            </a:r>
            <a:r>
              <a:rPr lang="es-PE" sz="2400" b="1">
                <a:latin typeface="Calibri" pitchFamily="34" charset="0"/>
              </a:rPr>
              <a:t>Investigación y Desarrollo (I+D)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3800"/>
            <a:ext cx="8037512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331913" y="2889250"/>
            <a:ext cx="936625" cy="865188"/>
          </a:xfrm>
          <a:prstGeom prst="ellipse">
            <a:avLst/>
          </a:prstGeom>
          <a:solidFill>
            <a:schemeClr val="accent4">
              <a:lumMod val="75000"/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2.79</a:t>
            </a:r>
            <a:r>
              <a:rPr lang="es-PE" sz="1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8313" y="3136900"/>
            <a:ext cx="1008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EE.UU.</a:t>
            </a:r>
          </a:p>
        </p:txBody>
      </p:sp>
      <p:sp>
        <p:nvSpPr>
          <p:cNvPr id="8" name="7 Elipse"/>
          <p:cNvSpPr/>
          <p:nvPr/>
        </p:nvSpPr>
        <p:spPr>
          <a:xfrm>
            <a:off x="2627313" y="4000500"/>
            <a:ext cx="323850" cy="315913"/>
          </a:xfrm>
          <a:prstGeom prst="ellipse">
            <a:avLst/>
          </a:prstGeom>
          <a:solidFill>
            <a:srgbClr val="FF0000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31913" y="3946525"/>
            <a:ext cx="11525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Colombia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(0.16%)</a:t>
            </a:r>
          </a:p>
        </p:txBody>
      </p:sp>
      <p:sp>
        <p:nvSpPr>
          <p:cNvPr id="10" name="9 Elipse"/>
          <p:cNvSpPr/>
          <p:nvPr/>
        </p:nvSpPr>
        <p:spPr>
          <a:xfrm>
            <a:off x="2684463" y="4468813"/>
            <a:ext cx="323850" cy="315912"/>
          </a:xfrm>
          <a:prstGeom prst="ellipse">
            <a:avLst/>
          </a:prstGeom>
          <a:solidFill>
            <a:srgbClr val="FF0000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00213" y="4403725"/>
            <a:ext cx="1152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Perú</a:t>
            </a:r>
            <a:br>
              <a:rPr lang="es-P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PE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(0.15%)</a:t>
            </a:r>
            <a:endParaRPr lang="es-P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651125" y="5084763"/>
            <a:ext cx="468313" cy="431800"/>
          </a:xfrm>
          <a:prstGeom prst="ellipse">
            <a:avLst/>
          </a:prstGeom>
          <a:solidFill>
            <a:schemeClr val="accent4">
              <a:lumMod val="75000"/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676400" y="5084763"/>
            <a:ext cx="10080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Chile</a:t>
            </a:r>
            <a:br>
              <a:rPr lang="es-P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PE" sz="1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(0.42%)</a:t>
            </a:r>
            <a:endParaRPr lang="es-PE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95575" y="1193800"/>
            <a:ext cx="3527425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Inversión en I+D por país (% del PBI)</a:t>
            </a:r>
          </a:p>
        </p:txBody>
      </p:sp>
      <p:sp>
        <p:nvSpPr>
          <p:cNvPr id="16" name="15 Elipse"/>
          <p:cNvSpPr/>
          <p:nvPr/>
        </p:nvSpPr>
        <p:spPr>
          <a:xfrm>
            <a:off x="7451725" y="3178175"/>
            <a:ext cx="792163" cy="768350"/>
          </a:xfrm>
          <a:prstGeom prst="ellipse">
            <a:avLst/>
          </a:prstGeom>
          <a:solidFill>
            <a:schemeClr val="accent4">
              <a:lumMod val="75000"/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bg1"/>
                </a:solidFill>
              </a:rPr>
              <a:t>1.5%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218488" y="2882900"/>
            <a:ext cx="1008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Corea del Sur</a:t>
            </a:r>
          </a:p>
        </p:txBody>
      </p:sp>
      <p:sp>
        <p:nvSpPr>
          <p:cNvPr id="18" name="17 Elipse"/>
          <p:cNvSpPr/>
          <p:nvPr/>
        </p:nvSpPr>
        <p:spPr>
          <a:xfrm>
            <a:off x="6084888" y="3006725"/>
            <a:ext cx="790575" cy="769938"/>
          </a:xfrm>
          <a:prstGeom prst="ellipse">
            <a:avLst/>
          </a:prstGeom>
          <a:solidFill>
            <a:schemeClr val="accent4">
              <a:lumMod val="75000"/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bg1"/>
                </a:solidFill>
              </a:rPr>
              <a:t>1.6%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595938" y="2654300"/>
            <a:ext cx="1008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China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3008313" y="4316413"/>
            <a:ext cx="1600200" cy="7683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186113" y="5254625"/>
            <a:ext cx="1422400" cy="1079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608513" y="4822825"/>
            <a:ext cx="2627312" cy="10779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latin typeface="+mn-lt"/>
              </a:rPr>
              <a:t>Chile y Colombia tienen una producción científica 1,300 y 500% mayor que la de Perú, respectivamente</a:t>
            </a:r>
          </a:p>
        </p:txBody>
      </p:sp>
      <p:sp>
        <p:nvSpPr>
          <p:cNvPr id="13332" name="23 CuadroTexto"/>
          <p:cNvSpPr txBox="1">
            <a:spLocks noChangeArrowheads="1"/>
          </p:cNvSpPr>
          <p:nvPr/>
        </p:nvSpPr>
        <p:spPr bwMode="auto">
          <a:xfrm>
            <a:off x="7164388" y="6165850"/>
            <a:ext cx="15573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000">
                <a:latin typeface="Calibri" pitchFamily="34" charset="0"/>
              </a:rPr>
              <a:t>Fuente: WorldBank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ningperu.com/search/mapsearch/13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979025" cy="4250822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864096"/>
          </a:xfrm>
        </p:spPr>
        <p:txBody>
          <a:bodyPr>
            <a:normAutofit/>
          </a:bodyPr>
          <a:lstStyle/>
          <a:p>
            <a:r>
              <a:rPr lang="es-PE" sz="3600" dirty="0" smtClean="0"/>
              <a:t>LA LIBERTAD</a:t>
            </a:r>
            <a:endParaRPr lang="es-P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600" y="1628800"/>
          <a:ext cx="7416825" cy="791718"/>
        </p:xfrm>
        <a:graphic>
          <a:graphicData uri="http://schemas.openxmlformats.org/drawingml/2006/table">
            <a:tbl>
              <a:tblPr/>
              <a:tblGrid>
                <a:gridCol w="1456811"/>
                <a:gridCol w="1255807"/>
                <a:gridCol w="1269638"/>
                <a:gridCol w="1269638"/>
                <a:gridCol w="1058493"/>
                <a:gridCol w="1106438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REGIÓN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AÑO: 2013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Micro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Pequeña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Mediana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Grande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LIBERTAD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75846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3010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79167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1835696" y="2780928"/>
          <a:ext cx="56886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899592" y="47667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>
                <a:latin typeface="+mj-lt"/>
                <a:ea typeface="+mj-ea"/>
                <a:cs typeface="+mj-cs"/>
              </a:rPr>
              <a:t>Empresas formales por estrato empresarial, en la Región La Libertad, 2013</a:t>
            </a:r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6300192" y="5517232"/>
            <a:ext cx="1051049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Fuente:</a:t>
            </a:r>
            <a:r>
              <a:rPr kumimoji="0" lang="es-P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SUNAT</a:t>
            </a:r>
            <a:endParaRPr kumimoji="0" lang="es-P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2123" t="7383" r="45470" b="11650"/>
          <a:stretch>
            <a:fillRect/>
          </a:stretch>
        </p:blipFill>
        <p:spPr bwMode="auto">
          <a:xfrm>
            <a:off x="2123728" y="1052736"/>
            <a:ext cx="4226560" cy="52568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 rot="10800000">
            <a:off x="5004048" y="2996952"/>
            <a:ext cx="2232248" cy="1440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/>
          <p:cNvSpPr txBox="1"/>
          <p:nvPr/>
        </p:nvSpPr>
        <p:spPr>
          <a:xfrm>
            <a:off x="7308304" y="287442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/>
              <a:t>Puesto N° 8</a:t>
            </a:r>
            <a:endParaRPr lang="es-PE" sz="1600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91680" y="260648"/>
            <a:ext cx="5440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400" b="1" dirty="0" smtClean="0">
                <a:latin typeface="+mj-lt"/>
                <a:ea typeface="+mj-ea"/>
                <a:cs typeface="+mj-cs"/>
              </a:rPr>
              <a:t>Índice de competitividad Regional, 2014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65384" y="6032321"/>
            <a:ext cx="934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b="1" dirty="0" smtClean="0"/>
              <a:t>Fuente:</a:t>
            </a:r>
            <a:r>
              <a:rPr lang="es-PE" sz="1200" dirty="0" smtClean="0"/>
              <a:t> IPEI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33157" t="43106" r="30097" b="31174"/>
          <a:stretch>
            <a:fillRect/>
          </a:stretch>
        </p:blipFill>
        <p:spPr bwMode="auto">
          <a:xfrm>
            <a:off x="1691680" y="1700808"/>
            <a:ext cx="5904656" cy="36724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99592" y="620688"/>
            <a:ext cx="7812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400" b="1" dirty="0" smtClean="0">
                <a:latin typeface="+mj-lt"/>
                <a:ea typeface="+mj-ea"/>
                <a:cs typeface="+mj-cs"/>
              </a:rPr>
              <a:t>Principales sectores  económicos Región La Libertad, 2013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444208" y="5085184"/>
            <a:ext cx="10887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100" dirty="0" smtClean="0"/>
              <a:t> </a:t>
            </a:r>
            <a:r>
              <a:rPr lang="es-PE" sz="1100" b="1" dirty="0" smtClean="0"/>
              <a:t>Fuente</a:t>
            </a:r>
            <a:r>
              <a:rPr lang="es-PE" sz="1100" dirty="0" smtClean="0"/>
              <a:t>: SUNAT</a:t>
            </a:r>
            <a:endParaRPr lang="es-P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395536" y="1772816"/>
            <a:ext cx="4211960" cy="3240360"/>
            <a:chOff x="1907704" y="1844824"/>
            <a:chExt cx="5573294" cy="3517359"/>
          </a:xfrm>
        </p:grpSpPr>
        <p:pic>
          <p:nvPicPr>
            <p:cNvPr id="4" name="3 Imagen"/>
            <p:cNvPicPr/>
            <p:nvPr/>
          </p:nvPicPr>
          <p:blipFill>
            <a:blip r:embed="rId2" cstate="print"/>
            <a:srcRect l="49898" t="46424" r="14166" b="27622"/>
            <a:stretch>
              <a:fillRect/>
            </a:stretch>
          </p:blipFill>
          <p:spPr bwMode="auto">
            <a:xfrm>
              <a:off x="1907704" y="1844824"/>
              <a:ext cx="5573294" cy="32171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" name="4 Rectángulo"/>
            <p:cNvSpPr/>
            <p:nvPr/>
          </p:nvSpPr>
          <p:spPr>
            <a:xfrm>
              <a:off x="6300192" y="5085184"/>
              <a:ext cx="112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200" b="1" dirty="0" smtClean="0"/>
                <a:t>Fuente:</a:t>
              </a:r>
              <a:r>
                <a:rPr lang="es-PE" sz="1200" dirty="0" smtClean="0"/>
                <a:t> SUNAT</a:t>
              </a:r>
              <a:endParaRPr lang="es-PE" sz="1200" dirty="0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835696" y="62068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latin typeface="+mj-lt"/>
                <a:ea typeface="+mj-ea"/>
                <a:cs typeface="+mj-cs"/>
              </a:rPr>
              <a:t>Exportaciones de la Región La Libertad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292080" y="1916832"/>
          <a:ext cx="3296518" cy="3154680"/>
        </p:xfrm>
        <a:graphic>
          <a:graphicData uri="http://schemas.openxmlformats.org/drawingml/2006/table">
            <a:tbl>
              <a:tblPr/>
              <a:tblGrid>
                <a:gridCol w="2396228"/>
                <a:gridCol w="900290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TIPO</a:t>
                      </a:r>
                      <a:endParaRPr lang="es-P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PRODUCTOS TRADICIONALES 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2207329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Pesqueros</a:t>
                      </a:r>
                      <a:endParaRPr lang="es-P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85539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Agrícolas</a:t>
                      </a:r>
                      <a:endParaRPr lang="es-P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48971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Mineros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2072819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PRODUCTOS NO TRADICIONALES 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577814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Agropecuarios</a:t>
                      </a:r>
                      <a:endParaRPr lang="es-P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443778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Maderas y papeles</a:t>
                      </a:r>
                      <a:endParaRPr lang="es-P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14998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Metal - mecánico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1432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Minería no metálica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14647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Pesqueros</a:t>
                      </a:r>
                      <a:endParaRPr lang="es-P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1083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Químicos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35425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Sidero- metalúrgico y joyería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57221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Textiles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2595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Otros</a:t>
                      </a:r>
                      <a:endParaRPr lang="es-P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66631</a:t>
                      </a:r>
                      <a:endParaRPr lang="es-P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7596336" y="5157192"/>
            <a:ext cx="850004" cy="255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b="1" dirty="0" smtClean="0"/>
              <a:t>Fuente:</a:t>
            </a:r>
            <a:r>
              <a:rPr lang="es-PE" sz="1200" dirty="0" smtClean="0"/>
              <a:t> SUNAT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PROBLEMÁTICA EMPRESARIAL -</a:t>
            </a:r>
            <a:r>
              <a:rPr lang="es-P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 </a:t>
            </a:r>
            <a:r>
              <a:rPr lang="es-P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Círculo Vicioso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43625" y="2960688"/>
            <a:ext cx="1439863" cy="1439862"/>
            <a:chOff x="3752" y="2128"/>
            <a:chExt cx="907" cy="679"/>
          </a:xfrm>
        </p:grpSpPr>
        <p:sp>
          <p:nvSpPr>
            <p:cNvPr id="13347" name="Oval 5"/>
            <p:cNvSpPr>
              <a:spLocks noChangeArrowheads="1"/>
            </p:cNvSpPr>
            <p:nvPr/>
          </p:nvSpPr>
          <p:spPr bwMode="auto">
            <a:xfrm>
              <a:off x="3752" y="2128"/>
              <a:ext cx="907" cy="679"/>
            </a:xfrm>
            <a:prstGeom prst="ellipse">
              <a:avLst/>
            </a:prstGeom>
            <a:solidFill>
              <a:srgbClr val="0000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>
                <a:defRPr/>
              </a:pPr>
              <a:endParaRPr lang="es-ES" sz="1400" b="1">
                <a:solidFill>
                  <a:srgbClr val="FFFF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3348" name="Rectangle 6"/>
            <p:cNvSpPr>
              <a:spLocks noChangeArrowheads="1"/>
            </p:cNvSpPr>
            <p:nvPr/>
          </p:nvSpPr>
          <p:spPr bwMode="auto">
            <a:xfrm>
              <a:off x="3811" y="2294"/>
              <a:ext cx="81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+mn-lt"/>
                  <a:ea typeface="ＭＳ Ｐゴシック" pitchFamily="34" charset="-128"/>
                </a:rPr>
                <a:t>LIMITADO ACCESO A INFORMACIÓN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72125" y="1317625"/>
            <a:ext cx="1470025" cy="1439863"/>
            <a:chOff x="3350" y="720"/>
            <a:chExt cx="926" cy="907"/>
          </a:xfrm>
        </p:grpSpPr>
        <p:sp>
          <p:nvSpPr>
            <p:cNvPr id="13345" name="Oval 8"/>
            <p:cNvSpPr>
              <a:spLocks noChangeArrowheads="1"/>
            </p:cNvSpPr>
            <p:nvPr/>
          </p:nvSpPr>
          <p:spPr bwMode="auto">
            <a:xfrm>
              <a:off x="3350" y="720"/>
              <a:ext cx="907" cy="907"/>
            </a:xfrm>
            <a:prstGeom prst="ellipse">
              <a:avLst/>
            </a:prstGeom>
            <a:solidFill>
              <a:srgbClr val="0000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>
                <a:defRPr/>
              </a:pPr>
              <a:endParaRPr lang="es-ES" sz="1400" b="1">
                <a:solidFill>
                  <a:srgbClr val="FFFF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3346" name="Rectangle 9"/>
            <p:cNvSpPr>
              <a:spLocks noChangeArrowheads="1"/>
            </p:cNvSpPr>
            <p:nvPr/>
          </p:nvSpPr>
          <p:spPr bwMode="auto">
            <a:xfrm>
              <a:off x="3376" y="928"/>
              <a:ext cx="90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+mn-lt"/>
                  <a:ea typeface="ＭＳ Ｐゴシック" pitchFamily="34" charset="-128"/>
                </a:rPr>
                <a:t>LIMITADAS CAPACIDADES GERENCIALES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43288" y="603250"/>
            <a:ext cx="1857375" cy="1439863"/>
            <a:chOff x="2263" y="743"/>
            <a:chExt cx="945" cy="773"/>
          </a:xfrm>
        </p:grpSpPr>
        <p:sp>
          <p:nvSpPr>
            <p:cNvPr id="13343" name="Oval 11"/>
            <p:cNvSpPr>
              <a:spLocks noChangeArrowheads="1"/>
            </p:cNvSpPr>
            <p:nvPr/>
          </p:nvSpPr>
          <p:spPr bwMode="auto">
            <a:xfrm>
              <a:off x="2360" y="743"/>
              <a:ext cx="733" cy="773"/>
            </a:xfrm>
            <a:prstGeom prst="ellipse">
              <a:avLst/>
            </a:prstGeom>
            <a:solidFill>
              <a:srgbClr val="0000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>
                <a:defRPr/>
              </a:pPr>
              <a:endParaRPr lang="es-ES" sz="1400" b="1">
                <a:solidFill>
                  <a:srgbClr val="FFFF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3344" name="Rectangle 12"/>
            <p:cNvSpPr>
              <a:spLocks noChangeArrowheads="1"/>
            </p:cNvSpPr>
            <p:nvPr/>
          </p:nvSpPr>
          <p:spPr bwMode="auto">
            <a:xfrm>
              <a:off x="2263" y="915"/>
              <a:ext cx="94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+mn-lt"/>
                  <a:ea typeface="ＭＳ Ｐゴシック" pitchFamily="34" charset="-128"/>
                </a:rPr>
                <a:t>DIFICULTAD DE ACCESO A FINANCIAMIENTO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428750" y="2960688"/>
            <a:ext cx="1439863" cy="1439862"/>
            <a:chOff x="969" y="2128"/>
            <a:chExt cx="907" cy="678"/>
          </a:xfrm>
        </p:grpSpPr>
        <p:sp>
          <p:nvSpPr>
            <p:cNvPr id="13341" name="Oval 14"/>
            <p:cNvSpPr>
              <a:spLocks noChangeArrowheads="1"/>
            </p:cNvSpPr>
            <p:nvPr/>
          </p:nvSpPr>
          <p:spPr bwMode="auto">
            <a:xfrm>
              <a:off x="969" y="2128"/>
              <a:ext cx="907" cy="678"/>
            </a:xfrm>
            <a:prstGeom prst="ellipse">
              <a:avLst/>
            </a:prstGeom>
            <a:solidFill>
              <a:srgbClr val="0000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>
                <a:defRPr/>
              </a:pPr>
              <a:endParaRPr lang="es-ES" sz="1400" b="1">
                <a:solidFill>
                  <a:srgbClr val="FFFF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3342" name="Rectangle 15"/>
            <p:cNvSpPr>
              <a:spLocks noChangeArrowheads="1"/>
            </p:cNvSpPr>
            <p:nvPr/>
          </p:nvSpPr>
          <p:spPr bwMode="auto">
            <a:xfrm>
              <a:off x="975" y="2283"/>
              <a:ext cx="89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+mn-lt"/>
                  <a:ea typeface="ＭＳ Ｐゴシック" pitchFamily="34" charset="-128"/>
                </a:rPr>
                <a:t>ESCASAS CAPACIDADES OPERATIVAS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259388" y="4675188"/>
            <a:ext cx="1643062" cy="1441450"/>
            <a:chOff x="3285" y="3124"/>
            <a:chExt cx="1195" cy="557"/>
          </a:xfrm>
        </p:grpSpPr>
        <p:sp>
          <p:nvSpPr>
            <p:cNvPr id="13339" name="Oval 17"/>
            <p:cNvSpPr>
              <a:spLocks noChangeArrowheads="1"/>
            </p:cNvSpPr>
            <p:nvPr/>
          </p:nvSpPr>
          <p:spPr bwMode="auto">
            <a:xfrm>
              <a:off x="3350" y="3124"/>
              <a:ext cx="1047" cy="557"/>
            </a:xfrm>
            <a:prstGeom prst="ellipse">
              <a:avLst/>
            </a:prstGeom>
            <a:solidFill>
              <a:srgbClr val="0000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>
                <a:defRPr/>
              </a:pPr>
              <a:endParaRPr lang="es-ES" sz="1400" b="1">
                <a:solidFill>
                  <a:srgbClr val="FFFF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3340" name="Rectangle 18"/>
            <p:cNvSpPr>
              <a:spLocks noChangeArrowheads="1"/>
            </p:cNvSpPr>
            <p:nvPr/>
          </p:nvSpPr>
          <p:spPr bwMode="auto">
            <a:xfrm>
              <a:off x="3285" y="3236"/>
              <a:ext cx="1195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+mn-lt"/>
                  <a:ea typeface="ＭＳ Ｐゴシック" pitchFamily="34" charset="-128"/>
                </a:rPr>
                <a:t>POCA RESPONSABILIDAD SOCIAL EMPRESARIAL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746500" y="5335588"/>
            <a:ext cx="1495425" cy="1439862"/>
            <a:chOff x="2360" y="3521"/>
            <a:chExt cx="942" cy="907"/>
          </a:xfrm>
        </p:grpSpPr>
        <p:sp>
          <p:nvSpPr>
            <p:cNvPr id="13337" name="Oval 20"/>
            <p:cNvSpPr>
              <a:spLocks noChangeArrowheads="1"/>
            </p:cNvSpPr>
            <p:nvPr/>
          </p:nvSpPr>
          <p:spPr bwMode="auto">
            <a:xfrm>
              <a:off x="2360" y="3521"/>
              <a:ext cx="907" cy="907"/>
            </a:xfrm>
            <a:prstGeom prst="ellipse">
              <a:avLst/>
            </a:prstGeom>
            <a:solidFill>
              <a:srgbClr val="0000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>
                <a:defRPr/>
              </a:pPr>
              <a:endParaRPr lang="es-ES" sz="1400" b="1">
                <a:solidFill>
                  <a:srgbClr val="FFFF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3338" name="Rectangle 21"/>
            <p:cNvSpPr>
              <a:spLocks noChangeArrowheads="1"/>
            </p:cNvSpPr>
            <p:nvPr/>
          </p:nvSpPr>
          <p:spPr bwMode="auto">
            <a:xfrm flipH="1">
              <a:off x="2387" y="3733"/>
              <a:ext cx="91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+mn-lt"/>
                  <a:ea typeface="ＭＳ Ｐゴシック" pitchFamily="34" charset="-128"/>
                </a:rPr>
                <a:t>POCA INSERCIÓN EN EL MERCADO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041525" y="4675188"/>
            <a:ext cx="1500188" cy="1439862"/>
            <a:chOff x="1351" y="3118"/>
            <a:chExt cx="945" cy="907"/>
          </a:xfrm>
        </p:grpSpPr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1370" y="3118"/>
              <a:ext cx="907" cy="907"/>
            </a:xfrm>
            <a:prstGeom prst="ellipse">
              <a:avLst/>
            </a:prstGeom>
            <a:solidFill>
              <a:srgbClr val="0000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>
                <a:defRPr/>
              </a:pPr>
              <a:endParaRPr lang="es-ES" sz="1400" b="1">
                <a:solidFill>
                  <a:srgbClr val="FFFF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1351" y="3321"/>
              <a:ext cx="94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+mn-lt"/>
                  <a:ea typeface="ＭＳ Ｐゴシック" pitchFamily="34" charset="-128"/>
                </a:rPr>
                <a:t>USO INADECUADO DE TECNOLOGIAS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857375" y="1389063"/>
            <a:ext cx="1571625" cy="1441450"/>
            <a:chOff x="1334" y="1139"/>
            <a:chExt cx="990" cy="669"/>
          </a:xfrm>
        </p:grpSpPr>
        <p:sp>
          <p:nvSpPr>
            <p:cNvPr id="13333" name="Oval 26"/>
            <p:cNvSpPr>
              <a:spLocks noChangeArrowheads="1"/>
            </p:cNvSpPr>
            <p:nvPr/>
          </p:nvSpPr>
          <p:spPr bwMode="auto">
            <a:xfrm>
              <a:off x="1370" y="1139"/>
              <a:ext cx="907" cy="669"/>
            </a:xfrm>
            <a:prstGeom prst="ellipse">
              <a:avLst/>
            </a:prstGeom>
            <a:solidFill>
              <a:srgbClr val="0000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>
                <a:defRPr/>
              </a:pPr>
              <a:endParaRPr lang="es-ES" sz="1400" b="1">
                <a:solidFill>
                  <a:srgbClr val="FFFF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3334" name="Rectangle 27"/>
            <p:cNvSpPr>
              <a:spLocks noChangeArrowheads="1"/>
            </p:cNvSpPr>
            <p:nvPr/>
          </p:nvSpPr>
          <p:spPr bwMode="auto">
            <a:xfrm>
              <a:off x="1334" y="1287"/>
              <a:ext cx="99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FFFF00"/>
                  </a:solidFill>
                  <a:latin typeface="+mn-lt"/>
                  <a:ea typeface="ＭＳ Ｐゴシック" pitchFamily="34" charset="-128"/>
                </a:rPr>
                <a:t>DEBILES ARTICULACIONES EMPRESARIALES</a:t>
              </a:r>
            </a:p>
          </p:txBody>
        </p:sp>
      </p:grpSp>
      <p:sp>
        <p:nvSpPr>
          <p:cNvPr id="28" name="AutoShape 37"/>
          <p:cNvSpPr>
            <a:spLocks noChangeArrowheads="1"/>
          </p:cNvSpPr>
          <p:nvPr/>
        </p:nvSpPr>
        <p:spPr bwMode="auto">
          <a:xfrm rot="12389339" flipH="1">
            <a:off x="2974975" y="2414588"/>
            <a:ext cx="2928938" cy="29289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81" y="5399"/>
                  <a:pt x="10763" y="5400"/>
                  <a:pt x="10745" y="5400"/>
                </a:cubicBezTo>
                <a:lnTo>
                  <a:pt x="10690" y="0"/>
                </a:lnTo>
                <a:cubicBezTo>
                  <a:pt x="10726" y="0"/>
                  <a:pt x="1076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9" name="AutoShape 38"/>
          <p:cNvSpPr>
            <a:spLocks noChangeArrowheads="1"/>
          </p:cNvSpPr>
          <p:nvPr/>
        </p:nvSpPr>
        <p:spPr bwMode="auto">
          <a:xfrm rot="17789339" flipH="1">
            <a:off x="2990851" y="2024062"/>
            <a:ext cx="3028950" cy="3108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81" y="5399"/>
                  <a:pt x="10763" y="5400"/>
                  <a:pt x="10745" y="5400"/>
                </a:cubicBezTo>
                <a:lnTo>
                  <a:pt x="10690" y="0"/>
                </a:lnTo>
                <a:cubicBezTo>
                  <a:pt x="10726" y="0"/>
                  <a:pt x="1076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 rot="1589339" flipH="1">
            <a:off x="2938463" y="2060575"/>
            <a:ext cx="3109912" cy="308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81" y="5399"/>
                  <a:pt x="10763" y="5400"/>
                  <a:pt x="10745" y="5400"/>
                </a:cubicBezTo>
                <a:lnTo>
                  <a:pt x="10690" y="0"/>
                </a:lnTo>
                <a:cubicBezTo>
                  <a:pt x="10726" y="0"/>
                  <a:pt x="1076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1" name="AutoShape 40"/>
          <p:cNvSpPr>
            <a:spLocks noChangeArrowheads="1"/>
          </p:cNvSpPr>
          <p:nvPr/>
        </p:nvSpPr>
        <p:spPr bwMode="auto">
          <a:xfrm rot="6989339" flipH="1">
            <a:off x="2952750" y="2046288"/>
            <a:ext cx="3081338" cy="3109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81" y="5399"/>
                  <a:pt x="10763" y="5400"/>
                  <a:pt x="10745" y="5400"/>
                </a:cubicBezTo>
                <a:lnTo>
                  <a:pt x="10690" y="0"/>
                </a:lnTo>
                <a:cubicBezTo>
                  <a:pt x="10726" y="0"/>
                  <a:pt x="1076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2" name="WordArt 41"/>
          <p:cNvSpPr>
            <a:spLocks noChangeArrowheads="1" noChangeShapeType="1" noTextEdit="1"/>
          </p:cNvSpPr>
          <p:nvPr/>
        </p:nvSpPr>
        <p:spPr bwMode="auto">
          <a:xfrm rot="2644127">
            <a:off x="3402013" y="2814638"/>
            <a:ext cx="1916112" cy="1778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554621"/>
              </a:avLst>
            </a:prstTxWarp>
          </a:bodyPr>
          <a:lstStyle/>
          <a:p>
            <a:pPr algn="ctr"/>
            <a:r>
              <a:rPr lang="es-PE" sz="14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POCA</a:t>
            </a:r>
          </a:p>
          <a:p>
            <a:pPr algn="ctr"/>
            <a:r>
              <a:rPr lang="es-PE" sz="14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RENTABILIDAD</a:t>
            </a:r>
          </a:p>
        </p:txBody>
      </p:sp>
      <p:sp>
        <p:nvSpPr>
          <p:cNvPr id="33" name="WordArt 42"/>
          <p:cNvSpPr>
            <a:spLocks noChangeArrowheads="1" noChangeShapeType="1" noTextEdit="1"/>
          </p:cNvSpPr>
          <p:nvPr/>
        </p:nvSpPr>
        <p:spPr bwMode="auto">
          <a:xfrm rot="18662175">
            <a:off x="3255880" y="2651697"/>
            <a:ext cx="1431617" cy="841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  <a:ea typeface="ＭＳ Ｐゴシック" pitchFamily="34" charset="-128"/>
              </a:rPr>
              <a:t>BAJA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  <a:ea typeface="ＭＳ Ｐゴシック" pitchFamily="34" charset="-128"/>
              </a:rPr>
              <a:t>COMPETITIVIDAD</a:t>
            </a:r>
          </a:p>
        </p:txBody>
      </p:sp>
      <p:sp>
        <p:nvSpPr>
          <p:cNvPr id="29713" name="Line 28"/>
          <p:cNvSpPr>
            <a:spLocks noChangeShapeType="1"/>
          </p:cNvSpPr>
          <p:nvPr/>
        </p:nvSpPr>
        <p:spPr bwMode="auto">
          <a:xfrm flipV="1">
            <a:off x="500063" y="571500"/>
            <a:ext cx="79216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36" name="WordArt 45"/>
          <p:cNvSpPr>
            <a:spLocks noChangeArrowheads="1" noChangeShapeType="1" noTextEdit="1"/>
          </p:cNvSpPr>
          <p:nvPr/>
        </p:nvSpPr>
        <p:spPr bwMode="auto">
          <a:xfrm rot="3335232">
            <a:off x="4274344" y="2775744"/>
            <a:ext cx="1481137" cy="600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PE" sz="1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BAJA</a:t>
            </a:r>
          </a:p>
          <a:p>
            <a:pPr algn="ctr"/>
            <a:r>
              <a:rPr lang="es-PE" sz="1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PRODUCTIVIDAD</a:t>
            </a:r>
          </a:p>
        </p:txBody>
      </p:sp>
      <p:sp>
        <p:nvSpPr>
          <p:cNvPr id="45" name="AutoShape 43"/>
          <p:cNvSpPr>
            <a:spLocks noChangeArrowheads="1"/>
          </p:cNvSpPr>
          <p:nvPr/>
        </p:nvSpPr>
        <p:spPr bwMode="auto">
          <a:xfrm rot="12389339" flipH="1">
            <a:off x="2960688" y="2417763"/>
            <a:ext cx="2928937" cy="29289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755"/>
                  <a:pt x="15897" y="8733"/>
                  <a:pt x="15328" y="7858"/>
                </a:cubicBezTo>
                <a:lnTo>
                  <a:pt x="19856" y="4916"/>
                </a:lnTo>
                <a:cubicBezTo>
                  <a:pt x="20994" y="6667"/>
                  <a:pt x="21599" y="8711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5" name="WordArt 44"/>
          <p:cNvSpPr>
            <a:spLocks noChangeArrowheads="1" noChangeShapeType="1" noTextEdit="1"/>
          </p:cNvSpPr>
          <p:nvPr/>
        </p:nvSpPr>
        <p:spPr bwMode="auto">
          <a:xfrm rot="-2267687">
            <a:off x="4164013" y="4243388"/>
            <a:ext cx="1524000" cy="7461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70364"/>
              </a:avLst>
            </a:prstTxWarp>
          </a:bodyPr>
          <a:lstStyle/>
          <a:p>
            <a:pPr algn="ctr"/>
            <a:r>
              <a:rPr lang="es-PE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INFORMALIDAD</a:t>
            </a:r>
          </a:p>
        </p:txBody>
      </p:sp>
      <p:sp>
        <p:nvSpPr>
          <p:cNvPr id="29717" name="36 Elipse"/>
          <p:cNvSpPr>
            <a:spLocks noChangeArrowheads="1"/>
          </p:cNvSpPr>
          <p:nvPr/>
        </p:nvSpPr>
        <p:spPr bwMode="auto">
          <a:xfrm>
            <a:off x="8826500" y="6000750"/>
            <a:ext cx="285750" cy="285750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9718" name="37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AE2C2-2999-486A-8420-85F01410C008}" type="slidenum">
              <a:rPr lang="es-PE" smtClean="0">
                <a:ea typeface="MS PGothic" pitchFamily="34" charset="-128"/>
              </a:rPr>
              <a:pPr/>
              <a:t>18</a:t>
            </a:fld>
            <a:endParaRPr lang="es-PE" smtClean="0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09 C 0.13386 -0.00509 0.24306 0.14014 0.24306 0.31868 C 0.24306 0.49699 0.13386 0.64246 -2.22222E-6 0.64246 C -0.13403 0.64246 -0.24305 0.49699 -0.24305 0.31868 C -0.24305 0.14014 -0.13403 -0.00509 -2.22222E-6 -0.00509 Z " pathEditMode="relative" rAng="0" ptsTypes="fffff">
                                      <p:cBhvr>
                                        <p:cTn id="86" dur="3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139 C 0.09375 -0.12512 0.24826 -0.12581 0.34323 9.62072E-7 C 0.43837 0.12673 0.43854 0.33302 0.34375 0.45976 C 0.24896 0.58626 0.09427 0.58603 -0.00087 0.45953 C -0.09566 0.33349 -0.09583 0.12789 -0.00121 0.00139 Z " pathEditMode="relative" rAng="-2701789" ptsTypes="fffff">
                                      <p:cBhvr>
                                        <p:cTn id="88" dur="3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22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1.38889E-6 -0.17877 0.10937 -0.32493 0.24392 -0.32493 C 0.37812 -0.32493 0.48785 -0.17877 0.48785 1.35985E-6 C 0.48785 0.17923 0.37812 0.32493 0.24392 0.32493 C 0.10937 0.32493 1.38889E-6 0.17923 1.38889E-6 1.35985E-6 Z " pathEditMode="relative" rAng="16200000" ptsTypes="fffff">
                                      <p:cBhvr>
                                        <p:cTn id="90" dur="3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1887E-6 C -0.09531 -0.12627 -0.09618 -0.3321 -0.00156 -0.45907 C 0.09323 -0.58603 0.24809 -0.58673 0.3434 -0.46045 C 0.43871 -0.33441 0.43889 -0.12859 0.34427 -0.00162 C 0.24948 0.12535 0.09531 0.12604 1.94444E-6 1.61887E-6 Z " pathEditMode="relative" rAng="13490325" ptsTypes="fffff">
                                      <p:cBhvr>
                                        <p:cTn id="92" dur="3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23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74 C -0.13402 0.0074 -0.24444 -0.13946 -0.24444 -0.32008 C -0.24444 -0.5007 -0.13402 -0.64778 0.00157 -0.64778 C 0.13716 -0.64778 0.2474 -0.5007 0.2474 -0.32008 C 0.2474 -0.13946 0.13716 0.0074 0.00157 0.0074 Z " pathEditMode="relative" rAng="10800000" ptsTypes="fffff">
                                      <p:cBhvr>
                                        <p:cTn id="94" dur="3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76688E-6 C -0.0934 0.12812 -0.24757 0.13136 -0.34392 0.00671 C -0.4401 -0.11771 -0.44236 -0.32377 -0.34896 -0.45166 C -0.25521 -0.58002 -0.10087 -0.58256 -0.00486 -0.45814 C 0.09149 -0.33325 0.09375 -0.12835 -1.38889E-6 -1.76688E-6 Z " pathEditMode="relative" rAng="8053889" ptsTypes="fffff">
                                      <p:cBhvr>
                                        <p:cTn id="96" dur="35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2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57077E-6 C -2.22222E-6 0.179 -0.10903 0.3247 -0.24323 0.3247 C -0.3776 0.3247 -0.48698 0.179 -0.48698 -3.57077E-6 C -0.48698 -0.17877 -0.3776 -0.324 -0.24323 -0.324 C -0.10903 -0.324 -2.22222E-6 -0.17877 -2.22222E-6 -3.57077E-6 Z " pathEditMode="relative" rAng="5400000" ptsTypes="fffff">
                                      <p:cBhvr>
                                        <p:cTn id="98" dur="3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44 C 0.09861 0.12072 0.10156 0.32793 0.00729 0.45767 C -0.08646 0.58741 -0.24254 0.59088 -0.33958 0.46554 C -0.43698 0.34042 -0.43958 0.13321 -0.34549 0.00346 C -0.25156 -0.12628 -0.09618 -0.12975 0.00139 -0.0044 Z " pathEditMode="relative" rAng="2640558" ptsTypes="fffff">
                                      <p:cBhvr>
                                        <p:cTn id="100" dur="35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45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/>
          </a:bodyPr>
          <a:lstStyle/>
          <a:p>
            <a:r>
              <a:rPr lang="es-PE" sz="3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¿Qué es lo que el Estado viene haciendo?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864096"/>
          </a:xfrm>
        </p:spPr>
        <p:txBody>
          <a:bodyPr>
            <a:normAutofit/>
          </a:bodyPr>
          <a:lstStyle/>
          <a:p>
            <a:r>
              <a:rPr lang="es-PE" sz="3600" dirty="0" smtClean="0"/>
              <a:t>PERÚ EN EL MUNDO</a:t>
            </a:r>
            <a:endParaRPr lang="es-PE" sz="3600" dirty="0"/>
          </a:p>
        </p:txBody>
      </p:sp>
      <p:pic>
        <p:nvPicPr>
          <p:cNvPr id="5122" name="Picture 2" descr="http://traductor-elmundo.es/img/traductores_mu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6657">
            <a:off x="2105047" y="1610118"/>
            <a:ext cx="4367612" cy="436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899592" y="2564904"/>
            <a:ext cx="3168352" cy="17281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PE" sz="2000" dirty="0" smtClean="0"/>
          </a:p>
          <a:p>
            <a:pPr lvl="1"/>
            <a:endParaRPr lang="es-PE" sz="2000" dirty="0"/>
          </a:p>
          <a:p>
            <a:pPr lvl="1"/>
            <a:endParaRPr lang="es-PE" sz="2000" dirty="0"/>
          </a:p>
          <a:p>
            <a:pPr lvl="1"/>
            <a:endParaRPr lang="es-PE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0" y="2276872"/>
            <a:ext cx="9289032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b="1" dirty="0" smtClean="0">
                <a:solidFill>
                  <a:srgbClr val="C00000"/>
                </a:solidFill>
              </a:rPr>
              <a:t>LEY DEL IMPULSO AL DESARROLLO PRODUCTIVO Y AL CRECIMIENTO EMPRESARIAL</a:t>
            </a:r>
          </a:p>
          <a:p>
            <a:pPr marL="0" indent="0" algn="ctr">
              <a:buNone/>
            </a:pPr>
            <a:r>
              <a:rPr lang="es-PE" b="1" dirty="0" smtClean="0">
                <a:solidFill>
                  <a:srgbClr val="C00000"/>
                </a:solidFill>
              </a:rPr>
              <a:t>LEY N° 30056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25654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899592" y="2564904"/>
            <a:ext cx="3168352" cy="17281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PE" sz="2000" dirty="0" smtClean="0"/>
          </a:p>
          <a:p>
            <a:pPr lvl="1"/>
            <a:endParaRPr lang="es-PE" sz="2000" dirty="0"/>
          </a:p>
          <a:p>
            <a:pPr lvl="1"/>
            <a:endParaRPr lang="es-PE" sz="2000" dirty="0"/>
          </a:p>
          <a:p>
            <a:pPr lvl="1"/>
            <a:endParaRPr lang="es-PE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1943712" y="2708920"/>
            <a:ext cx="6984776" cy="41764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PE" sz="4000" b="1" dirty="0" smtClean="0">
                <a:solidFill>
                  <a:srgbClr val="C00000"/>
                </a:solidFill>
              </a:rPr>
              <a:t>PLAN NACIONAL DE DIVERSIFICACIÓN PRODUCTIVA</a:t>
            </a:r>
            <a:endParaRPr lang="es-PE" sz="4000" b="1" dirty="0">
              <a:solidFill>
                <a:srgbClr val="C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25654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899592" y="2564904"/>
            <a:ext cx="3168352" cy="17281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PE" sz="2000" dirty="0" smtClean="0"/>
          </a:p>
          <a:p>
            <a:pPr lvl="1"/>
            <a:endParaRPr lang="es-PE" sz="2000" dirty="0"/>
          </a:p>
          <a:p>
            <a:pPr lvl="1"/>
            <a:endParaRPr lang="es-PE" sz="2000" dirty="0"/>
          </a:p>
          <a:p>
            <a:pPr lvl="1"/>
            <a:endParaRPr lang="es-PE" sz="2000" dirty="0"/>
          </a:p>
        </p:txBody>
      </p:sp>
      <p:grpSp>
        <p:nvGrpSpPr>
          <p:cNvPr id="2" name="3 Grupo"/>
          <p:cNvGrpSpPr/>
          <p:nvPr/>
        </p:nvGrpSpPr>
        <p:grpSpPr>
          <a:xfrm>
            <a:off x="2267796" y="1414916"/>
            <a:ext cx="4608415" cy="4585853"/>
            <a:chOff x="2267792" y="1136073"/>
            <a:chExt cx="4608415" cy="4585853"/>
          </a:xfrm>
        </p:grpSpPr>
        <p:grpSp>
          <p:nvGrpSpPr>
            <p:cNvPr id="3" name="26 Grupo"/>
            <p:cNvGrpSpPr/>
            <p:nvPr/>
          </p:nvGrpSpPr>
          <p:grpSpPr>
            <a:xfrm>
              <a:off x="2675876" y="1380917"/>
              <a:ext cx="3955161" cy="3955161"/>
              <a:chOff x="2357520" y="306054"/>
              <a:chExt cx="3955161" cy="3955161"/>
            </a:xfrm>
          </p:grpSpPr>
          <p:sp>
            <p:nvSpPr>
              <p:cNvPr id="16" name="15 Circular"/>
              <p:cNvSpPr/>
              <p:nvPr/>
            </p:nvSpPr>
            <p:spPr>
              <a:xfrm>
                <a:off x="2357520" y="306054"/>
                <a:ext cx="3955161" cy="3955161"/>
              </a:xfrm>
              <a:prstGeom prst="pie">
                <a:avLst>
                  <a:gd name="adj1" fmla="val 16200000"/>
                  <a:gd name="adj2" fmla="val 1800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Circular 4"/>
              <p:cNvSpPr/>
              <p:nvPr/>
            </p:nvSpPr>
            <p:spPr>
              <a:xfrm>
                <a:off x="4441984" y="1061342"/>
                <a:ext cx="1412557" cy="13459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2400" b="1" kern="1200" dirty="0" smtClean="0">
                    <a:solidFill>
                      <a:schemeClr val="tx1"/>
                    </a:solidFill>
                  </a:rPr>
                  <a:t>Eje 2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500" b="1" kern="1200" dirty="0" smtClean="0">
                    <a:solidFill>
                      <a:schemeClr val="tx1"/>
                    </a:solidFill>
                  </a:rPr>
                  <a:t>Adecuación de regulaciones y simplificación administrativa</a:t>
                </a:r>
                <a:endParaRPr lang="es-PE" sz="15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27 Grupo"/>
            <p:cNvGrpSpPr/>
            <p:nvPr/>
          </p:nvGrpSpPr>
          <p:grpSpPr>
            <a:xfrm>
              <a:off x="2594419" y="1522172"/>
              <a:ext cx="3955161" cy="3955161"/>
              <a:chOff x="2276063" y="447309"/>
              <a:chExt cx="3955161" cy="3955161"/>
            </a:xfrm>
          </p:grpSpPr>
          <p:sp>
            <p:nvSpPr>
              <p:cNvPr id="14" name="13 Circular"/>
              <p:cNvSpPr/>
              <p:nvPr/>
            </p:nvSpPr>
            <p:spPr>
              <a:xfrm>
                <a:off x="2276063" y="447309"/>
                <a:ext cx="3955161" cy="3955161"/>
              </a:xfrm>
              <a:prstGeom prst="pie">
                <a:avLst>
                  <a:gd name="adj1" fmla="val 1800000"/>
                  <a:gd name="adj2" fmla="val 900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ircular 6"/>
              <p:cNvSpPr/>
              <p:nvPr/>
            </p:nvSpPr>
            <p:spPr>
              <a:xfrm>
                <a:off x="3217768" y="3013456"/>
                <a:ext cx="2118836" cy="10358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2400" b="1" kern="1200" dirty="0" smtClean="0">
                    <a:solidFill>
                      <a:schemeClr val="tx1"/>
                    </a:solidFill>
                  </a:rPr>
                  <a:t>Eje 3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500" b="1" kern="1200" dirty="0" smtClean="0">
                    <a:solidFill>
                      <a:schemeClr val="tx1"/>
                    </a:solidFill>
                  </a:rPr>
                  <a:t>Expansión de la productividad</a:t>
                </a:r>
                <a:endParaRPr lang="es-PE" sz="15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28 Grupo"/>
            <p:cNvGrpSpPr/>
            <p:nvPr/>
          </p:nvGrpSpPr>
          <p:grpSpPr>
            <a:xfrm>
              <a:off x="2512962" y="1380917"/>
              <a:ext cx="3955161" cy="3955161"/>
              <a:chOff x="2194606" y="306054"/>
              <a:chExt cx="3955161" cy="3955161"/>
            </a:xfrm>
          </p:grpSpPr>
          <p:sp>
            <p:nvSpPr>
              <p:cNvPr id="12" name="11 Circular"/>
              <p:cNvSpPr/>
              <p:nvPr/>
            </p:nvSpPr>
            <p:spPr>
              <a:xfrm>
                <a:off x="2194606" y="306054"/>
                <a:ext cx="3955161" cy="3955161"/>
              </a:xfrm>
              <a:prstGeom prst="pie">
                <a:avLst>
                  <a:gd name="adj1" fmla="val 9000000"/>
                  <a:gd name="adj2" fmla="val 1620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Circular 8"/>
              <p:cNvSpPr/>
              <p:nvPr/>
            </p:nvSpPr>
            <p:spPr>
              <a:xfrm>
                <a:off x="2682008" y="1061342"/>
                <a:ext cx="1412557" cy="13459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2400" b="1" kern="1200" dirty="0" smtClean="0">
                    <a:solidFill>
                      <a:schemeClr val="tx1"/>
                    </a:solidFill>
                  </a:rPr>
                  <a:t>Eje 1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500" b="1" dirty="0" smtClean="0">
                    <a:solidFill>
                      <a:schemeClr val="tx1"/>
                    </a:solidFill>
                  </a:rPr>
                  <a:t>Facilitación</a:t>
                </a:r>
                <a:r>
                  <a:rPr lang="es-PE" sz="1500" b="1" kern="1200" dirty="0" smtClean="0">
                    <a:solidFill>
                      <a:schemeClr val="tx1"/>
                    </a:solidFill>
                  </a:rPr>
                  <a:t> de la diversificación productiva</a:t>
                </a:r>
                <a:endParaRPr lang="es-PE" sz="15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8 Flecha circular"/>
            <p:cNvSpPr/>
            <p:nvPr/>
          </p:nvSpPr>
          <p:spPr>
            <a:xfrm>
              <a:off x="2431360" y="1136073"/>
              <a:ext cx="4444847" cy="4444847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Flecha circular"/>
            <p:cNvSpPr/>
            <p:nvPr/>
          </p:nvSpPr>
          <p:spPr>
            <a:xfrm>
              <a:off x="2349576" y="1277079"/>
              <a:ext cx="4444847" cy="4444847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rgbClr val="77A747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Flecha circular"/>
            <p:cNvSpPr/>
            <p:nvPr/>
          </p:nvSpPr>
          <p:spPr>
            <a:xfrm>
              <a:off x="2267792" y="1136073"/>
              <a:ext cx="4444847" cy="4444847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rgbClr val="C0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Rectángulo 3"/>
          <p:cNvSpPr/>
          <p:nvPr/>
        </p:nvSpPr>
        <p:spPr>
          <a:xfrm>
            <a:off x="438944" y="1857364"/>
            <a:ext cx="1880673" cy="1815882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1600" dirty="0" smtClean="0"/>
              <a:t>Ampliar la canasta exportadora a través de la corrección de fallas de mercado y de Estado en sectores con potencialidad.</a:t>
            </a:r>
            <a:endParaRPr lang="es-PE" sz="1600" dirty="0"/>
          </a:p>
        </p:txBody>
      </p:sp>
      <p:sp>
        <p:nvSpPr>
          <p:cNvPr id="19" name="Rectángulo 3"/>
          <p:cNvSpPr/>
          <p:nvPr/>
        </p:nvSpPr>
        <p:spPr>
          <a:xfrm>
            <a:off x="6761941" y="1836511"/>
            <a:ext cx="2285981" cy="1569660"/>
          </a:xfrm>
          <a:prstGeom prst="rect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1600" dirty="0" smtClean="0"/>
              <a:t>Mejorar el clima de inversiones a través de regulaciones </a:t>
            </a:r>
            <a:r>
              <a:rPr lang="es-PE" sz="1600" dirty="0"/>
              <a:t>o</a:t>
            </a:r>
            <a:r>
              <a:rPr lang="es-PE" sz="1600" dirty="0" smtClean="0"/>
              <a:t>ptimizadas y trámites más eficientes con las entidades del Estado.</a:t>
            </a:r>
            <a:endParaRPr lang="es-PE" sz="1600" dirty="0"/>
          </a:p>
        </p:txBody>
      </p:sp>
      <p:sp>
        <p:nvSpPr>
          <p:cNvPr id="20" name="Rectángulo 3"/>
          <p:cNvSpPr/>
          <p:nvPr/>
        </p:nvSpPr>
        <p:spPr>
          <a:xfrm>
            <a:off x="2797395" y="5966504"/>
            <a:ext cx="3549216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1600" dirty="0" smtClean="0"/>
              <a:t>Incrementar la productividad y reducir la heterogeneidad productiva entre empresas y regiones.</a:t>
            </a:r>
            <a:endParaRPr lang="es-PE" sz="1600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22</a:t>
            </a:fld>
            <a:endParaRPr lang="es-PE"/>
          </a:p>
        </p:txBody>
      </p:sp>
      <p:sp>
        <p:nvSpPr>
          <p:cNvPr id="21" name="7 Título"/>
          <p:cNvSpPr>
            <a:spLocks noGrp="1"/>
          </p:cNvSpPr>
          <p:nvPr>
            <p:ph type="title"/>
          </p:nvPr>
        </p:nvSpPr>
        <p:spPr>
          <a:xfrm>
            <a:off x="226812" y="260350"/>
            <a:ext cx="8666363" cy="10255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PE" sz="3200" dirty="0" smtClean="0">
                <a:solidFill>
                  <a:srgbClr val="C00000"/>
                </a:solidFill>
              </a:rPr>
              <a:t>Los 3 Ejes del Plan Nacional de Diversificación Productiva</a:t>
            </a:r>
            <a:endParaRPr lang="es-P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862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63688" y="2780928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 smtClean="0">
                <a:solidFill>
                  <a:schemeClr val="tx2"/>
                </a:solidFill>
              </a:rPr>
              <a:t>“Si </a:t>
            </a:r>
            <a:r>
              <a:rPr lang="es-PE" sz="2800" b="1" i="1" dirty="0" smtClean="0">
                <a:solidFill>
                  <a:schemeClr val="tx2"/>
                </a:solidFill>
              </a:rPr>
              <a:t>buscas resultados distintos, no hagas siempre lo </a:t>
            </a:r>
            <a:r>
              <a:rPr lang="es-PE" sz="2800" b="1" i="1" dirty="0" smtClean="0">
                <a:solidFill>
                  <a:schemeClr val="tx2"/>
                </a:solidFill>
              </a:rPr>
              <a:t>mismo”.</a:t>
            </a:r>
            <a:endParaRPr lang="es-PE" sz="2800" b="1" i="1" dirty="0" smtClean="0">
              <a:solidFill>
                <a:schemeClr val="tx2"/>
              </a:solidFill>
            </a:endParaRPr>
          </a:p>
          <a:p>
            <a:endParaRPr lang="es-PE" sz="2800" b="1" i="1" dirty="0" smtClean="0">
              <a:solidFill>
                <a:schemeClr val="tx2"/>
              </a:solidFill>
            </a:endParaRPr>
          </a:p>
          <a:p>
            <a:r>
              <a:rPr lang="es-PE" sz="2800" b="1" i="1" dirty="0" smtClean="0">
                <a:solidFill>
                  <a:schemeClr val="tx2"/>
                </a:solidFill>
              </a:rPr>
              <a:t>Albert Einstein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15816" y="234888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i="1" dirty="0" smtClean="0">
                <a:solidFill>
                  <a:schemeClr val="tx2"/>
                </a:solidFill>
              </a:rPr>
              <a:t>GRACIAS </a:t>
            </a:r>
            <a:endParaRPr lang="es-PE" sz="4400" b="1" i="1" dirty="0" smtClean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55776" y="3573016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Mg. Eco. </a:t>
            </a:r>
            <a:r>
              <a:rPr lang="es-PE" b="1" dirty="0" smtClean="0"/>
              <a:t>Jury Calua Arroyo</a:t>
            </a:r>
          </a:p>
          <a:p>
            <a:r>
              <a:rPr lang="es-PE" dirty="0" smtClean="0">
                <a:hlinkClick r:id="rId2"/>
              </a:rPr>
              <a:t>jcalua@produce.gob.pe</a:t>
            </a:r>
            <a:endParaRPr lang="es-PE" dirty="0" smtClean="0"/>
          </a:p>
          <a:p>
            <a:r>
              <a:rPr lang="es-PE" dirty="0" smtClean="0"/>
              <a:t>RPC: 975368493</a:t>
            </a:r>
          </a:p>
          <a:p>
            <a:r>
              <a:rPr lang="es-PE" dirty="0" smtClean="0"/>
              <a:t>Oficina: 600084</a:t>
            </a:r>
          </a:p>
          <a:p>
            <a:r>
              <a:rPr lang="es-PE" dirty="0" smtClean="0"/>
              <a:t>Facebook: Dirección Mi Empresa – La Libertad</a:t>
            </a:r>
          </a:p>
          <a:p>
            <a:r>
              <a:rPr lang="es-PE" dirty="0" smtClean="0">
                <a:hlinkClick r:id="rId3"/>
              </a:rPr>
              <a:t>https</a:t>
            </a:r>
            <a:r>
              <a:rPr lang="es-PE" dirty="0" smtClean="0">
                <a:hlinkClick r:id="rId3"/>
              </a:rPr>
              <a:t>://</a:t>
            </a:r>
            <a:r>
              <a:rPr lang="es-PE" dirty="0" smtClean="0">
                <a:hlinkClick r:id="rId3"/>
              </a:rPr>
              <a:t>www.facebook.com/dmiempresalalibertad</a:t>
            </a:r>
            <a:endParaRPr lang="es-PE" dirty="0" smtClean="0"/>
          </a:p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542802" y="1280954"/>
            <a:ext cx="4022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2000" b="1" dirty="0" smtClean="0"/>
              <a:t>Crecimiento promedio anual del PBI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2000" b="1" dirty="0" smtClean="0"/>
              <a:t>2002-2013</a:t>
            </a:r>
            <a:endParaRPr lang="es-PE" altLang="es-PE" sz="2000" b="1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34598436"/>
              </p:ext>
            </p:extLst>
          </p:nvPr>
        </p:nvGraphicFramePr>
        <p:xfrm>
          <a:off x="251520" y="1988840"/>
          <a:ext cx="4188901" cy="359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4870441" y="1268760"/>
            <a:ext cx="4022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2000" b="1" dirty="0" smtClean="0"/>
              <a:t>Inflación anual promedio*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2000" b="1" dirty="0" smtClean="0"/>
              <a:t>2002-2013</a:t>
            </a:r>
            <a:endParaRPr lang="es-PE" altLang="es-PE" sz="2000" b="1" dirty="0"/>
          </a:p>
        </p:txBody>
      </p:sp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4728333"/>
              </p:ext>
            </p:extLst>
          </p:nvPr>
        </p:nvGraphicFramePr>
        <p:xfrm>
          <a:off x="4681388" y="1973547"/>
          <a:ext cx="4211092" cy="359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7 Título"/>
          <p:cNvSpPr txBox="1">
            <a:spLocks/>
          </p:cNvSpPr>
          <p:nvPr/>
        </p:nvSpPr>
        <p:spPr>
          <a:xfrm>
            <a:off x="251520" y="188640"/>
            <a:ext cx="8642350" cy="939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Perú</a:t>
            </a:r>
            <a:r>
              <a:rPr kumimoji="0" lang="es-PE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lideró la región en crecimiento e inflación en la última década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395289" y="6329371"/>
            <a:ext cx="2227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200" dirty="0" smtClean="0"/>
              <a:t>Fuente: FMI. Elaboración propia.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200" dirty="0" smtClean="0"/>
              <a:t>*Fin de periodo.</a:t>
            </a:r>
            <a:endParaRPr lang="es-PE" altLang="es-P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126172" y="2537375"/>
            <a:ext cx="3168352" cy="17281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PE" sz="2000" dirty="0" smtClean="0"/>
          </a:p>
          <a:p>
            <a:pPr lvl="1"/>
            <a:endParaRPr lang="es-PE" sz="2000" dirty="0"/>
          </a:p>
          <a:p>
            <a:pPr lvl="1"/>
            <a:endParaRPr lang="es-PE" sz="2000" dirty="0"/>
          </a:p>
          <a:p>
            <a:pPr lvl="1"/>
            <a:endParaRPr lang="es-PE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4</a:t>
            </a:fld>
            <a:endParaRPr lang="es-PE"/>
          </a:p>
        </p:txBody>
      </p:sp>
      <p:sp>
        <p:nvSpPr>
          <p:cNvPr id="7" name="7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111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rgbClr val="C00000"/>
                </a:solidFill>
              </a:rPr>
              <a:t>Los tiempos han cambiado</a:t>
            </a:r>
            <a:endParaRPr lang="es-PE" sz="3200" b="1" dirty="0">
              <a:solidFill>
                <a:srgbClr val="C00000"/>
              </a:solidFill>
            </a:endParaRPr>
          </a:p>
        </p:txBody>
      </p:sp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2782209" y="1124744"/>
            <a:ext cx="4022039" cy="707886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2000" b="1"/>
            </a:lvl1pPr>
          </a:lstStyle>
          <a:p>
            <a:r>
              <a:rPr lang="es-PE" altLang="es-PE" dirty="0"/>
              <a:t>Crecimiento PBI</a:t>
            </a:r>
          </a:p>
          <a:p>
            <a:r>
              <a:rPr lang="es-PE" altLang="es-PE" dirty="0" smtClean="0"/>
              <a:t>2005-2014</a:t>
            </a:r>
            <a:endParaRPr lang="es-PE" altLang="es-PE" dirty="0"/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724128" y="5517232"/>
            <a:ext cx="2285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200" dirty="0" smtClean="0"/>
              <a:t>Fuente: BCRP. Elaboración propia</a:t>
            </a:r>
            <a:r>
              <a:rPr lang="es-PE" altLang="es-PE" sz="1200" dirty="0" smtClean="0"/>
              <a:t>.</a:t>
            </a:r>
            <a:endParaRPr lang="es-PE" altLang="es-PE" sz="1200" dirty="0" smtClean="0"/>
          </a:p>
        </p:txBody>
      </p:sp>
      <p:graphicFrame>
        <p:nvGraphicFramePr>
          <p:cNvPr id="9" name="7 Gráfico"/>
          <p:cNvGraphicFramePr/>
          <p:nvPr/>
        </p:nvGraphicFramePr>
        <p:xfrm>
          <a:off x="1331640" y="1988840"/>
          <a:ext cx="6534472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88420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9673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PE" sz="3200" dirty="0" smtClean="0">
                <a:solidFill>
                  <a:srgbClr val="C00000"/>
                </a:solidFill>
              </a:rPr>
              <a:t>La productividad del país ha quedado rezagada</a:t>
            </a:r>
            <a:endParaRPr lang="es-PE" sz="3200" b="1" dirty="0">
              <a:solidFill>
                <a:srgbClr val="C0000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5</a:t>
            </a:fld>
            <a:endParaRPr lang="es-PE"/>
          </a:p>
        </p:txBody>
      </p:sp>
      <p:sp>
        <p:nvSpPr>
          <p:cNvPr id="10" name="4 CuadroTexto"/>
          <p:cNvSpPr txBox="1"/>
          <p:nvPr/>
        </p:nvSpPr>
        <p:spPr>
          <a:xfrm>
            <a:off x="1619672" y="1433052"/>
            <a:ext cx="630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Productividad total factorial</a:t>
            </a:r>
          </a:p>
          <a:p>
            <a:pPr algn="ctr"/>
            <a:r>
              <a:rPr lang="es-PE" b="1" dirty="0" smtClean="0"/>
              <a:t>1989-2011</a:t>
            </a:r>
            <a:endParaRPr lang="es-PE" b="1" dirty="0"/>
          </a:p>
        </p:txBody>
      </p:sp>
      <p:sp>
        <p:nvSpPr>
          <p:cNvPr id="21" name="7 CuadroTexto"/>
          <p:cNvSpPr txBox="1">
            <a:spLocks noChangeArrowheads="1"/>
          </p:cNvSpPr>
          <p:nvPr/>
        </p:nvSpPr>
        <p:spPr bwMode="auto">
          <a:xfrm>
            <a:off x="467544" y="6240219"/>
            <a:ext cx="60965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200" dirty="0" smtClean="0"/>
              <a:t>Fuente: BID. Elaboración propia.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050" dirty="0" smtClean="0"/>
              <a:t>*Promedio simple de  Argentina, Bolivia, Brasil, Chile, Colombia, Costa Rica, Ecuador, Guatemala, Honduras,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050" dirty="0" smtClean="0"/>
              <a:t>México, Panamá</a:t>
            </a:r>
            <a:r>
              <a:rPr lang="es-PE" altLang="es-PE" sz="1050" dirty="0"/>
              <a:t>,</a:t>
            </a:r>
            <a:r>
              <a:rPr lang="es-PE" altLang="es-PE" sz="1050" dirty="0" smtClean="0"/>
              <a:t> Perú, Paraguay, República Dominicana y Uruguay.</a:t>
            </a: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/>
          </p:nvPr>
        </p:nvGraphicFramePr>
        <p:xfrm>
          <a:off x="1331640" y="2079382"/>
          <a:ext cx="6458892" cy="386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1127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7397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PE" sz="3200" dirty="0" smtClean="0">
                <a:solidFill>
                  <a:srgbClr val="C00000"/>
                </a:solidFill>
              </a:rPr>
              <a:t>Exportaciones</a:t>
            </a:r>
            <a:endParaRPr lang="es-PE" sz="3200" dirty="0">
              <a:solidFill>
                <a:srgbClr val="C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6</a:t>
            </a:fld>
            <a:endParaRPr lang="es-PE"/>
          </a:p>
        </p:txBody>
      </p:sp>
      <p:graphicFrame>
        <p:nvGraphicFramePr>
          <p:cNvPr id="17" name="3 Gráfico"/>
          <p:cNvGraphicFramePr>
            <a:graphicFrameLocks/>
          </p:cNvGraphicFramePr>
          <p:nvPr>
            <p:extLst/>
          </p:nvPr>
        </p:nvGraphicFramePr>
        <p:xfrm>
          <a:off x="4716016" y="1988840"/>
          <a:ext cx="4320480" cy="357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2 Gráfico"/>
          <p:cNvGraphicFramePr>
            <a:graphicFrameLocks/>
          </p:cNvGraphicFramePr>
          <p:nvPr>
            <p:extLst/>
          </p:nvPr>
        </p:nvGraphicFramePr>
        <p:xfrm>
          <a:off x="107504" y="1988840"/>
          <a:ext cx="447051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251520" y="5805264"/>
            <a:ext cx="2285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200" dirty="0" smtClean="0"/>
              <a:t>Fuente: BCRP. Elaboración propia.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200" dirty="0" smtClean="0"/>
              <a:t>*Proyección.</a:t>
            </a:r>
          </a:p>
        </p:txBody>
      </p:sp>
      <p:cxnSp>
        <p:nvCxnSpPr>
          <p:cNvPr id="20" name="Conector recto de flecha 3"/>
          <p:cNvCxnSpPr/>
          <p:nvPr/>
        </p:nvCxnSpPr>
        <p:spPr>
          <a:xfrm>
            <a:off x="3203847" y="2022462"/>
            <a:ext cx="1188720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12"/>
          <p:cNvCxnSpPr/>
          <p:nvPr/>
        </p:nvCxnSpPr>
        <p:spPr>
          <a:xfrm>
            <a:off x="8028384" y="2346498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15"/>
          <p:cNvCxnSpPr/>
          <p:nvPr/>
        </p:nvCxnSpPr>
        <p:spPr>
          <a:xfrm flipV="1">
            <a:off x="5580112" y="2492896"/>
            <a:ext cx="2088232" cy="1350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CuadroTexto 1"/>
          <p:cNvSpPr txBox="1">
            <a:spLocks noChangeArrowheads="1"/>
          </p:cNvSpPr>
          <p:nvPr/>
        </p:nvSpPr>
        <p:spPr bwMode="auto">
          <a:xfrm>
            <a:off x="1203274" y="1245612"/>
            <a:ext cx="2792662" cy="646331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2000" b="1"/>
            </a:lvl1pPr>
          </a:lstStyle>
          <a:p>
            <a:r>
              <a:rPr lang="es-PE" altLang="es-PE" sz="1800" dirty="0" smtClean="0"/>
              <a:t>Exportaciones tradicionales</a:t>
            </a:r>
            <a:endParaRPr lang="es-PE" altLang="es-PE" sz="1800" dirty="0"/>
          </a:p>
          <a:p>
            <a:r>
              <a:rPr lang="es-PE" altLang="es-PE" sz="1800" dirty="0" smtClean="0"/>
              <a:t>2005-2014</a:t>
            </a:r>
            <a:endParaRPr lang="es-PE" altLang="es-PE" sz="1800" dirty="0"/>
          </a:p>
        </p:txBody>
      </p:sp>
      <p:sp>
        <p:nvSpPr>
          <p:cNvPr id="25" name="CuadroTexto 1"/>
          <p:cNvSpPr txBox="1">
            <a:spLocks noChangeArrowheads="1"/>
          </p:cNvSpPr>
          <p:nvPr/>
        </p:nvSpPr>
        <p:spPr bwMode="auto">
          <a:xfrm>
            <a:off x="5148064" y="1245611"/>
            <a:ext cx="3224710" cy="646331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2000" b="1"/>
            </a:lvl1pPr>
          </a:lstStyle>
          <a:p>
            <a:r>
              <a:rPr lang="es-PE" altLang="es-PE" sz="1800" dirty="0" smtClean="0"/>
              <a:t>Exportaciones no tradicionales</a:t>
            </a:r>
            <a:endParaRPr lang="es-PE" altLang="es-PE" sz="1800" dirty="0"/>
          </a:p>
          <a:p>
            <a:r>
              <a:rPr lang="es-PE" altLang="es-PE" sz="1800" dirty="0" smtClean="0"/>
              <a:t>2005-2014</a:t>
            </a:r>
            <a:endParaRPr lang="es-PE" altLang="es-PE" sz="1800" dirty="0"/>
          </a:p>
        </p:txBody>
      </p:sp>
    </p:spTree>
    <p:extLst>
      <p:ext uri="{BB962C8B-B14F-4D97-AF65-F5344CB8AC3E}">
        <p14:creationId xmlns="" xmlns:p14="http://schemas.microsoft.com/office/powerpoint/2010/main" val="3399502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3 Rectángulo"/>
          <p:cNvSpPr>
            <a:spLocks noChangeArrowheads="1"/>
          </p:cNvSpPr>
          <p:nvPr/>
        </p:nvSpPr>
        <p:spPr bwMode="auto">
          <a:xfrm>
            <a:off x="250825" y="188913"/>
            <a:ext cx="8713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400">
                <a:latin typeface="Calibri" pitchFamily="34" charset="0"/>
              </a:rPr>
              <a:t>Casi la integridad de las exportaciones peruanas son</a:t>
            </a:r>
            <a:r>
              <a:rPr lang="es-PE" sz="2400" b="1">
                <a:latin typeface="Calibri" pitchFamily="34" charset="0"/>
              </a:rPr>
              <a:t> tradicionales </a:t>
            </a:r>
            <a:r>
              <a:rPr lang="es-PE" sz="2400">
                <a:latin typeface="Calibri" pitchFamily="34" charset="0"/>
              </a:rPr>
              <a:t>y con </a:t>
            </a:r>
            <a:r>
              <a:rPr lang="es-PE" sz="2400" b="1">
                <a:latin typeface="Calibri" pitchFamily="34" charset="0"/>
              </a:rPr>
              <a:t>escaso valor agregado</a:t>
            </a:r>
          </a:p>
        </p:txBody>
      </p:sp>
      <p:graphicFrame>
        <p:nvGraphicFramePr>
          <p:cNvPr id="1026" name="6 Gráfico"/>
          <p:cNvGraphicFramePr>
            <a:graphicFrameLocks/>
          </p:cNvGraphicFramePr>
          <p:nvPr/>
        </p:nvGraphicFramePr>
        <p:xfrm>
          <a:off x="1196975" y="1362075"/>
          <a:ext cx="6821488" cy="4870450"/>
        </p:xfrm>
        <a:graphic>
          <a:graphicData uri="http://schemas.openxmlformats.org/presentationml/2006/ole">
            <p:oleObj spid="_x0000_s38914" r:id="rId3" imgW="6822015" imgH="4871126" progId="Excel.Chart.8">
              <p:embed/>
            </p:oleObj>
          </a:graphicData>
        </a:graphic>
      </p:graphicFrame>
      <p:cxnSp>
        <p:nvCxnSpPr>
          <p:cNvPr id="9" name="8 Conector recto de flecha"/>
          <p:cNvCxnSpPr/>
          <p:nvPr/>
        </p:nvCxnSpPr>
        <p:spPr>
          <a:xfrm flipH="1">
            <a:off x="2268538" y="2349500"/>
            <a:ext cx="17986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9 CuadroTexto"/>
          <p:cNvSpPr txBox="1">
            <a:spLocks noChangeArrowheads="1"/>
          </p:cNvSpPr>
          <p:nvPr/>
        </p:nvSpPr>
        <p:spPr bwMode="auto">
          <a:xfrm>
            <a:off x="468313" y="1773238"/>
            <a:ext cx="18002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1600" b="1">
                <a:latin typeface="Calibri" pitchFamily="34" charset="0"/>
              </a:rPr>
              <a:t>Compuesto principalmente por los sectores maderero, pesquero y agropecuario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6011863" y="4508500"/>
            <a:ext cx="136842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13 CuadroTexto"/>
          <p:cNvSpPr txBox="1">
            <a:spLocks noChangeArrowheads="1"/>
          </p:cNvSpPr>
          <p:nvPr/>
        </p:nvSpPr>
        <p:spPr bwMode="auto">
          <a:xfrm>
            <a:off x="7343775" y="3724275"/>
            <a:ext cx="1800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1600" b="1">
                <a:solidFill>
                  <a:schemeClr val="accent1"/>
                </a:solidFill>
                <a:latin typeface="Calibri" pitchFamily="34" charset="0"/>
              </a:rPr>
              <a:t>Compuesto en un 43% de cobre, y en menor proporción, harina de pescado, hierro y cinc, entre 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s-PE" sz="3200" dirty="0" smtClean="0"/>
              <a:t>EMPRESAS FORMALES EN EL PERÚ</a:t>
            </a:r>
            <a:endParaRPr lang="es-PE" sz="3200" dirty="0"/>
          </a:p>
        </p:txBody>
      </p:sp>
      <p:graphicFrame>
        <p:nvGraphicFramePr>
          <p:cNvPr id="4" name="6 Gráfico"/>
          <p:cNvGraphicFramePr/>
          <p:nvPr/>
        </p:nvGraphicFramePr>
        <p:xfrm>
          <a:off x="1547664" y="2132856"/>
          <a:ext cx="5886400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300192" y="5373216"/>
            <a:ext cx="1051049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Fuente:</a:t>
            </a:r>
            <a:r>
              <a:rPr kumimoji="0" lang="es-P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SUNAT</a:t>
            </a:r>
            <a:endParaRPr kumimoji="0" lang="es-P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b="1" dirty="0" smtClean="0"/>
          </a:p>
          <a:p>
            <a:pPr algn="ctr"/>
            <a:r>
              <a:rPr lang="es-PE" b="1" dirty="0" smtClean="0"/>
              <a:t>Total </a:t>
            </a:r>
            <a:r>
              <a:rPr lang="es-PE" b="1" dirty="0" smtClean="0"/>
              <a:t>de empresas: </a:t>
            </a:r>
            <a:r>
              <a:rPr lang="es-PE" dirty="0" smtClean="0"/>
              <a:t>1 521 312</a:t>
            </a:r>
          </a:p>
          <a:p>
            <a:pPr algn="ctr"/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PE" sz="3600" dirty="0" smtClean="0"/>
              <a:t>INFORMALIDAD </a:t>
            </a:r>
            <a:endParaRPr lang="es-PE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926" t="61813" r="45866" b="13086"/>
          <a:stretch>
            <a:fillRect/>
          </a:stretch>
        </p:blipFill>
        <p:spPr bwMode="auto">
          <a:xfrm>
            <a:off x="1547664" y="2204864"/>
            <a:ext cx="6120680" cy="3303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907704" y="1340768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Porcentaje de micro </a:t>
            </a:r>
            <a:r>
              <a:rPr lang="es-PE" b="1" dirty="0" smtClean="0"/>
              <a:t>y pequeñas </a:t>
            </a:r>
            <a:r>
              <a:rPr lang="es-PE" b="1" dirty="0"/>
              <a:t>empresas</a:t>
            </a:r>
          </a:p>
          <a:p>
            <a:pPr algn="ctr"/>
            <a:r>
              <a:rPr lang="es-PE" b="1" dirty="0" smtClean="0"/>
              <a:t>informales</a:t>
            </a:r>
            <a:r>
              <a:rPr lang="es-PE" b="1" dirty="0"/>
              <a:t>, 2009-2013</a:t>
            </a:r>
            <a:endParaRPr lang="es-PE" dirty="0"/>
          </a:p>
        </p:txBody>
      </p:sp>
      <p:sp>
        <p:nvSpPr>
          <p:cNvPr id="7" name="6 CuadroTexto"/>
          <p:cNvSpPr txBox="1"/>
          <p:nvPr/>
        </p:nvSpPr>
        <p:spPr>
          <a:xfrm>
            <a:off x="6228184" y="5661248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Fuente: PRODUCE</a:t>
            </a:r>
            <a:endParaRPr lang="es-P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785</Words>
  <Application>Microsoft Office PowerPoint</Application>
  <PresentationFormat>Presentación en pantalla (4:3)</PresentationFormat>
  <Paragraphs>198</Paragraphs>
  <Slides>24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Tema1</vt:lpstr>
      <vt:lpstr>Gráfico de Microsoft Office Excel</vt:lpstr>
      <vt:lpstr>REALIDAD PROBLEMÁTICA EMPRESARIAL</vt:lpstr>
      <vt:lpstr>PERÚ EN EL MUNDO</vt:lpstr>
      <vt:lpstr>Diapositiva 3</vt:lpstr>
      <vt:lpstr>Los tiempos han cambiado</vt:lpstr>
      <vt:lpstr>La productividad del país ha quedado rezagada</vt:lpstr>
      <vt:lpstr>Exportaciones</vt:lpstr>
      <vt:lpstr>Diapositiva 7</vt:lpstr>
      <vt:lpstr>EMPRESAS FORMALES EN EL PERÚ</vt:lpstr>
      <vt:lpstr>INFORMALIDAD </vt:lpstr>
      <vt:lpstr>Diapositiva 10</vt:lpstr>
      <vt:lpstr>Diapositiva 11</vt:lpstr>
      <vt:lpstr>Diapositiva 12</vt:lpstr>
      <vt:lpstr>LA LIBERTAD</vt:lpstr>
      <vt:lpstr>Diapositiva 14</vt:lpstr>
      <vt:lpstr>Diapositiva 15</vt:lpstr>
      <vt:lpstr>Diapositiva 16</vt:lpstr>
      <vt:lpstr>Diapositiva 17</vt:lpstr>
      <vt:lpstr>PROBLEMÁTICA EMPRESARIAL - Círculo Vicioso </vt:lpstr>
      <vt:lpstr>¿Qué es lo que el Estado viene haciendo?</vt:lpstr>
      <vt:lpstr>Diapositiva 20</vt:lpstr>
      <vt:lpstr>Diapositiva 21</vt:lpstr>
      <vt:lpstr>Los 3 Ejes del Plan Nacional de Diversificación Productiva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REALIDAD PROBLEMÁTICA EMPRESARIAL</dc:title>
  <dc:creator>PRODUCE</dc:creator>
  <cp:lastModifiedBy>PRODUCE</cp:lastModifiedBy>
  <cp:revision>50</cp:revision>
  <dcterms:created xsi:type="dcterms:W3CDTF">2015-03-24T17:40:43Z</dcterms:created>
  <dcterms:modified xsi:type="dcterms:W3CDTF">2015-03-25T18:00:03Z</dcterms:modified>
</cp:coreProperties>
</file>