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1F4C-41E2-F542-9AE3-04523A703178}" type="datetimeFigureOut">
              <a:rPr lang="es-ES" smtClean="0"/>
              <a:t>30/03/2015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33B3-B8E2-A343-9955-F36D191050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08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1F4C-41E2-F542-9AE3-04523A703178}" type="datetimeFigureOut">
              <a:rPr lang="es-ES" smtClean="0"/>
              <a:t>30/03/2015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33B3-B8E2-A343-9955-F36D191050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76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1F4C-41E2-F542-9AE3-04523A703178}" type="datetimeFigureOut">
              <a:rPr lang="es-ES" smtClean="0"/>
              <a:t>30/03/2015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33B3-B8E2-A343-9955-F36D191050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432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1F4C-41E2-F542-9AE3-04523A703178}" type="datetimeFigureOut">
              <a:rPr lang="es-ES" smtClean="0"/>
              <a:t>30/03/2015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33B3-B8E2-A343-9955-F36D191050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87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1F4C-41E2-F542-9AE3-04523A703178}" type="datetimeFigureOut">
              <a:rPr lang="es-ES" smtClean="0"/>
              <a:t>30/03/2015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33B3-B8E2-A343-9955-F36D191050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1F4C-41E2-F542-9AE3-04523A703178}" type="datetimeFigureOut">
              <a:rPr lang="es-ES" smtClean="0"/>
              <a:t>30/03/2015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33B3-B8E2-A343-9955-F36D191050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42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1F4C-41E2-F542-9AE3-04523A703178}" type="datetimeFigureOut">
              <a:rPr lang="es-ES" smtClean="0"/>
              <a:t>30/03/2015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33B3-B8E2-A343-9955-F36D191050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2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1F4C-41E2-F542-9AE3-04523A703178}" type="datetimeFigureOut">
              <a:rPr lang="es-ES" smtClean="0"/>
              <a:t>30/03/2015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33B3-B8E2-A343-9955-F36D191050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06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1F4C-41E2-F542-9AE3-04523A703178}" type="datetimeFigureOut">
              <a:rPr lang="es-ES" smtClean="0"/>
              <a:t>30/03/2015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33B3-B8E2-A343-9955-F36D191050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75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1F4C-41E2-F542-9AE3-04523A703178}" type="datetimeFigureOut">
              <a:rPr lang="es-ES" smtClean="0"/>
              <a:t>30/03/2015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33B3-B8E2-A343-9955-F36D191050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61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1F4C-41E2-F542-9AE3-04523A703178}" type="datetimeFigureOut">
              <a:rPr lang="es-ES" smtClean="0"/>
              <a:t>30/03/2015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33B3-B8E2-A343-9955-F36D191050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20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11F4C-41E2-F542-9AE3-04523A703178}" type="datetimeFigureOut">
              <a:rPr lang="es-ES" smtClean="0"/>
              <a:t>30/03/2015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533B3-B8E2-A343-9955-F36D191050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192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melogar:Downloads:CONVERSATORIO%20EN%20LA%20UCV.doc!OLE_LINK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3" b="9873"/>
          <a:stretch>
            <a:fillRect/>
          </a:stretch>
        </p:blipFill>
        <p:spPr bwMode="auto">
          <a:xfrm>
            <a:off x="1818" y="0"/>
            <a:ext cx="92127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36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85800" y="2412634"/>
            <a:ext cx="7772400" cy="1470025"/>
          </a:xfrm>
          <a:prstGeom prst="rect">
            <a:avLst/>
          </a:prstGeom>
          <a:solidFill>
            <a:srgbClr val="008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FFFF"/>
                </a:solidFill>
              </a:rPr>
              <a:t>¿</a:t>
            </a:r>
            <a:r>
              <a:rPr lang="es-ES" dirty="0" smtClean="0">
                <a:solidFill>
                  <a:srgbClr val="FFFFFF"/>
                </a:solidFill>
              </a:rPr>
              <a:t>QUÉ </a:t>
            </a:r>
            <a:r>
              <a:rPr lang="es-ES" dirty="0" smtClean="0">
                <a:solidFill>
                  <a:srgbClr val="FFFFFF"/>
                </a:solidFill>
              </a:rPr>
              <a:t>INVESTIGO?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118844" y="4283858"/>
            <a:ext cx="3567956" cy="101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i="1" dirty="0" smtClean="0">
                <a:solidFill>
                  <a:srgbClr val="FFFFFF"/>
                </a:solidFill>
              </a:rPr>
              <a:t>Dra. Ing. Mercedes López García</a:t>
            </a:r>
          </a:p>
          <a:p>
            <a:pPr marL="0" indent="0">
              <a:buNone/>
            </a:pPr>
            <a:r>
              <a:rPr lang="es-ES" sz="2000" i="1" dirty="0" smtClean="0">
                <a:solidFill>
                  <a:srgbClr val="FFFFFF"/>
                </a:solidFill>
              </a:rPr>
              <a:t>Gerente Regional del Ambiente</a:t>
            </a:r>
            <a:endParaRPr lang="es-ES" sz="2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>
            <a:noAutofit/>
          </a:bodyPr>
          <a:lstStyle/>
          <a:p>
            <a:r>
              <a:rPr lang="es-ES_tradnl" sz="2800" b="1" dirty="0">
                <a:solidFill>
                  <a:schemeClr val="bg1"/>
                </a:solidFill>
              </a:rPr>
              <a:t>Una cuenca hidrográfica inicia  proceso de elaboración de esquema de Retribución por Servicios </a:t>
            </a:r>
            <a:r>
              <a:rPr lang="es-ES_tradnl" sz="2800" b="1" dirty="0" err="1">
                <a:solidFill>
                  <a:schemeClr val="bg1"/>
                </a:solidFill>
              </a:rPr>
              <a:t>Ecosistémicos</a:t>
            </a:r>
            <a:r>
              <a:rPr lang="es-ES_tradnl" sz="2800" b="1" dirty="0">
                <a:solidFill>
                  <a:schemeClr val="bg1"/>
                </a:solidFill>
              </a:rPr>
              <a:t> Hídricos (RSEH).</a:t>
            </a:r>
            <a:r>
              <a:rPr lang="es-ES_tradnl" sz="2800" dirty="0" smtClean="0">
                <a:solidFill>
                  <a:schemeClr val="bg1"/>
                </a:solidFill>
              </a:rPr>
              <a:t> </a:t>
            </a:r>
            <a:endParaRPr lang="es-E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573255"/>
              </p:ext>
            </p:extLst>
          </p:nvPr>
        </p:nvGraphicFramePr>
        <p:xfrm>
          <a:off x="0" y="2206361"/>
          <a:ext cx="6876442" cy="4540999"/>
        </p:xfrm>
        <a:graphic>
          <a:graphicData uri="http://schemas.openxmlformats.org/drawingml/2006/table">
            <a:tbl>
              <a:tblPr/>
              <a:tblGrid>
                <a:gridCol w="6876442"/>
              </a:tblGrid>
              <a:tr h="694039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a) </a:t>
                      </a:r>
                      <a:r>
                        <a:rPr lang="es-ES_tradn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Sensibilizacion</a:t>
                      </a:r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del proceso para construir los esquemas de RSEH con las </a:t>
                      </a:r>
                      <a:r>
                        <a:rPr lang="es-ES_tradn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ALAs</a:t>
                      </a:r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997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b) Generación de información temática de los recursos naturales a nivel de cuenca piloto.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869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c) Diseño de esquemas de RSEH.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72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d) Implementación de esquemas de RSEH.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017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e) Seguimiento y Monitoreo de los Esquemas de RSEH.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357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f) Organización del Banco de Proyectos sobre servicios </a:t>
                      </a:r>
                      <a:r>
                        <a:rPr lang="es-ES_tradn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ecosistémicos</a:t>
                      </a:r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alcance local y regional.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442" y="1417638"/>
            <a:ext cx="2267558" cy="53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28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FFFF"/>
                </a:solidFill>
                <a:ea typeface="Calibri"/>
                <a:cs typeface="Calibri"/>
              </a:rPr>
              <a:t>Reducción de la deforestación y degradación de los bosques en 25%</a:t>
            </a:r>
            <a:r>
              <a:rPr lang="es-ES" b="1" dirty="0">
                <a:solidFill>
                  <a:srgbClr val="000000"/>
                </a:solidFill>
                <a:ea typeface="Calibri"/>
                <a:cs typeface="Calibri"/>
              </a:rPr>
              <a:t>.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488899"/>
              </p:ext>
            </p:extLst>
          </p:nvPr>
        </p:nvGraphicFramePr>
        <p:xfrm>
          <a:off x="457200" y="1943892"/>
          <a:ext cx="7581900" cy="5703310"/>
        </p:xfrm>
        <a:graphic>
          <a:graphicData uri="http://schemas.openxmlformats.org/drawingml/2006/table">
            <a:tbl>
              <a:tblPr/>
              <a:tblGrid>
                <a:gridCol w="7581900"/>
              </a:tblGrid>
              <a:tr h="233632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a) </a:t>
                      </a:r>
                      <a:r>
                        <a:rPr lang="es-ES_tradn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Elaboración </a:t>
                      </a:r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una </a:t>
                      </a:r>
                      <a:r>
                        <a:rPr lang="es-ES_tradn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línea </a:t>
                      </a:r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base de los bosques y su perspectiva.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26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b) </a:t>
                      </a:r>
                      <a:r>
                        <a:rPr lang="es-ES_tradn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Formulación </a:t>
                      </a:r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propuesta del ordenamiento forestal regional.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908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c) Implementación Programa Regional de Conservación de Bosques para la Mitigación del Cambio Climático, promoviendo su ampliación a zonas costeras y andinas.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286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d) Forestar área de influencia de la Arena y el cerro </a:t>
                      </a:r>
                      <a:r>
                        <a:rPr lang="es-ES_tradn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Huaylillas</a:t>
                      </a:r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1664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e) Implementación de estrategias de prevención y control de la deforestación y esquemas de reducción de emisiones de la deforestación.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92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f) Diseño e implementación de mecanismos innovadores de control de la tala (deforestación, comercio, extracción).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152">
                <a:tc>
                  <a:txBody>
                    <a:bodyPr/>
                    <a:lstStyle/>
                    <a:p>
                      <a:pPr algn="l" fontAlgn="ctr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g) Forestar en Guaguil-Chugay.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2092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h) Forestar área de influencia de la laguna el Toro, Los </a:t>
                      </a:r>
                      <a:r>
                        <a:rPr lang="es-ES_tradn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Frailones</a:t>
                      </a:r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 la Pampa de la Julia (</a:t>
                      </a:r>
                      <a:r>
                        <a:rPr lang="es-ES_tradn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Quiruvilca</a:t>
                      </a:r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– Santiago de Chuco).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5446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i) Implementación de buenas prácticas de conservación de bosques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346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>
            <a:normAutofit fontScale="90000"/>
          </a:bodyPr>
          <a:lstStyle/>
          <a:p>
            <a:r>
              <a:rPr lang="es-ES_tradnl" b="1" dirty="0">
                <a:solidFill>
                  <a:srgbClr val="FFFFFF"/>
                </a:solidFill>
              </a:rPr>
              <a:t>Al menos el 2% de la superficie de los ecosistemas frágiles es conservado</a:t>
            </a:r>
            <a:r>
              <a:rPr lang="es-ES_tradnl" b="1" dirty="0"/>
              <a:t>.</a:t>
            </a:r>
            <a:r>
              <a:rPr lang="es-ES_tradnl" dirty="0" smtClean="0"/>
              <a:t> 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320434"/>
              </p:ext>
            </p:extLst>
          </p:nvPr>
        </p:nvGraphicFramePr>
        <p:xfrm>
          <a:off x="282241" y="1600201"/>
          <a:ext cx="8685357" cy="7774756"/>
        </p:xfrm>
        <a:graphic>
          <a:graphicData uri="http://schemas.openxmlformats.org/drawingml/2006/table">
            <a:tbl>
              <a:tblPr/>
              <a:tblGrid>
                <a:gridCol w="8685357"/>
              </a:tblGrid>
              <a:tr h="353135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a) </a:t>
                      </a:r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Elaboración 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la </a:t>
                      </a:r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línea 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de los ecosistemas </a:t>
                      </a:r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frágiles 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La Libertad.</a:t>
                      </a:r>
                    </a:p>
                  </a:txBody>
                  <a:tcPr marL="10902" marR="10902" marT="10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34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b) Formulación de lineamientos para la incorporación de las consideraciones ambientales en la gestión estratégica de los recursos naturales, de la diversidad biológica y en la elaboración de políticas, planes, proyectos y otros instrumentos de gestión.</a:t>
                      </a:r>
                    </a:p>
                  </a:txBody>
                  <a:tcPr marL="10902" marR="10902" marT="10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64906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c) Inicio del proceso de </a:t>
                      </a:r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Formulación 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la Estrategia Regional de Diversidad Biológica.</a:t>
                      </a:r>
                    </a:p>
                  </a:txBody>
                  <a:tcPr marL="10902" marR="10902" marT="10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34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d) Desarrollo y promoción de modelos de gestión, conservación, aprovechamiento sostenible y recuperación de ecosistemas frágiles (lomas costeras, bosques relictos, humedales, entre otros), considerando el enfoque social participativo en ámbitos fuera de ANP.</a:t>
                      </a:r>
                    </a:p>
                  </a:txBody>
                  <a:tcPr marL="10902" marR="10902" marT="10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23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e) </a:t>
                      </a:r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Evaluación 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la calidad del ambiente marino costero de La Libertad</a:t>
                      </a:r>
                    </a:p>
                  </a:txBody>
                  <a:tcPr marL="10902" marR="10902" marT="10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73679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f) Fortalecimiento de la gestión de los Humedales.</a:t>
                      </a:r>
                    </a:p>
                  </a:txBody>
                  <a:tcPr marL="10902" marR="10902" marT="10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2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g) Asistencia técnica a los Gobiernos Locales en la elaboración de proyectos de inversión en el marco de los Lineamientos Nacionales de Gestión Estratégica de Recursos Naturales.</a:t>
                      </a:r>
                    </a:p>
                  </a:txBody>
                  <a:tcPr marL="10902" marR="10902" marT="10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21792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h) Inicio de la  Implementación de lineamientos que brinde el soporte legal a las zonas de </a:t>
                      </a:r>
                      <a:r>
                        <a:rPr lang="es-ES_tradn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agrobiodiversidad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identificadas y delimitadas.</a:t>
                      </a:r>
                    </a:p>
                  </a:txBody>
                  <a:tcPr marL="10902" marR="10902" marT="10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2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i) Implementar el plan de manejo para la conservación del Guanaco en la Reserva Nacional de </a:t>
                      </a:r>
                      <a:r>
                        <a:rPr lang="es-ES_tradn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Calipuy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0902" marR="10902" marT="10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1792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j) Implementar el plan de manejo para la conservación de la Puya Raimondi en el Santuario Nacional de </a:t>
                      </a:r>
                      <a:r>
                        <a:rPr lang="es-ES_tradn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Calipuy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0902" marR="10902" marT="10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023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k) </a:t>
                      </a:r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Gestión 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 la validación y </a:t>
                      </a:r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aprobación 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 expediente técnico del ACR del Cerro Campana.</a:t>
                      </a:r>
                    </a:p>
                  </a:txBody>
                  <a:tcPr marL="10902" marR="10902" marT="10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1792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l) </a:t>
                      </a:r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Gestión 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 la validación y </a:t>
                      </a:r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aprobación 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 expediente técnico del ACR del Humedal Campo Nuevo - </a:t>
                      </a:r>
                      <a:r>
                        <a:rPr lang="es-ES_tradn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Guadalupito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0902" marR="10902" marT="10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1792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m) Impulso de las actividades relacionadas al turismo vinculado a conservación y uso sostenible del patrimonio natural, en el marco del Plan Estratégico Nacional de Turismo – PENTUR.</a:t>
                      </a:r>
                    </a:p>
                  </a:txBody>
                  <a:tcPr marL="10902" marR="10902" marT="10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627434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n) Fortalecimiento de capacidades técnicas de las autoridades, operadores turísticos y de las poblaciones locales en desarrollo del turismo sostenible en ANP y Buenas Prácticas Ambientales – BPA.</a:t>
                      </a:r>
                    </a:p>
                  </a:txBody>
                  <a:tcPr marL="10902" marR="10902" marT="10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980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321" y="2686242"/>
            <a:ext cx="8229600" cy="1143000"/>
          </a:xfrm>
          <a:solidFill>
            <a:srgbClr val="008000"/>
          </a:solidFill>
        </p:spPr>
        <p:txBody>
          <a:bodyPr/>
          <a:lstStyle/>
          <a:p>
            <a:r>
              <a:rPr lang="es-ES" i="1" dirty="0" smtClean="0">
                <a:solidFill>
                  <a:srgbClr val="FFFFFF"/>
                </a:solidFill>
              </a:rPr>
              <a:t>Gracias</a:t>
            </a:r>
            <a:endParaRPr lang="es-ES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4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INTERESES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Para qué me va a servir?</a:t>
            </a:r>
          </a:p>
          <a:p>
            <a:r>
              <a:rPr lang="es-ES" dirty="0" smtClean="0"/>
              <a:t>En qué trabajo?</a:t>
            </a:r>
          </a:p>
          <a:p>
            <a:r>
              <a:rPr lang="es-ES" dirty="0" smtClean="0"/>
              <a:t>En qué me gustaría Trabajar?</a:t>
            </a:r>
          </a:p>
          <a:p>
            <a:r>
              <a:rPr lang="es-ES" dirty="0" smtClean="0"/>
              <a:t>Qué recursos tengo?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58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TEMAS DE ACTUALIDAD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Fenómeno del niño.</a:t>
            </a:r>
          </a:p>
          <a:p>
            <a:r>
              <a:rPr lang="es-ES" dirty="0" smtClean="0"/>
              <a:t>Cambio Climático</a:t>
            </a:r>
          </a:p>
          <a:p>
            <a:r>
              <a:rPr lang="es-ES" dirty="0" smtClean="0"/>
              <a:t>Desarrollo Sostenible: </a:t>
            </a:r>
            <a:r>
              <a:rPr lang="es-ES" dirty="0" err="1" smtClean="0"/>
              <a:t>Julcán</a:t>
            </a:r>
            <a:r>
              <a:rPr lang="es-ES" dirty="0" smtClean="0"/>
              <a:t>, </a:t>
            </a:r>
            <a:r>
              <a:rPr lang="es-ES" dirty="0" err="1" smtClean="0"/>
              <a:t>Bolivar</a:t>
            </a:r>
            <a:r>
              <a:rPr lang="es-ES" dirty="0" smtClean="0"/>
              <a:t> y </a:t>
            </a:r>
            <a:r>
              <a:rPr lang="es-ES" dirty="0" err="1" smtClean="0"/>
              <a:t>Pataz</a:t>
            </a:r>
            <a:endParaRPr lang="es-ES" dirty="0" smtClean="0"/>
          </a:p>
          <a:p>
            <a:r>
              <a:rPr lang="es-ES" dirty="0" smtClean="0"/>
              <a:t>Aprovechamiento de Recursos</a:t>
            </a:r>
          </a:p>
          <a:p>
            <a:r>
              <a:rPr lang="es-ES" dirty="0" smtClean="0"/>
              <a:t>Problemas urbanos</a:t>
            </a:r>
          </a:p>
          <a:p>
            <a:r>
              <a:rPr lang="es-ES" dirty="0" smtClean="0"/>
              <a:t>Desarrollo de la pequeña empresa</a:t>
            </a:r>
          </a:p>
          <a:p>
            <a:r>
              <a:rPr lang="es-ES" dirty="0" smtClean="0"/>
              <a:t>Gestión por procesos: </a:t>
            </a:r>
            <a:r>
              <a:rPr lang="es-ES" dirty="0" err="1" smtClean="0"/>
              <a:t>traslapamiento</a:t>
            </a:r>
            <a:r>
              <a:rPr lang="es-ES" dirty="0" smtClean="0"/>
              <a:t> de funciones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107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G:\world_heritage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"/>
            <a:ext cx="993324" cy="94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PROPUESTA BIOSFERA\logo PN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27"/>
            <a:ext cx="1619672" cy="84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51520" y="1063579"/>
            <a:ext cx="8136904" cy="216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800" b="1" dirty="0" smtClean="0">
                <a:solidFill>
                  <a:srgbClr val="000000"/>
                </a:solidFill>
              </a:rPr>
              <a:t>PROPUESTA DE  RESERVA </a:t>
            </a:r>
            <a:r>
              <a:rPr lang="es-ES" sz="4800" b="1" dirty="0">
                <a:solidFill>
                  <a:srgbClr val="000000"/>
                </a:solidFill>
              </a:rPr>
              <a:t>DE BIOSFERA </a:t>
            </a:r>
            <a:r>
              <a:rPr lang="es-ES" sz="4800" b="1" dirty="0" smtClean="0">
                <a:solidFill>
                  <a:srgbClr val="000000"/>
                </a:solidFill>
              </a:rPr>
              <a:t>GRAN PAJATEN  RBGP</a:t>
            </a:r>
            <a:endParaRPr lang="es-ES" sz="5400" i="1" dirty="0" smtClean="0">
              <a:solidFill>
                <a:srgbClr val="0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900" y="4376402"/>
            <a:ext cx="3340100" cy="24384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97" y="4236702"/>
            <a:ext cx="3289300" cy="2463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371" y="4376402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8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r>
              <a:rPr lang="es-ES" dirty="0" smtClean="0">
                <a:solidFill>
                  <a:srgbClr val="FFFFFF"/>
                </a:solidFill>
              </a:rPr>
              <a:t>TEMA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14585"/>
          </a:xfrm>
        </p:spPr>
        <p:txBody>
          <a:bodyPr/>
          <a:lstStyle/>
          <a:p>
            <a:r>
              <a:rPr lang="es-PE" i="1" dirty="0"/>
              <a:t>La Gestión Integrada en el Sistema de Gestión Ambiental contribuye al desarrollo sostenible en la Región La Libertad.</a:t>
            </a:r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541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b="1" dirty="0"/>
              <a:t>PROBLEMA:</a:t>
            </a:r>
            <a:r>
              <a:rPr lang="es-PE" dirty="0"/>
              <a:t> “Débil articulación funcional en el sistema de Gestión Ambiental</a:t>
            </a:r>
            <a:r>
              <a:rPr lang="es-PE" dirty="0" smtClean="0"/>
              <a:t>”</a:t>
            </a:r>
          </a:p>
          <a:p>
            <a:endParaRPr lang="es-ES_tradnl" dirty="0"/>
          </a:p>
          <a:p>
            <a:r>
              <a:rPr lang="es-PE" b="1" dirty="0"/>
              <a:t>OBJETIVO:</a:t>
            </a:r>
            <a:r>
              <a:rPr lang="es-PE" dirty="0"/>
              <a:t> “Implementar un nuevo modelo de gestión ambiental integrada, que influya en el desarrollo sostenible de la Región La Libertad”</a:t>
            </a:r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51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r>
              <a:rPr lang="es-ES" b="1" dirty="0" smtClean="0">
                <a:solidFill>
                  <a:srgbClr val="FFFFFF"/>
                </a:solidFill>
              </a:rPr>
              <a:t>Sistema de Gestión Ambiental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E" dirty="0"/>
              <a:t>El Sistema Regional de Gestión Ambiental de La Libertad tiene por finalidad orientar, integrar, coordinar, supervisar, evaluar y garantizar la correcta aplicación de las políticas, planes, programas y acciones destinados a la protección del ambiente y contribuir a la conservación y aprovechamiento sostenible de los recursos naturales.</a:t>
            </a:r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093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679446"/>
              </p:ext>
            </p:extLst>
          </p:nvPr>
        </p:nvGraphicFramePr>
        <p:xfrm>
          <a:off x="179609" y="1"/>
          <a:ext cx="874950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o" r:id="rId3" imgW="6781800" imgH="7416800" progId="Word.Document.12">
                  <p:link updateAutomatic="1"/>
                </p:oleObj>
              </mc:Choice>
              <mc:Fallback>
                <p:oleObj name="Documento" r:id="rId3" imgW="6781800" imgH="7416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609" y="1"/>
                        <a:ext cx="874950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13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666144"/>
              </p:ext>
            </p:extLst>
          </p:nvPr>
        </p:nvGraphicFramePr>
        <p:xfrm>
          <a:off x="1193114" y="2"/>
          <a:ext cx="7787314" cy="6682295"/>
        </p:xfrm>
        <a:graphic>
          <a:graphicData uri="http://schemas.openxmlformats.org/drawingml/2006/table">
            <a:tbl>
              <a:tblPr/>
              <a:tblGrid>
                <a:gridCol w="5476593"/>
                <a:gridCol w="2310721"/>
              </a:tblGrid>
              <a:tr h="156536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_tradn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Cuencas hidrográficas priorizadas son gestionadas con enfoque </a:t>
                      </a:r>
                      <a:r>
                        <a:rPr lang="es-ES_tradnl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ecosistémico</a:t>
                      </a:r>
                      <a:r>
                        <a:rPr lang="es-ES_tradn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_tradnl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s-ES_tradnl" sz="20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fobiraj</a:t>
                      </a:r>
                      <a:r>
                        <a:rPr lang="es-ES_tradnl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s-ES_tradnl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3474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a) Elaboración de la Política y Estrategia Regional de Recursos Hídricos y gestionar su aprobación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GRAMB, ALA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81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b) Elaboración del expediente de creación del Consejo de Recursos Hídricos del Rio </a:t>
                      </a:r>
                      <a:r>
                        <a:rPr lang="es-ES_tradn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Jequetepeque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GRAMB (La Libertad) y RENAMA (Cajamarca)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04745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c) Elaboración de planes de descontaminación, prevención y mitigación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GRAMB, GREMH, GRS, GRSP, GRA, GRE, GL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00381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d) Elaboración del expediente de creación del Consejo de Recursos Hídricos del Rio </a:t>
                      </a:r>
                      <a:r>
                        <a:rPr lang="es-ES_tradn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Chicama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GRAMB (La Libertad) y RENAMA (Cajamarca)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85106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e) Ampliación de la Red de estaciones Hidro meteorológicas en las Cuencas Hidrográficas priorizadas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SENAMHI.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700" y="0"/>
            <a:ext cx="1459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574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910</Words>
  <Application>Microsoft Office PowerPoint</Application>
  <PresentationFormat>Presentación en pantalla (4:3)</PresentationFormat>
  <Paragraphs>68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Tema de Office</vt:lpstr>
      <vt:lpstr>Macintosh HD:Users:melogar:Downloads:CONVERSATORIO EN LA UCV.doc!OLE_LINK2</vt:lpstr>
      <vt:lpstr>Presentación de PowerPoint</vt:lpstr>
      <vt:lpstr>INTERESES</vt:lpstr>
      <vt:lpstr>TEMAS DE ACTUALIDAD</vt:lpstr>
      <vt:lpstr>Presentación de PowerPoint</vt:lpstr>
      <vt:lpstr>TEMA</vt:lpstr>
      <vt:lpstr>Presentación de PowerPoint</vt:lpstr>
      <vt:lpstr>Sistema de Gestión Ambiental</vt:lpstr>
      <vt:lpstr>Presentación de PowerPoint</vt:lpstr>
      <vt:lpstr>Presentación de PowerPoint</vt:lpstr>
      <vt:lpstr>Una cuenca hidrográfica inicia  proceso de elaboración de esquema de Retribución por Servicios Ecosistémicos Hídricos (RSEH). </vt:lpstr>
      <vt:lpstr>Reducción de la deforestación y degradación de los bosques en 25%.</vt:lpstr>
      <vt:lpstr>Al menos el 2% de la superficie de los ecosistemas frágiles es conservado. 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MERCEDES LOPEZ GARCIA</dc:creator>
  <cp:lastModifiedBy>Juan Jose Uceda Azabache</cp:lastModifiedBy>
  <cp:revision>13</cp:revision>
  <dcterms:created xsi:type="dcterms:W3CDTF">2015-03-25T21:06:15Z</dcterms:created>
  <dcterms:modified xsi:type="dcterms:W3CDTF">2015-03-30T23:29:28Z</dcterms:modified>
</cp:coreProperties>
</file>