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F56546-7C1C-4526-B2E5-54F19437E1E1}" type="datetimeFigureOut">
              <a:rPr lang="es-PE" smtClean="0"/>
              <a:pPr/>
              <a:t>19/06/2015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16C7AF-9CE5-42ED-9837-C67CFA7831A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Enfoque de la Investigación</a:t>
            </a:r>
            <a:br>
              <a:rPr lang="es-PE" dirty="0" smtClean="0"/>
            </a:br>
            <a:r>
              <a:rPr lang="es-PE" dirty="0" smtClean="0"/>
              <a:t>Cualitativa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59859" y="4221088"/>
            <a:ext cx="6400800" cy="885274"/>
          </a:xfrm>
        </p:spPr>
        <p:txBody>
          <a:bodyPr>
            <a:normAutofit lnSpcReduction="10000"/>
          </a:bodyPr>
          <a:lstStyle/>
          <a:p>
            <a:endParaRPr lang="es-PE" dirty="0" smtClean="0"/>
          </a:p>
          <a:p>
            <a:r>
              <a:rPr lang="es-PE" dirty="0" smtClean="0"/>
              <a:t>                                 </a:t>
            </a:r>
            <a:r>
              <a:rPr lang="es-PE" dirty="0" smtClean="0"/>
              <a:t>Mg</a:t>
            </a:r>
            <a:r>
              <a:rPr lang="es-PE" dirty="0" smtClean="0"/>
              <a:t>. </a:t>
            </a:r>
            <a:r>
              <a:rPr lang="es-PE" dirty="0" err="1" smtClean="0"/>
              <a:t>Romel</a:t>
            </a:r>
            <a:r>
              <a:rPr lang="es-PE" dirty="0" smtClean="0"/>
              <a:t> </a:t>
            </a:r>
            <a:r>
              <a:rPr lang="es-PE" dirty="0" err="1" smtClean="0"/>
              <a:t>Rodriguez</a:t>
            </a:r>
            <a:r>
              <a:rPr lang="es-PE" dirty="0" smtClean="0"/>
              <a:t> Gil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0106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79512" y="2029408"/>
            <a:ext cx="2304256" cy="1440160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La R.D. para la Investigación Cuantitativa y Cualitativa es fundamental</a:t>
            </a:r>
            <a:endParaRPr lang="es-PE" sz="16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1043608" y="3662350"/>
            <a:ext cx="2304256" cy="1440160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La diferencia que en la cualitativa su propósito no es MEDIR VARIABLES.</a:t>
            </a:r>
            <a:endParaRPr lang="es-PE" sz="16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2699792" y="5110150"/>
            <a:ext cx="2304256" cy="1559210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Su objetivo obtener datos de los participantes y sus  formas de expresión de cada uno de ellos.</a:t>
            </a:r>
            <a:endParaRPr lang="es-PE" sz="16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5151486" y="5110150"/>
            <a:ext cx="2660873" cy="1559210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Los datos se analizan y  comprenden para responder preguntas de investigación y generar conocimientos.</a:t>
            </a:r>
            <a:endParaRPr lang="es-PE" sz="16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6303615" y="3573016"/>
            <a:ext cx="2304256" cy="1440160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Los medios de R.D. es el propio investigador con instrumentos no estandarizados.</a:t>
            </a:r>
            <a:endParaRPr lang="es-PE" sz="16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660231" y="2024844"/>
            <a:ext cx="2304256" cy="1440160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Las unidades de análisis deben ir de lo individual a lo social.</a:t>
            </a:r>
            <a:endParaRPr lang="es-PE" sz="1600" dirty="0"/>
          </a:p>
        </p:txBody>
      </p:sp>
      <p:sp>
        <p:nvSpPr>
          <p:cNvPr id="11" name="10 Forma libre"/>
          <p:cNvSpPr/>
          <p:nvPr/>
        </p:nvSpPr>
        <p:spPr>
          <a:xfrm>
            <a:off x="2571750" y="1828800"/>
            <a:ext cx="4133850" cy="990600"/>
          </a:xfrm>
          <a:custGeom>
            <a:avLst/>
            <a:gdLst>
              <a:gd name="connsiteX0" fmla="*/ 0 w 4133850"/>
              <a:gd name="connsiteY0" fmla="*/ 914400 h 990600"/>
              <a:gd name="connsiteX1" fmla="*/ 2000250 w 4133850"/>
              <a:gd name="connsiteY1" fmla="*/ 0 h 990600"/>
              <a:gd name="connsiteX2" fmla="*/ 4133850 w 413385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33850" h="990600">
                <a:moveTo>
                  <a:pt x="0" y="914400"/>
                </a:moveTo>
                <a:lnTo>
                  <a:pt x="2000250" y="0"/>
                </a:lnTo>
                <a:lnTo>
                  <a:pt x="4133850" y="99060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11 Forma libre"/>
          <p:cNvSpPr/>
          <p:nvPr/>
        </p:nvSpPr>
        <p:spPr>
          <a:xfrm>
            <a:off x="3276600" y="1733550"/>
            <a:ext cx="3105150" cy="2533650"/>
          </a:xfrm>
          <a:custGeom>
            <a:avLst/>
            <a:gdLst>
              <a:gd name="connsiteX0" fmla="*/ 0 w 3105150"/>
              <a:gd name="connsiteY0" fmla="*/ 2343150 h 2533650"/>
              <a:gd name="connsiteX1" fmla="*/ 1314450 w 3105150"/>
              <a:gd name="connsiteY1" fmla="*/ 0 h 2533650"/>
              <a:gd name="connsiteX2" fmla="*/ 3105150 w 3105150"/>
              <a:gd name="connsiteY2" fmla="*/ 253365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5150" h="2533650">
                <a:moveTo>
                  <a:pt x="0" y="2343150"/>
                </a:moveTo>
                <a:lnTo>
                  <a:pt x="1314450" y="0"/>
                </a:lnTo>
                <a:lnTo>
                  <a:pt x="3105150" y="253365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12 Forma libre"/>
          <p:cNvSpPr/>
          <p:nvPr/>
        </p:nvSpPr>
        <p:spPr>
          <a:xfrm>
            <a:off x="3962400" y="1638300"/>
            <a:ext cx="2171700" cy="3695700"/>
          </a:xfrm>
          <a:custGeom>
            <a:avLst/>
            <a:gdLst>
              <a:gd name="connsiteX0" fmla="*/ 0 w 2171700"/>
              <a:gd name="connsiteY0" fmla="*/ 3638550 h 3695700"/>
              <a:gd name="connsiteX1" fmla="*/ 647700 w 2171700"/>
              <a:gd name="connsiteY1" fmla="*/ 0 h 3695700"/>
              <a:gd name="connsiteX2" fmla="*/ 2171700 w 2171700"/>
              <a:gd name="connsiteY2" fmla="*/ 369570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1700" h="3695700">
                <a:moveTo>
                  <a:pt x="0" y="3638550"/>
                </a:moveTo>
                <a:lnTo>
                  <a:pt x="647700" y="0"/>
                </a:lnTo>
                <a:lnTo>
                  <a:pt x="2171700" y="369570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3 Rectángulo redondeado"/>
          <p:cNvSpPr/>
          <p:nvPr/>
        </p:nvSpPr>
        <p:spPr>
          <a:xfrm>
            <a:off x="3203848" y="908720"/>
            <a:ext cx="2955751" cy="1044116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RECOLECCIÓN DE DATOS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9963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36463" y="3164675"/>
            <a:ext cx="2304256" cy="715516"/>
          </a:xfrm>
          <a:prstGeom prst="roundRect">
            <a:avLst>
              <a:gd name="adj" fmla="val 6349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La observación</a:t>
            </a:r>
            <a:endParaRPr lang="es-PE" dirty="0"/>
          </a:p>
        </p:txBody>
      </p:sp>
      <p:sp>
        <p:nvSpPr>
          <p:cNvPr id="5" name="4 Rectángulo redondeado"/>
          <p:cNvSpPr/>
          <p:nvPr/>
        </p:nvSpPr>
        <p:spPr>
          <a:xfrm>
            <a:off x="1376573" y="4683435"/>
            <a:ext cx="2304256" cy="630746"/>
          </a:xfrm>
          <a:prstGeom prst="roundRect">
            <a:avLst>
              <a:gd name="adj" fmla="val 5026"/>
            </a:avLst>
          </a:prstGeom>
          <a:ln>
            <a:headEnd type="arrow" w="med" len="med"/>
            <a:tailEnd type="arrow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Entrevista</a:t>
            </a:r>
            <a:endParaRPr lang="es-PE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24128" y="4709297"/>
            <a:ext cx="2304256" cy="1209768"/>
          </a:xfrm>
          <a:prstGeom prst="roundRect">
            <a:avLst>
              <a:gd name="adj" fmla="val 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Documentos-registros-materiales y artefactos.</a:t>
            </a:r>
            <a:endParaRPr lang="es-PE" dirty="0"/>
          </a:p>
        </p:txBody>
      </p:sp>
      <p:sp>
        <p:nvSpPr>
          <p:cNvPr id="7" name="6 Rectángulo redondeado"/>
          <p:cNvSpPr/>
          <p:nvPr/>
        </p:nvSpPr>
        <p:spPr>
          <a:xfrm>
            <a:off x="6617182" y="3164675"/>
            <a:ext cx="2304256" cy="975531"/>
          </a:xfrm>
          <a:prstGeom prst="roundRect">
            <a:avLst>
              <a:gd name="adj" fmla="val 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Biografías e historias de vida</a:t>
            </a:r>
            <a:endParaRPr lang="es-PE" dirty="0"/>
          </a:p>
        </p:txBody>
      </p:sp>
      <p:sp>
        <p:nvSpPr>
          <p:cNvPr id="8" name="7 Forma libre"/>
          <p:cNvSpPr/>
          <p:nvPr/>
        </p:nvSpPr>
        <p:spPr>
          <a:xfrm>
            <a:off x="2528701" y="2350858"/>
            <a:ext cx="4133850" cy="990600"/>
          </a:xfrm>
          <a:custGeom>
            <a:avLst/>
            <a:gdLst>
              <a:gd name="connsiteX0" fmla="*/ 0 w 4133850"/>
              <a:gd name="connsiteY0" fmla="*/ 914400 h 990600"/>
              <a:gd name="connsiteX1" fmla="*/ 2000250 w 4133850"/>
              <a:gd name="connsiteY1" fmla="*/ 0 h 990600"/>
              <a:gd name="connsiteX2" fmla="*/ 4133850 w 413385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33850" h="990600">
                <a:moveTo>
                  <a:pt x="0" y="914400"/>
                </a:moveTo>
                <a:lnTo>
                  <a:pt x="2000250" y="0"/>
                </a:lnTo>
                <a:lnTo>
                  <a:pt x="4133850" y="990600"/>
                </a:lnTo>
              </a:path>
            </a:pathLst>
          </a:cu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Forma libre"/>
          <p:cNvSpPr/>
          <p:nvPr/>
        </p:nvSpPr>
        <p:spPr>
          <a:xfrm>
            <a:off x="3233551" y="2255608"/>
            <a:ext cx="2952750" cy="2400300"/>
          </a:xfrm>
          <a:custGeom>
            <a:avLst/>
            <a:gdLst>
              <a:gd name="connsiteX0" fmla="*/ 0 w 3105150"/>
              <a:gd name="connsiteY0" fmla="*/ 2343150 h 2533650"/>
              <a:gd name="connsiteX1" fmla="*/ 1314450 w 3105150"/>
              <a:gd name="connsiteY1" fmla="*/ 0 h 2533650"/>
              <a:gd name="connsiteX2" fmla="*/ 3105150 w 3105150"/>
              <a:gd name="connsiteY2" fmla="*/ 2533650 h 2533650"/>
              <a:gd name="connsiteX0" fmla="*/ 0 w 2952750"/>
              <a:gd name="connsiteY0" fmla="*/ 2343150 h 2400300"/>
              <a:gd name="connsiteX1" fmla="*/ 1314450 w 2952750"/>
              <a:gd name="connsiteY1" fmla="*/ 0 h 2400300"/>
              <a:gd name="connsiteX2" fmla="*/ 2952750 w 295275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0" h="2400300">
                <a:moveTo>
                  <a:pt x="0" y="2343150"/>
                </a:moveTo>
                <a:lnTo>
                  <a:pt x="1314450" y="0"/>
                </a:lnTo>
                <a:lnTo>
                  <a:pt x="2952750" y="2400300"/>
                </a:lnTo>
              </a:path>
            </a:pathLst>
          </a:cu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9 Cubo"/>
          <p:cNvSpPr/>
          <p:nvPr/>
        </p:nvSpPr>
        <p:spPr>
          <a:xfrm>
            <a:off x="3160799" y="1052736"/>
            <a:ext cx="2955751" cy="1422158"/>
          </a:xfrm>
          <a:prstGeom prst="cub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INSTRUMENTOS DE RECOLECCIÓN DE DATOS</a:t>
            </a:r>
            <a:endParaRPr lang="es-PE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330301" y="5648232"/>
            <a:ext cx="2304256" cy="949120"/>
          </a:xfrm>
          <a:prstGeom prst="roundRect">
            <a:avLst>
              <a:gd name="adj" fmla="val 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Grupos de enfoque</a:t>
            </a:r>
          </a:p>
          <a:p>
            <a:pPr algn="ctr"/>
            <a:r>
              <a:rPr lang="es-PE" dirty="0" smtClean="0"/>
              <a:t>(</a:t>
            </a:r>
            <a:r>
              <a:rPr lang="es-PE" dirty="0" err="1" smtClean="0"/>
              <a:t>Focus</a:t>
            </a:r>
            <a:r>
              <a:rPr lang="es-PE" dirty="0" smtClean="0"/>
              <a:t> </a:t>
            </a:r>
            <a:r>
              <a:rPr lang="es-PE" dirty="0" err="1" smtClean="0"/>
              <a:t>groups</a:t>
            </a:r>
            <a:r>
              <a:rPr lang="es-PE" dirty="0" smtClean="0"/>
              <a:t>)</a:t>
            </a:r>
            <a:endParaRPr lang="es-PE" dirty="0"/>
          </a:p>
        </p:txBody>
      </p:sp>
      <p:cxnSp>
        <p:nvCxnSpPr>
          <p:cNvPr id="13" name="12 Conector recto"/>
          <p:cNvCxnSpPr>
            <a:stCxn id="10" idx="3"/>
          </p:cNvCxnSpPr>
          <p:nvPr/>
        </p:nvCxnSpPr>
        <p:spPr>
          <a:xfrm>
            <a:off x="4460905" y="2474894"/>
            <a:ext cx="21524" cy="317333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13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strella de 10 puntas"/>
          <p:cNvSpPr/>
          <p:nvPr/>
        </p:nvSpPr>
        <p:spPr>
          <a:xfrm>
            <a:off x="458266" y="2327888"/>
            <a:ext cx="2448272" cy="216024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REPORTE DE RESULTADOS</a:t>
            </a:r>
            <a:endParaRPr lang="es-PE" dirty="0"/>
          </a:p>
        </p:txBody>
      </p:sp>
      <p:sp>
        <p:nvSpPr>
          <p:cNvPr id="5" name="4 Elipse"/>
          <p:cNvSpPr/>
          <p:nvPr/>
        </p:nvSpPr>
        <p:spPr>
          <a:xfrm>
            <a:off x="3410594" y="280260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Debe </a:t>
            </a:r>
            <a:endParaRPr lang="es-PE" dirty="0"/>
          </a:p>
        </p:txBody>
      </p:sp>
      <p:sp>
        <p:nvSpPr>
          <p:cNvPr id="6" name="5 CuadroTexto"/>
          <p:cNvSpPr txBox="1"/>
          <p:nvPr/>
        </p:nvSpPr>
        <p:spPr>
          <a:xfrm>
            <a:off x="5282803" y="1249509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Ofrecer una respuesta al planteamiento del problema.</a:t>
            </a:r>
            <a:endParaRPr lang="es-PE" dirty="0"/>
          </a:p>
        </p:txBody>
      </p:sp>
      <p:sp>
        <p:nvSpPr>
          <p:cNvPr id="7" name="6 CuadroTexto"/>
          <p:cNvSpPr txBox="1"/>
          <p:nvPr/>
        </p:nvSpPr>
        <p:spPr>
          <a:xfrm>
            <a:off x="5254947" y="301949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Fundamentar las estrategias que usaron para abordarlo.</a:t>
            </a:r>
            <a:endParaRPr lang="es-PE" dirty="0"/>
          </a:p>
        </p:txBody>
      </p:sp>
      <p:sp>
        <p:nvSpPr>
          <p:cNvPr id="8" name="7 CuadroTexto"/>
          <p:cNvSpPr txBox="1"/>
          <p:nvPr/>
        </p:nvSpPr>
        <p:spPr>
          <a:xfrm>
            <a:off x="5252615" y="4632144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Consignar los datos que fueron recolectados, analizados e interpretados por el investigador.</a:t>
            </a:r>
            <a:endParaRPr lang="es-PE" dirty="0"/>
          </a:p>
        </p:txBody>
      </p:sp>
      <p:sp>
        <p:nvSpPr>
          <p:cNvPr id="9" name="8 Flecha derecha"/>
          <p:cNvSpPr/>
          <p:nvPr/>
        </p:nvSpPr>
        <p:spPr>
          <a:xfrm>
            <a:off x="2906538" y="3342660"/>
            <a:ext cx="504056" cy="323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9 Flecha derecha"/>
          <p:cNvSpPr/>
          <p:nvPr/>
        </p:nvSpPr>
        <p:spPr>
          <a:xfrm>
            <a:off x="4746191" y="3246425"/>
            <a:ext cx="504056" cy="323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Flecha derecha"/>
          <p:cNvSpPr/>
          <p:nvPr/>
        </p:nvSpPr>
        <p:spPr>
          <a:xfrm rot="18061467">
            <a:off x="4032380" y="2191354"/>
            <a:ext cx="1533402" cy="225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11 Flecha derecha"/>
          <p:cNvSpPr/>
          <p:nvPr/>
        </p:nvSpPr>
        <p:spPr>
          <a:xfrm rot="2487848">
            <a:off x="3958627" y="4362091"/>
            <a:ext cx="1533402" cy="225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67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strella de 10 puntas"/>
          <p:cNvSpPr/>
          <p:nvPr/>
        </p:nvSpPr>
        <p:spPr>
          <a:xfrm>
            <a:off x="179512" y="2811143"/>
            <a:ext cx="2448272" cy="216024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REPORTE DE RESULTADOS</a:t>
            </a:r>
            <a:endParaRPr lang="es-PE" dirty="0"/>
          </a:p>
        </p:txBody>
      </p:sp>
      <p:sp>
        <p:nvSpPr>
          <p:cNvPr id="6" name="5 Flecha derecha"/>
          <p:cNvSpPr/>
          <p:nvPr/>
        </p:nvSpPr>
        <p:spPr>
          <a:xfrm>
            <a:off x="2603788" y="3568098"/>
            <a:ext cx="504056" cy="323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6 Rectángulo"/>
          <p:cNvSpPr/>
          <p:nvPr/>
        </p:nvSpPr>
        <p:spPr>
          <a:xfrm>
            <a:off x="4854976" y="437998"/>
            <a:ext cx="4145380" cy="895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charset="0"/>
              <a:buChar char="•"/>
            </a:pPr>
            <a:r>
              <a:rPr lang="es-PE" dirty="0" smtClean="0"/>
              <a:t>Es una exposición narrativa que presenta con detalle los resultados.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20646" y="1556792"/>
            <a:ext cx="4145380" cy="895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charset="0"/>
              <a:buChar char="•"/>
            </a:pPr>
            <a:r>
              <a:rPr lang="es-PE" dirty="0" smtClean="0"/>
              <a:t>Su lenguaje debe ser  vivido, fresco, natural y redactado  en primera persona.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20646" y="2691353"/>
            <a:ext cx="4145380" cy="895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charset="0"/>
              <a:buChar char="•"/>
            </a:pPr>
            <a:r>
              <a:rPr lang="es-PE" dirty="0" smtClean="0"/>
              <a:t>El lenguaje no debe ser sexista ni discriminatorio.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819108" y="3861048"/>
            <a:ext cx="4145380" cy="895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charset="0"/>
              <a:buChar char="•"/>
            </a:pPr>
            <a:r>
              <a:rPr lang="es-PE" dirty="0" smtClean="0"/>
              <a:t>Las secuencias del reporte deben relacionarse entre sí por un hilo conductor.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816776" y="4971383"/>
            <a:ext cx="4145380" cy="689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charset="0"/>
              <a:buChar char="•"/>
            </a:pPr>
            <a:r>
              <a:rPr lang="es-PE" dirty="0" smtClean="0"/>
              <a:t>Las contradicciones debe aclararse.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816776" y="5949280"/>
            <a:ext cx="4145380" cy="689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charset="0"/>
              <a:buChar char="•"/>
            </a:pPr>
            <a:r>
              <a:rPr lang="es-PE" dirty="0" smtClean="0"/>
              <a:t>Considerar los resultados más importantes</a:t>
            </a:r>
          </a:p>
        </p:txBody>
      </p:sp>
      <p:sp>
        <p:nvSpPr>
          <p:cNvPr id="14" name="13 Forma libre"/>
          <p:cNvSpPr/>
          <p:nvPr/>
        </p:nvSpPr>
        <p:spPr>
          <a:xfrm>
            <a:off x="3926226" y="891540"/>
            <a:ext cx="965814" cy="5417820"/>
          </a:xfrm>
          <a:custGeom>
            <a:avLst/>
            <a:gdLst>
              <a:gd name="connsiteX0" fmla="*/ 548640 w 685800"/>
              <a:gd name="connsiteY0" fmla="*/ 0 h 5280660"/>
              <a:gd name="connsiteX1" fmla="*/ 0 w 685800"/>
              <a:gd name="connsiteY1" fmla="*/ 3040380 h 5280660"/>
              <a:gd name="connsiteX2" fmla="*/ 640080 w 685800"/>
              <a:gd name="connsiteY2" fmla="*/ 5280660 h 5280660"/>
              <a:gd name="connsiteX3" fmla="*/ 685800 w 685800"/>
              <a:gd name="connsiteY3" fmla="*/ 5212080 h 5280660"/>
              <a:gd name="connsiteX0" fmla="*/ 617220 w 685800"/>
              <a:gd name="connsiteY0" fmla="*/ 0 h 5417820"/>
              <a:gd name="connsiteX1" fmla="*/ 0 w 685800"/>
              <a:gd name="connsiteY1" fmla="*/ 3177540 h 5417820"/>
              <a:gd name="connsiteX2" fmla="*/ 640080 w 685800"/>
              <a:gd name="connsiteY2" fmla="*/ 5417820 h 5417820"/>
              <a:gd name="connsiteX3" fmla="*/ 685800 w 685800"/>
              <a:gd name="connsiteY3" fmla="*/ 5349240 h 5417820"/>
              <a:gd name="connsiteX0" fmla="*/ 617220 w 685800"/>
              <a:gd name="connsiteY0" fmla="*/ 0 h 5417820"/>
              <a:gd name="connsiteX1" fmla="*/ 320040 w 685800"/>
              <a:gd name="connsiteY1" fmla="*/ 1691640 h 5417820"/>
              <a:gd name="connsiteX2" fmla="*/ 0 w 685800"/>
              <a:gd name="connsiteY2" fmla="*/ 3177540 h 5417820"/>
              <a:gd name="connsiteX3" fmla="*/ 640080 w 685800"/>
              <a:gd name="connsiteY3" fmla="*/ 5417820 h 5417820"/>
              <a:gd name="connsiteX4" fmla="*/ 685800 w 685800"/>
              <a:gd name="connsiteY4" fmla="*/ 5349240 h 5417820"/>
              <a:gd name="connsiteX0" fmla="*/ 721053 w 789633"/>
              <a:gd name="connsiteY0" fmla="*/ 0 h 5417820"/>
              <a:gd name="connsiteX1" fmla="*/ 423873 w 789633"/>
              <a:gd name="connsiteY1" fmla="*/ 1691640 h 5417820"/>
              <a:gd name="connsiteX2" fmla="*/ 0 w 789633"/>
              <a:gd name="connsiteY2" fmla="*/ 3126740 h 5417820"/>
              <a:gd name="connsiteX3" fmla="*/ 743913 w 789633"/>
              <a:gd name="connsiteY3" fmla="*/ 5417820 h 5417820"/>
              <a:gd name="connsiteX4" fmla="*/ 789633 w 789633"/>
              <a:gd name="connsiteY4" fmla="*/ 5349240 h 5417820"/>
              <a:gd name="connsiteX0" fmla="*/ 721053 w 789633"/>
              <a:gd name="connsiteY0" fmla="*/ 0 h 5417820"/>
              <a:gd name="connsiteX1" fmla="*/ 0 w 789633"/>
              <a:gd name="connsiteY1" fmla="*/ 3126740 h 5417820"/>
              <a:gd name="connsiteX2" fmla="*/ 743913 w 789633"/>
              <a:gd name="connsiteY2" fmla="*/ 5417820 h 5417820"/>
              <a:gd name="connsiteX3" fmla="*/ 789633 w 789633"/>
              <a:gd name="connsiteY3" fmla="*/ 5349240 h 541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633" h="5417820">
                <a:moveTo>
                  <a:pt x="721053" y="0"/>
                </a:moveTo>
                <a:lnTo>
                  <a:pt x="0" y="3126740"/>
                </a:lnTo>
                <a:lnTo>
                  <a:pt x="743913" y="5417820"/>
                </a:lnTo>
                <a:lnTo>
                  <a:pt x="789633" y="5349240"/>
                </a:lnTo>
              </a:path>
            </a:pathLst>
          </a:cu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14 Forma libre"/>
          <p:cNvSpPr/>
          <p:nvPr/>
        </p:nvSpPr>
        <p:spPr>
          <a:xfrm>
            <a:off x="3986174" y="2156888"/>
            <a:ext cx="905866" cy="3159427"/>
          </a:xfrm>
          <a:custGeom>
            <a:avLst/>
            <a:gdLst>
              <a:gd name="connsiteX0" fmla="*/ 548640 w 685800"/>
              <a:gd name="connsiteY0" fmla="*/ 0 h 5280660"/>
              <a:gd name="connsiteX1" fmla="*/ 0 w 685800"/>
              <a:gd name="connsiteY1" fmla="*/ 3040380 h 5280660"/>
              <a:gd name="connsiteX2" fmla="*/ 640080 w 685800"/>
              <a:gd name="connsiteY2" fmla="*/ 5280660 h 5280660"/>
              <a:gd name="connsiteX3" fmla="*/ 685800 w 685800"/>
              <a:gd name="connsiteY3" fmla="*/ 5212080 h 5280660"/>
              <a:gd name="connsiteX0" fmla="*/ 617220 w 685800"/>
              <a:gd name="connsiteY0" fmla="*/ 0 h 5417820"/>
              <a:gd name="connsiteX1" fmla="*/ 0 w 685800"/>
              <a:gd name="connsiteY1" fmla="*/ 3177540 h 5417820"/>
              <a:gd name="connsiteX2" fmla="*/ 640080 w 685800"/>
              <a:gd name="connsiteY2" fmla="*/ 5417820 h 5417820"/>
              <a:gd name="connsiteX3" fmla="*/ 685800 w 685800"/>
              <a:gd name="connsiteY3" fmla="*/ 5349240 h 5417820"/>
              <a:gd name="connsiteX0" fmla="*/ 617220 w 685800"/>
              <a:gd name="connsiteY0" fmla="*/ 0 h 5417820"/>
              <a:gd name="connsiteX1" fmla="*/ 320040 w 685800"/>
              <a:gd name="connsiteY1" fmla="*/ 1691640 h 5417820"/>
              <a:gd name="connsiteX2" fmla="*/ 0 w 685800"/>
              <a:gd name="connsiteY2" fmla="*/ 3177540 h 5417820"/>
              <a:gd name="connsiteX3" fmla="*/ 640080 w 685800"/>
              <a:gd name="connsiteY3" fmla="*/ 5417820 h 5417820"/>
              <a:gd name="connsiteX4" fmla="*/ 685800 w 685800"/>
              <a:gd name="connsiteY4" fmla="*/ 5349240 h 541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5417820">
                <a:moveTo>
                  <a:pt x="617220" y="0"/>
                </a:moveTo>
                <a:lnTo>
                  <a:pt x="320040" y="1691640"/>
                </a:lnTo>
                <a:lnTo>
                  <a:pt x="0" y="3177540"/>
                </a:lnTo>
                <a:lnTo>
                  <a:pt x="640080" y="5417820"/>
                </a:lnTo>
                <a:lnTo>
                  <a:pt x="685800" y="5349240"/>
                </a:lnTo>
              </a:path>
            </a:pathLst>
          </a:cu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15 Forma libre"/>
          <p:cNvSpPr/>
          <p:nvPr/>
        </p:nvSpPr>
        <p:spPr>
          <a:xfrm>
            <a:off x="3900825" y="3134785"/>
            <a:ext cx="978825" cy="1173959"/>
          </a:xfrm>
          <a:custGeom>
            <a:avLst/>
            <a:gdLst>
              <a:gd name="connsiteX0" fmla="*/ 548640 w 685800"/>
              <a:gd name="connsiteY0" fmla="*/ 0 h 5280660"/>
              <a:gd name="connsiteX1" fmla="*/ 0 w 685800"/>
              <a:gd name="connsiteY1" fmla="*/ 3040380 h 5280660"/>
              <a:gd name="connsiteX2" fmla="*/ 640080 w 685800"/>
              <a:gd name="connsiteY2" fmla="*/ 5280660 h 5280660"/>
              <a:gd name="connsiteX3" fmla="*/ 685800 w 685800"/>
              <a:gd name="connsiteY3" fmla="*/ 5212080 h 5280660"/>
              <a:gd name="connsiteX0" fmla="*/ 617220 w 685800"/>
              <a:gd name="connsiteY0" fmla="*/ 0 h 5417820"/>
              <a:gd name="connsiteX1" fmla="*/ 0 w 685800"/>
              <a:gd name="connsiteY1" fmla="*/ 3177540 h 5417820"/>
              <a:gd name="connsiteX2" fmla="*/ 640080 w 685800"/>
              <a:gd name="connsiteY2" fmla="*/ 5417820 h 5417820"/>
              <a:gd name="connsiteX3" fmla="*/ 685800 w 685800"/>
              <a:gd name="connsiteY3" fmla="*/ 5349240 h 5417820"/>
              <a:gd name="connsiteX0" fmla="*/ 617220 w 685800"/>
              <a:gd name="connsiteY0" fmla="*/ 0 h 5417820"/>
              <a:gd name="connsiteX1" fmla="*/ 320040 w 685800"/>
              <a:gd name="connsiteY1" fmla="*/ 1691640 h 5417820"/>
              <a:gd name="connsiteX2" fmla="*/ 0 w 685800"/>
              <a:gd name="connsiteY2" fmla="*/ 3177540 h 5417820"/>
              <a:gd name="connsiteX3" fmla="*/ 640080 w 685800"/>
              <a:gd name="connsiteY3" fmla="*/ 5417820 h 5417820"/>
              <a:gd name="connsiteX4" fmla="*/ 685800 w 685800"/>
              <a:gd name="connsiteY4" fmla="*/ 5349240 h 5417820"/>
              <a:gd name="connsiteX0" fmla="*/ 718175 w 786755"/>
              <a:gd name="connsiteY0" fmla="*/ 0 h 5417820"/>
              <a:gd name="connsiteX1" fmla="*/ 420995 w 786755"/>
              <a:gd name="connsiteY1" fmla="*/ 1691640 h 5417820"/>
              <a:gd name="connsiteX2" fmla="*/ 0 w 786755"/>
              <a:gd name="connsiteY2" fmla="*/ 4056700 h 5417820"/>
              <a:gd name="connsiteX3" fmla="*/ 741035 w 786755"/>
              <a:gd name="connsiteY3" fmla="*/ 5417820 h 5417820"/>
              <a:gd name="connsiteX4" fmla="*/ 786755 w 786755"/>
              <a:gd name="connsiteY4" fmla="*/ 5349240 h 5417820"/>
              <a:gd name="connsiteX0" fmla="*/ 718175 w 741035"/>
              <a:gd name="connsiteY0" fmla="*/ 0 h 5417820"/>
              <a:gd name="connsiteX1" fmla="*/ 420995 w 741035"/>
              <a:gd name="connsiteY1" fmla="*/ 1691640 h 5417820"/>
              <a:gd name="connsiteX2" fmla="*/ 0 w 741035"/>
              <a:gd name="connsiteY2" fmla="*/ 4056700 h 5417820"/>
              <a:gd name="connsiteX3" fmla="*/ 741035 w 741035"/>
              <a:gd name="connsiteY3" fmla="*/ 5417820 h 5417820"/>
              <a:gd name="connsiteX4" fmla="*/ 714644 w 741035"/>
              <a:gd name="connsiteY4" fmla="*/ 5349241 h 541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035" h="5417820">
                <a:moveTo>
                  <a:pt x="718175" y="0"/>
                </a:moveTo>
                <a:lnTo>
                  <a:pt x="420995" y="1691640"/>
                </a:lnTo>
                <a:lnTo>
                  <a:pt x="0" y="4056700"/>
                </a:lnTo>
                <a:lnTo>
                  <a:pt x="741035" y="5417820"/>
                </a:lnTo>
                <a:lnTo>
                  <a:pt x="714644" y="5349241"/>
                </a:lnTo>
              </a:path>
            </a:pathLst>
          </a:cu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4 Elipse"/>
          <p:cNvSpPr/>
          <p:nvPr/>
        </p:nvSpPr>
        <p:spPr>
          <a:xfrm>
            <a:off x="3124612" y="1659015"/>
            <a:ext cx="928614" cy="446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C</a:t>
            </a:r>
          </a:p>
          <a:p>
            <a:pPr algn="ctr"/>
            <a:r>
              <a:rPr lang="es-PE" dirty="0" smtClean="0"/>
              <a:t>A</a:t>
            </a:r>
          </a:p>
          <a:p>
            <a:pPr algn="ctr"/>
            <a:r>
              <a:rPr lang="es-PE" dirty="0" smtClean="0"/>
              <a:t>R</a:t>
            </a:r>
          </a:p>
          <a:p>
            <a:pPr algn="ctr"/>
            <a:r>
              <a:rPr lang="es-PE" dirty="0" smtClean="0"/>
              <a:t>A</a:t>
            </a:r>
          </a:p>
          <a:p>
            <a:pPr algn="ctr"/>
            <a:r>
              <a:rPr lang="es-PE" dirty="0" smtClean="0"/>
              <a:t>C</a:t>
            </a:r>
          </a:p>
          <a:p>
            <a:pPr algn="ctr"/>
            <a:r>
              <a:rPr lang="es-PE" dirty="0" smtClean="0"/>
              <a:t>T</a:t>
            </a:r>
          </a:p>
          <a:p>
            <a:pPr algn="ctr"/>
            <a:r>
              <a:rPr lang="es-PE" dirty="0" smtClean="0"/>
              <a:t>E</a:t>
            </a:r>
          </a:p>
          <a:p>
            <a:pPr algn="ctr"/>
            <a:r>
              <a:rPr lang="es-PE" dirty="0" smtClean="0"/>
              <a:t>R</a:t>
            </a:r>
          </a:p>
          <a:p>
            <a:pPr algn="ctr"/>
            <a:r>
              <a:rPr lang="es-PE" dirty="0" smtClean="0"/>
              <a:t>I</a:t>
            </a:r>
          </a:p>
          <a:p>
            <a:pPr algn="ctr"/>
            <a:r>
              <a:rPr lang="es-PE" dirty="0" smtClean="0"/>
              <a:t>S</a:t>
            </a:r>
          </a:p>
          <a:p>
            <a:pPr algn="ctr"/>
            <a:r>
              <a:rPr lang="es-PE" dirty="0" smtClean="0"/>
              <a:t>T</a:t>
            </a:r>
          </a:p>
          <a:p>
            <a:pPr algn="ctr"/>
            <a:r>
              <a:rPr lang="es-PE" dirty="0" smtClean="0"/>
              <a:t>I</a:t>
            </a:r>
          </a:p>
          <a:p>
            <a:pPr algn="ctr"/>
            <a:r>
              <a:rPr lang="es-PE" dirty="0" smtClean="0"/>
              <a:t>C</a:t>
            </a:r>
          </a:p>
          <a:p>
            <a:pPr algn="ctr"/>
            <a:r>
              <a:rPr lang="es-PE" dirty="0" smtClean="0"/>
              <a:t>A</a:t>
            </a:r>
          </a:p>
          <a:p>
            <a:pPr algn="ctr"/>
            <a:r>
              <a:rPr lang="es-PE" dirty="0"/>
              <a:t>S</a:t>
            </a:r>
            <a:endParaRPr lang="es-PE" dirty="0" smtClean="0"/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8385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241961"/>
              </p:ext>
            </p:extLst>
          </p:nvPr>
        </p:nvGraphicFramePr>
        <p:xfrm>
          <a:off x="395536" y="1022648"/>
          <a:ext cx="8445501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872208"/>
                <a:gridCol w="3188917"/>
              </a:tblGrid>
              <a:tr h="642808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latin typeface="Agency FB" pitchFamily="34" charset="0"/>
                        </a:rPr>
                        <a:t>Características cuantitativas</a:t>
                      </a:r>
                      <a:endParaRPr lang="es-PE" sz="14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latin typeface="Agency FB" pitchFamily="34" charset="0"/>
                        </a:rPr>
                        <a:t>Procesos fundamentales del proceso general de la investigación </a:t>
                      </a:r>
                      <a:endParaRPr lang="es-PE" sz="14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latin typeface="Agency FB" pitchFamily="34" charset="0"/>
                        </a:rPr>
                        <a:t>Características cualitativas</a:t>
                      </a:r>
                      <a:endParaRPr lang="es-PE" sz="1400" dirty="0">
                        <a:latin typeface="Agency FB" pitchFamily="34" charset="0"/>
                      </a:endParaRPr>
                    </a:p>
                  </a:txBody>
                  <a:tcPr anchor="ctr"/>
                </a:tc>
              </a:tr>
              <a:tr h="1151698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>
                          <a:latin typeface="Agency FB" pitchFamily="34" charset="0"/>
                        </a:rPr>
                        <a:t>Orientación hacia la descripción y explicación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>
                          <a:latin typeface="Agency FB" pitchFamily="34" charset="0"/>
                        </a:rPr>
                        <a:t>Específico y acotado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>
                          <a:latin typeface="Agency FB" pitchFamily="34" charset="0"/>
                        </a:rPr>
                        <a:t>Dirigido hacia datos medibles y observables.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Agency FB" pitchFamily="34" charset="0"/>
                        </a:rPr>
                        <a:t>Planteamiento del problema</a:t>
                      </a:r>
                      <a:endParaRPr lang="es-PE" sz="1600" dirty="0">
                        <a:latin typeface="Agency FB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>
                          <a:latin typeface="Agency FB" pitchFamily="34" charset="0"/>
                        </a:rPr>
                        <a:t>Orientación hacia la exploración, la descripción y el entendimiento.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>
                          <a:latin typeface="Agency FB" pitchFamily="34" charset="0"/>
                        </a:rPr>
                        <a:t>General y amplio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>
                          <a:latin typeface="Agency FB" pitchFamily="34" charset="0"/>
                        </a:rPr>
                        <a:t>Dirigido</a:t>
                      </a:r>
                      <a:r>
                        <a:rPr lang="es-PE" sz="1600" baseline="0" dirty="0" smtClean="0">
                          <a:latin typeface="Agency FB" pitchFamily="34" charset="0"/>
                        </a:rPr>
                        <a:t> a las experiencias de los participantes.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159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>
                          <a:latin typeface="Agency FB" pitchFamily="34" charset="0"/>
                        </a:rPr>
                        <a:t>Rol fundamental.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>
                          <a:latin typeface="Agency FB" pitchFamily="34" charset="0"/>
                        </a:rPr>
                        <a:t>Justificación para el</a:t>
                      </a:r>
                      <a:r>
                        <a:rPr lang="es-PE" sz="1600" baseline="0" dirty="0" smtClean="0">
                          <a:latin typeface="Agency FB" pitchFamily="34" charset="0"/>
                        </a:rPr>
                        <a:t> planteamiento y la necesidad del estudio.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Agency FB" pitchFamily="34" charset="0"/>
                        </a:rPr>
                        <a:t>Revisión de </a:t>
                      </a:r>
                      <a:br>
                        <a:rPr lang="es-PE" sz="1600" dirty="0" smtClean="0">
                          <a:latin typeface="Agency FB" pitchFamily="34" charset="0"/>
                        </a:rPr>
                      </a:br>
                      <a:r>
                        <a:rPr lang="es-PE" sz="1600" dirty="0" smtClean="0">
                          <a:latin typeface="Agency FB" pitchFamily="34" charset="0"/>
                        </a:rPr>
                        <a:t>la literatura</a:t>
                      </a:r>
                      <a:endParaRPr lang="es-PE" sz="1600" dirty="0">
                        <a:latin typeface="Agency FB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Rol secundario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Justificación para el planteamiento y la necesidad del estudio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159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Instrumento predeterminados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Datos numéricos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Número considerable de casos                    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Agency FB" pitchFamily="34" charset="0"/>
                        </a:rPr>
                        <a:t>Recolección </a:t>
                      </a:r>
                      <a:br>
                        <a:rPr lang="es-PE" sz="1600" dirty="0" smtClean="0">
                          <a:latin typeface="Agency FB" pitchFamily="34" charset="0"/>
                        </a:rPr>
                      </a:br>
                      <a:r>
                        <a:rPr lang="es-PE" sz="1600" dirty="0" smtClean="0">
                          <a:latin typeface="Agency FB" pitchFamily="34" charset="0"/>
                        </a:rPr>
                        <a:t>de los datos</a:t>
                      </a:r>
                      <a:endParaRPr lang="es-PE" sz="1600" dirty="0">
                        <a:latin typeface="Agency FB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>
                          <a:latin typeface="Agency FB" pitchFamily="34" charset="0"/>
                        </a:rPr>
                        <a:t>Los</a:t>
                      </a:r>
                      <a:r>
                        <a:rPr lang="es-PE" sz="1600" baseline="0" dirty="0" smtClean="0">
                          <a:latin typeface="Agency FB" pitchFamily="34" charset="0"/>
                        </a:rPr>
                        <a:t> datos emergen poco a poco.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Datos en texto o imagen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Número relevante pequeño de casos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698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Análisis estadístico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Descripción de tendencias, comparación de grupos o relación entre variables.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Comparación de resultados con predicciones y estudios previos.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Agency FB" pitchFamily="34" charset="0"/>
                        </a:rPr>
                        <a:t>Análisis de </a:t>
                      </a:r>
                      <a:br>
                        <a:rPr lang="es-PE" sz="1600" dirty="0" smtClean="0">
                          <a:latin typeface="Agency FB" pitchFamily="34" charset="0"/>
                        </a:rPr>
                      </a:br>
                      <a:r>
                        <a:rPr lang="es-PE" sz="1600" dirty="0" smtClean="0">
                          <a:latin typeface="Agency FB" pitchFamily="34" charset="0"/>
                        </a:rPr>
                        <a:t>los datos</a:t>
                      </a:r>
                      <a:endParaRPr lang="es-PE" sz="1600" dirty="0">
                        <a:latin typeface="Agency FB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Análisis  de textos y material audiovisual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Descripción, análisis y desarrollo de temas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Significado profundo de los resultados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Estándar y fijo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Objetivo y sin tendencias.</a:t>
                      </a:r>
                      <a:endParaRPr lang="es-PE" sz="1600" dirty="0" smtClean="0">
                        <a:latin typeface="Agency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Agency FB" pitchFamily="34" charset="0"/>
                        </a:rPr>
                        <a:t>Reporte de </a:t>
                      </a:r>
                      <a:br>
                        <a:rPr lang="es-PE" sz="1600" dirty="0" smtClean="0">
                          <a:latin typeface="Agency FB" pitchFamily="34" charset="0"/>
                        </a:rPr>
                      </a:br>
                      <a:r>
                        <a:rPr lang="es-PE" sz="1600" dirty="0" smtClean="0">
                          <a:latin typeface="Agency FB" pitchFamily="34" charset="0"/>
                        </a:rPr>
                        <a:t>resultados</a:t>
                      </a:r>
                      <a:endParaRPr lang="es-PE" sz="1600" dirty="0">
                        <a:latin typeface="Agency FB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Emergente y flexible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>
                          <a:latin typeface="Agency FB" pitchFamily="34" charset="0"/>
                        </a:rPr>
                        <a:t>Reflexivo y con aceptación de tendencias.</a:t>
                      </a:r>
                      <a:endParaRPr lang="es-PE" sz="1600" dirty="0" smtClean="0">
                        <a:latin typeface="Agency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7756263" cy="1054250"/>
          </a:xfrm>
        </p:spPr>
        <p:txBody>
          <a:bodyPr/>
          <a:lstStyle/>
          <a:p>
            <a:r>
              <a:rPr lang="es-PE" sz="2800" dirty="0" smtClean="0"/>
              <a:t>Las etapas de investigación  de los procesos cuantitativo y cualitativo</a:t>
            </a:r>
            <a:endParaRPr lang="es-PE" sz="28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5220072" y="25649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5205772" y="35730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220072" y="43651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5172422" y="53732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5172422" y="630932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3563888" y="2564904"/>
            <a:ext cx="504056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549588" y="3573016"/>
            <a:ext cx="504056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563888" y="4365104"/>
            <a:ext cx="504056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3516238" y="5373216"/>
            <a:ext cx="504056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516238" y="6309320"/>
            <a:ext cx="504056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9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9036"/>
              </p:ext>
            </p:extLst>
          </p:nvPr>
        </p:nvGraphicFramePr>
        <p:xfrm>
          <a:off x="251520" y="1988840"/>
          <a:ext cx="8568952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70840">
                <a:tc>
                  <a:txBody>
                    <a:bodyPr/>
                    <a:lstStyle/>
                    <a:p>
                      <a:r>
                        <a:rPr lang="es-PE" sz="1600" dirty="0" smtClean="0"/>
                        <a:t>Planteamientos cuantitativos</a:t>
                      </a:r>
                      <a:endParaRPr lang="es-P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600" dirty="0" smtClean="0"/>
                        <a:t>Planteamientos cualitativos</a:t>
                      </a:r>
                      <a:endParaRPr lang="es-P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/>
                        <a:t>Precisos y acotados o delimitados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/>
                        <a:t>Enfocados</a:t>
                      </a:r>
                      <a:r>
                        <a:rPr lang="es-PE" sz="1600" baseline="0" dirty="0" smtClean="0"/>
                        <a:t> en variables lo más exactas y concretas que sea posible.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Direccionados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Fundamentados en la revisión de la literatura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Se aplican a un gran número de casos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El entendimiento  del fenómeno se guía a través de ciertas dimensiones consideradas como significativas  por estudios previos.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Se orientan a probar teorías, hipótesis y/o explicaciones, así como a evaluar efectos de unas variables sobre otras (las correlaciones y explicativos)</a:t>
                      </a:r>
                      <a:endParaRPr lang="es-P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/>
                        <a:t>Abiertos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dirty="0" smtClean="0"/>
                        <a:t>Expansivos, que paulatinamente</a:t>
                      </a:r>
                      <a:r>
                        <a:rPr lang="es-PE" sz="1600" baseline="0" dirty="0" smtClean="0"/>
                        <a:t> se van enfocando en conceptos relevantes de acuerdo con la evolución del estudio.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No direccionados en su inicio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Fundamentados en la experiencia e intuición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Se aplica a un menor número de casos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El entendimiento del fenómeno es en todas sus dimensiones, internas y externas, pasadas y presentes.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PE" sz="1600" baseline="0" dirty="0" smtClean="0"/>
                        <a:t>Se orientan a aprender de experiencias y puntos de vista de los individuos, valorar procesos y generar teorías fundamentadas en las perspectivas de los participantes.</a:t>
                      </a:r>
                      <a:endParaRPr lang="es-P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3200" dirty="0" smtClean="0"/>
              <a:t>Comparación entre planteamientos cuantitativos y cualitativos.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1459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699792" y="839924"/>
            <a:ext cx="31683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ESENCIA  DE LA INVEST. CUALITATIVA</a:t>
            </a:r>
            <a:endParaRPr lang="es-PE" dirty="0"/>
          </a:p>
        </p:txBody>
      </p:sp>
      <p:sp>
        <p:nvSpPr>
          <p:cNvPr id="5" name="4 Rectángulo redondeado"/>
          <p:cNvSpPr/>
          <p:nvPr/>
        </p:nvSpPr>
        <p:spPr>
          <a:xfrm>
            <a:off x="611560" y="2522416"/>
            <a:ext cx="2088232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SE ENFOCA A</a:t>
            </a:r>
            <a:endParaRPr lang="es-PE" dirty="0"/>
          </a:p>
        </p:txBody>
      </p:sp>
      <p:sp>
        <p:nvSpPr>
          <p:cNvPr id="6" name="5 Rectángulo redondeado"/>
          <p:cNvSpPr/>
          <p:nvPr/>
        </p:nvSpPr>
        <p:spPr>
          <a:xfrm>
            <a:off x="4499992" y="2437254"/>
            <a:ext cx="3348372" cy="638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SE  SELECCIONA CUANDO</a:t>
            </a:r>
            <a:endParaRPr lang="es-PE" dirty="0"/>
          </a:p>
        </p:txBody>
      </p:sp>
      <p:sp>
        <p:nvSpPr>
          <p:cNvPr id="7" name="6 Rectángulo redondeado"/>
          <p:cNvSpPr/>
          <p:nvPr/>
        </p:nvSpPr>
        <p:spPr>
          <a:xfrm>
            <a:off x="305526" y="3576228"/>
            <a:ext cx="2700300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Comprender y profundizar los fenómenos desde la perspectiva de los participantes y en un contexto determinado.</a:t>
            </a:r>
            <a:endParaRPr lang="es-PE" dirty="0"/>
          </a:p>
        </p:txBody>
      </p:sp>
      <p:sp>
        <p:nvSpPr>
          <p:cNvPr id="8" name="7 Rectángulo redondeado"/>
          <p:cNvSpPr/>
          <p:nvPr/>
        </p:nvSpPr>
        <p:spPr>
          <a:xfrm>
            <a:off x="3366374" y="3576228"/>
            <a:ext cx="2700300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Se busca comprender la perspectiva de los participantes acerca de los fenómenos que los rodean.</a:t>
            </a:r>
            <a:endParaRPr lang="es-PE" dirty="0"/>
          </a:p>
        </p:txBody>
      </p:sp>
      <p:sp>
        <p:nvSpPr>
          <p:cNvPr id="9" name="8 Rectángulo redondeado"/>
          <p:cNvSpPr/>
          <p:nvPr/>
        </p:nvSpPr>
        <p:spPr>
          <a:xfrm>
            <a:off x="6174178" y="3576228"/>
            <a:ext cx="2700300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O cuando el tenor de estudio ha sido poco explorado.</a:t>
            </a:r>
          </a:p>
          <a:p>
            <a:pPr algn="ctr"/>
            <a:r>
              <a:rPr lang="es-PE" dirty="0" smtClean="0"/>
              <a:t>O no se ha hecho investigación alguna.</a:t>
            </a:r>
            <a:endParaRPr lang="es-PE" dirty="0"/>
          </a:p>
        </p:txBody>
      </p:sp>
      <p:sp>
        <p:nvSpPr>
          <p:cNvPr id="10" name="9 Forma libre"/>
          <p:cNvSpPr/>
          <p:nvPr/>
        </p:nvSpPr>
        <p:spPr>
          <a:xfrm>
            <a:off x="1668780" y="1787428"/>
            <a:ext cx="4674870" cy="708660"/>
          </a:xfrm>
          <a:custGeom>
            <a:avLst/>
            <a:gdLst>
              <a:gd name="connsiteX0" fmla="*/ 0 w 4503420"/>
              <a:gd name="connsiteY0" fmla="*/ 708660 h 708660"/>
              <a:gd name="connsiteX1" fmla="*/ 2514600 w 4503420"/>
              <a:gd name="connsiteY1" fmla="*/ 0 h 708660"/>
              <a:gd name="connsiteX2" fmla="*/ 4503420 w 4503420"/>
              <a:gd name="connsiteY2" fmla="*/ 548640 h 708660"/>
              <a:gd name="connsiteX0" fmla="*/ 0 w 4674870"/>
              <a:gd name="connsiteY0" fmla="*/ 708660 h 708660"/>
              <a:gd name="connsiteX1" fmla="*/ 2514600 w 4674870"/>
              <a:gd name="connsiteY1" fmla="*/ 0 h 708660"/>
              <a:gd name="connsiteX2" fmla="*/ 4674870 w 4674870"/>
              <a:gd name="connsiteY2" fmla="*/ 605790 h 70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74870" h="708660">
                <a:moveTo>
                  <a:pt x="0" y="708660"/>
                </a:moveTo>
                <a:lnTo>
                  <a:pt x="2514600" y="0"/>
                </a:lnTo>
                <a:lnTo>
                  <a:pt x="4674870" y="605790"/>
                </a:lnTo>
              </a:path>
            </a:pathLst>
          </a:cu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3" name="12 Conector recto de flecha"/>
          <p:cNvCxnSpPr>
            <a:stCxn id="5" idx="2"/>
            <a:endCxn id="7" idx="0"/>
          </p:cNvCxnSpPr>
          <p:nvPr/>
        </p:nvCxnSpPr>
        <p:spPr>
          <a:xfrm>
            <a:off x="1655676" y="2990468"/>
            <a:ext cx="0" cy="5857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4932040" y="2990468"/>
            <a:ext cx="0" cy="5857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7164288" y="3075630"/>
            <a:ext cx="0" cy="5857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53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699394" y="302731"/>
            <a:ext cx="40933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INICIO DEL PROCESO DE INVESTIGACIÓN CUALITATIVA</a:t>
            </a:r>
            <a:endParaRPr lang="es-PE" dirty="0"/>
          </a:p>
        </p:txBody>
      </p:sp>
      <p:sp>
        <p:nvSpPr>
          <p:cNvPr id="6" name="5 Rectángulo redondeado"/>
          <p:cNvSpPr/>
          <p:nvPr/>
        </p:nvSpPr>
        <p:spPr>
          <a:xfrm>
            <a:off x="395536" y="2082014"/>
            <a:ext cx="218502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Concibe la idea de estudio</a:t>
            </a:r>
            <a:endParaRPr lang="es-PE" dirty="0"/>
          </a:p>
        </p:txBody>
      </p:sp>
      <p:sp>
        <p:nvSpPr>
          <p:cNvPr id="7" name="6 Rectángulo redondeado"/>
          <p:cNvSpPr/>
          <p:nvPr/>
        </p:nvSpPr>
        <p:spPr>
          <a:xfrm>
            <a:off x="4844468" y="2082014"/>
            <a:ext cx="25202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Familiariza con el tema de estudio</a:t>
            </a:r>
            <a:endParaRPr lang="es-PE" dirty="0"/>
          </a:p>
        </p:txBody>
      </p:sp>
      <p:sp>
        <p:nvSpPr>
          <p:cNvPr id="8" name="7 Rectángulo redondeado"/>
          <p:cNvSpPr/>
          <p:nvPr/>
        </p:nvSpPr>
        <p:spPr>
          <a:xfrm>
            <a:off x="2204961" y="3205102"/>
            <a:ext cx="2319820" cy="74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Plantea el problema de estudio</a:t>
            </a:r>
            <a:endParaRPr lang="es-PE" dirty="0"/>
          </a:p>
        </p:txBody>
      </p:sp>
      <p:sp>
        <p:nvSpPr>
          <p:cNvPr id="9" name="8 Estrella de 10 puntas"/>
          <p:cNvSpPr/>
          <p:nvPr/>
        </p:nvSpPr>
        <p:spPr>
          <a:xfrm>
            <a:off x="4861097" y="2951118"/>
            <a:ext cx="2052228" cy="125730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El que debe incluir</a:t>
            </a:r>
            <a:endParaRPr lang="es-PE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40844" y="4388986"/>
            <a:ext cx="33512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PE" dirty="0" smtClean="0"/>
              <a:t>Los objetivos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PE" dirty="0" smtClean="0"/>
              <a:t>Las preguntas de investigación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PE" dirty="0" smtClean="0"/>
              <a:t>La justificación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PE" dirty="0" smtClean="0"/>
              <a:t>La viabilidad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PE" dirty="0" smtClean="0"/>
              <a:t>Explorar deficiencias sobre conocimiento del problema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PE" dirty="0" smtClean="0"/>
              <a:t>Definición del contexto.</a:t>
            </a:r>
            <a:endParaRPr lang="es-PE" dirty="0"/>
          </a:p>
        </p:txBody>
      </p:sp>
      <p:cxnSp>
        <p:nvCxnSpPr>
          <p:cNvPr id="12" name="11 Conector recto de flecha"/>
          <p:cNvCxnSpPr>
            <a:stCxn id="4" idx="2"/>
          </p:cNvCxnSpPr>
          <p:nvPr/>
        </p:nvCxnSpPr>
        <p:spPr>
          <a:xfrm>
            <a:off x="3746056" y="950803"/>
            <a:ext cx="0" cy="3719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Forma libre"/>
          <p:cNvSpPr/>
          <p:nvPr/>
        </p:nvSpPr>
        <p:spPr>
          <a:xfrm>
            <a:off x="1299411" y="1540042"/>
            <a:ext cx="4668252" cy="577516"/>
          </a:xfrm>
          <a:custGeom>
            <a:avLst/>
            <a:gdLst>
              <a:gd name="connsiteX0" fmla="*/ 24063 w 4668252"/>
              <a:gd name="connsiteY0" fmla="*/ 577516 h 577516"/>
              <a:gd name="connsiteX1" fmla="*/ 0 w 4668252"/>
              <a:gd name="connsiteY1" fmla="*/ 72190 h 577516"/>
              <a:gd name="connsiteX2" fmla="*/ 4644189 w 4668252"/>
              <a:gd name="connsiteY2" fmla="*/ 0 h 577516"/>
              <a:gd name="connsiteX3" fmla="*/ 4668252 w 4668252"/>
              <a:gd name="connsiteY3" fmla="*/ 553453 h 577516"/>
              <a:gd name="connsiteX0" fmla="*/ 24063 w 4668252"/>
              <a:gd name="connsiteY0" fmla="*/ 577516 h 577516"/>
              <a:gd name="connsiteX1" fmla="*/ 0 w 4668252"/>
              <a:gd name="connsiteY1" fmla="*/ 1 h 577516"/>
              <a:gd name="connsiteX2" fmla="*/ 4644189 w 4668252"/>
              <a:gd name="connsiteY2" fmla="*/ 0 h 577516"/>
              <a:gd name="connsiteX3" fmla="*/ 4668252 w 4668252"/>
              <a:gd name="connsiteY3" fmla="*/ 553453 h 57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8252" h="577516">
                <a:moveTo>
                  <a:pt x="24063" y="577516"/>
                </a:moveTo>
                <a:lnTo>
                  <a:pt x="0" y="1"/>
                </a:lnTo>
                <a:lnTo>
                  <a:pt x="4644189" y="0"/>
                </a:lnTo>
                <a:lnTo>
                  <a:pt x="4668252" y="553453"/>
                </a:lnTo>
              </a:path>
            </a:pathLst>
          </a:cu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4 Rectángulo redondeado"/>
          <p:cNvSpPr/>
          <p:nvPr/>
        </p:nvSpPr>
        <p:spPr>
          <a:xfrm>
            <a:off x="2204961" y="1322766"/>
            <a:ext cx="3168352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El investigador</a:t>
            </a:r>
            <a:endParaRPr lang="es-PE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2580565" y="2406050"/>
            <a:ext cx="2263903" cy="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1699394" y="2730086"/>
            <a:ext cx="1640688" cy="3816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3633538" y="2730086"/>
            <a:ext cx="2233784" cy="3816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4595724" y="3579768"/>
            <a:ext cx="33631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orma libre"/>
          <p:cNvSpPr/>
          <p:nvPr/>
        </p:nvSpPr>
        <p:spPr>
          <a:xfrm>
            <a:off x="5418795" y="4114800"/>
            <a:ext cx="529770" cy="2358189"/>
          </a:xfrm>
          <a:custGeom>
            <a:avLst/>
            <a:gdLst>
              <a:gd name="connsiteX0" fmla="*/ 24063 w 481263"/>
              <a:gd name="connsiteY0" fmla="*/ 0 h 2358189"/>
              <a:gd name="connsiteX1" fmla="*/ 0 w 481263"/>
              <a:gd name="connsiteY1" fmla="*/ 2358189 h 2358189"/>
              <a:gd name="connsiteX2" fmla="*/ 481263 w 481263"/>
              <a:gd name="connsiteY2" fmla="*/ 2334126 h 2358189"/>
              <a:gd name="connsiteX0" fmla="*/ 24063 w 495777"/>
              <a:gd name="connsiteY0" fmla="*/ 0 h 2392183"/>
              <a:gd name="connsiteX1" fmla="*/ 0 w 495777"/>
              <a:gd name="connsiteY1" fmla="*/ 2358189 h 2392183"/>
              <a:gd name="connsiteX2" fmla="*/ 495777 w 495777"/>
              <a:gd name="connsiteY2" fmla="*/ 2392183 h 2392183"/>
              <a:gd name="connsiteX0" fmla="*/ 24063 w 510291"/>
              <a:gd name="connsiteY0" fmla="*/ 0 h 2358189"/>
              <a:gd name="connsiteX1" fmla="*/ 0 w 510291"/>
              <a:gd name="connsiteY1" fmla="*/ 2358189 h 2358189"/>
              <a:gd name="connsiteX2" fmla="*/ 510291 w 510291"/>
              <a:gd name="connsiteY2" fmla="*/ 2348640 h 2358189"/>
              <a:gd name="connsiteX0" fmla="*/ 0 w 529770"/>
              <a:gd name="connsiteY0" fmla="*/ 0 h 2358189"/>
              <a:gd name="connsiteX1" fmla="*/ 19479 w 529770"/>
              <a:gd name="connsiteY1" fmla="*/ 2358189 h 2358189"/>
              <a:gd name="connsiteX2" fmla="*/ 529770 w 529770"/>
              <a:gd name="connsiteY2" fmla="*/ 2348640 h 235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770" h="2358189">
                <a:moveTo>
                  <a:pt x="0" y="0"/>
                </a:moveTo>
                <a:lnTo>
                  <a:pt x="19479" y="2358189"/>
                </a:lnTo>
                <a:lnTo>
                  <a:pt x="529770" y="2348640"/>
                </a:ln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5418795" y="5949280"/>
            <a:ext cx="5488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5418795" y="5661248"/>
            <a:ext cx="5488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451453" y="5373216"/>
            <a:ext cx="5488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5451453" y="4869160"/>
            <a:ext cx="5488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5451453" y="4581128"/>
            <a:ext cx="5488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2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>
            <a:off x="5796136" y="3609020"/>
            <a:ext cx="0" cy="9989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Llamada de flecha hacia abajo"/>
          <p:cNvSpPr/>
          <p:nvPr/>
        </p:nvSpPr>
        <p:spPr>
          <a:xfrm>
            <a:off x="2339752" y="188640"/>
            <a:ext cx="2664296" cy="108012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INGRESO AL CAMPO DE ESTUDIO</a:t>
            </a:r>
            <a:endParaRPr lang="es-PE" dirty="0"/>
          </a:p>
        </p:txBody>
      </p:sp>
      <p:sp>
        <p:nvSpPr>
          <p:cNvPr id="5" name="4 Llamada de flecha hacia abajo"/>
          <p:cNvSpPr/>
          <p:nvPr/>
        </p:nvSpPr>
        <p:spPr>
          <a:xfrm>
            <a:off x="2330309" y="1268760"/>
            <a:ext cx="2664296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El investigador</a:t>
            </a:r>
            <a:endParaRPr lang="es-PE" dirty="0"/>
          </a:p>
        </p:txBody>
      </p:sp>
      <p:sp>
        <p:nvSpPr>
          <p:cNvPr id="6" name="5 Elipse"/>
          <p:cNvSpPr/>
          <p:nvPr/>
        </p:nvSpPr>
        <p:spPr>
          <a:xfrm>
            <a:off x="2439055" y="2060848"/>
            <a:ext cx="2564993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Cumple tareas</a:t>
            </a:r>
            <a:endParaRPr lang="es-PE" dirty="0"/>
          </a:p>
        </p:txBody>
      </p:sp>
      <p:sp>
        <p:nvSpPr>
          <p:cNvPr id="7" name="6 Elipse"/>
          <p:cNvSpPr/>
          <p:nvPr/>
        </p:nvSpPr>
        <p:spPr>
          <a:xfrm>
            <a:off x="85542" y="2888940"/>
            <a:ext cx="28083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Explorar contexto</a:t>
            </a:r>
            <a:endParaRPr lang="es-PE" dirty="0"/>
          </a:p>
        </p:txBody>
      </p:sp>
      <p:sp>
        <p:nvSpPr>
          <p:cNvPr id="8" name="7 Elipse"/>
          <p:cNvSpPr/>
          <p:nvPr/>
        </p:nvSpPr>
        <p:spPr>
          <a:xfrm>
            <a:off x="3792458" y="2888940"/>
            <a:ext cx="380387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Inmersión ambiente  de estudio</a:t>
            </a:r>
            <a:endParaRPr lang="es-PE" dirty="0"/>
          </a:p>
        </p:txBody>
      </p:sp>
      <p:sp>
        <p:nvSpPr>
          <p:cNvPr id="10" name="9 Rectángulo"/>
          <p:cNvSpPr/>
          <p:nvPr/>
        </p:nvSpPr>
        <p:spPr>
          <a:xfrm>
            <a:off x="4994605" y="3884451"/>
            <a:ext cx="1584176" cy="416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Implica</a:t>
            </a:r>
            <a:endParaRPr lang="es-PE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2211881" y="4607954"/>
            <a:ext cx="5858955" cy="20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600" dirty="0" smtClean="0"/>
              <a:t>A. Observar los eventos que ocurren en el ambiente.</a:t>
            </a:r>
            <a:endParaRPr lang="es-PE" sz="16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2387457" y="4860218"/>
            <a:ext cx="5683379" cy="20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600" dirty="0" smtClean="0"/>
              <a:t>B. Establecer vínculos con los participantes.</a:t>
            </a:r>
            <a:endParaRPr lang="es-PE" sz="16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581365" y="5129200"/>
            <a:ext cx="5489472" cy="20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600" dirty="0" smtClean="0"/>
              <a:t>C. Recabar datos de esa realidad.</a:t>
            </a:r>
            <a:endParaRPr lang="es-PE" sz="16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2775426" y="5406878"/>
            <a:ext cx="5295411" cy="227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600" dirty="0" smtClean="0"/>
              <a:t>D. Detectar como operan los procesos sociales.</a:t>
            </a:r>
            <a:endParaRPr lang="es-PE" sz="1600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2930316" y="5699348"/>
            <a:ext cx="5140521" cy="20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600" dirty="0" smtClean="0"/>
              <a:t>E. Describir el ambiente.</a:t>
            </a:r>
            <a:endParaRPr lang="es-PE" sz="16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3071986" y="5983188"/>
            <a:ext cx="4998851" cy="20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600" dirty="0" smtClean="0"/>
              <a:t>F. Estar consciente de sus propio rol.</a:t>
            </a:r>
            <a:endParaRPr lang="es-PE" sz="16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3207126" y="6262278"/>
            <a:ext cx="4863712" cy="20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600" dirty="0" smtClean="0"/>
              <a:t>G. Reflexionar  sobre sus vivencias</a:t>
            </a:r>
            <a:endParaRPr lang="es-PE" sz="1600" dirty="0"/>
          </a:p>
        </p:txBody>
      </p:sp>
      <p:sp>
        <p:nvSpPr>
          <p:cNvPr id="22" name="21 Abrir llave"/>
          <p:cNvSpPr/>
          <p:nvPr/>
        </p:nvSpPr>
        <p:spPr>
          <a:xfrm rot="5400000">
            <a:off x="3433414" y="382202"/>
            <a:ext cx="324036" cy="468944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959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627784" y="974281"/>
            <a:ext cx="3384376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PAPEL DE LA HIPOTESIS EN LA INVEST. CUALITAT.</a:t>
            </a:r>
            <a:endParaRPr lang="es-PE" dirty="0"/>
          </a:p>
        </p:txBody>
      </p:sp>
      <p:sp>
        <p:nvSpPr>
          <p:cNvPr id="3" name="2 Rectángulo redondeado"/>
          <p:cNvSpPr/>
          <p:nvPr/>
        </p:nvSpPr>
        <p:spPr>
          <a:xfrm rot="19122703">
            <a:off x="796168" y="2355917"/>
            <a:ext cx="2592288" cy="129614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En raras ocasiones se restablecen antes de ingresar al contexto ya recolectar datos</a:t>
            </a:r>
            <a:r>
              <a:rPr lang="es-PE" sz="1600" dirty="0"/>
              <a:t>.</a:t>
            </a:r>
            <a:endParaRPr lang="es-PE" sz="1600" dirty="0" smtClean="0"/>
          </a:p>
        </p:txBody>
      </p:sp>
      <p:sp>
        <p:nvSpPr>
          <p:cNvPr id="5" name="4 Rectángulo redondeado"/>
          <p:cNvSpPr/>
          <p:nvPr/>
        </p:nvSpPr>
        <p:spPr>
          <a:xfrm>
            <a:off x="5631568" y="2119962"/>
            <a:ext cx="2592288" cy="14401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Se generan durante el proceso de investigación y se afinan conforme se recogen más datos.</a:t>
            </a:r>
          </a:p>
        </p:txBody>
      </p:sp>
      <p:sp>
        <p:nvSpPr>
          <p:cNvPr id="6" name="5 Rectángulo redondeado"/>
          <p:cNvSpPr/>
          <p:nvPr/>
        </p:nvSpPr>
        <p:spPr>
          <a:xfrm rot="922021">
            <a:off x="5463424" y="3812296"/>
            <a:ext cx="2592288" cy="144016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Son generales o amplios, emergentes, flexibles y contextuales.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198668" y="3992170"/>
            <a:ext cx="2592288" cy="144016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No se prueban o contrastan estadísticamente.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167654" y="2552010"/>
            <a:ext cx="2607930" cy="1440160"/>
          </a:xfrm>
          <a:prstGeom prst="roundRect">
            <a:avLst>
              <a:gd name="adj" fmla="val 0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Juega un papel distinto al que tiene en la investigación cuantitativa, porque</a:t>
            </a:r>
            <a:endParaRPr lang="es-PE" dirty="0"/>
          </a:p>
        </p:txBody>
      </p:sp>
      <p:sp>
        <p:nvSpPr>
          <p:cNvPr id="2" name="1 Flecha abajo"/>
          <p:cNvSpPr/>
          <p:nvPr/>
        </p:nvSpPr>
        <p:spPr>
          <a:xfrm>
            <a:off x="4139952" y="1795926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643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Forma libre"/>
          <p:cNvSpPr/>
          <p:nvPr/>
        </p:nvSpPr>
        <p:spPr>
          <a:xfrm>
            <a:off x="1885950" y="1187450"/>
            <a:ext cx="2609850" cy="488950"/>
          </a:xfrm>
          <a:custGeom>
            <a:avLst/>
            <a:gdLst>
              <a:gd name="connsiteX0" fmla="*/ 2628900 w 2647950"/>
              <a:gd name="connsiteY0" fmla="*/ 0 h 514350"/>
              <a:gd name="connsiteX1" fmla="*/ 2647950 w 2647950"/>
              <a:gd name="connsiteY1" fmla="*/ 266700 h 514350"/>
              <a:gd name="connsiteX2" fmla="*/ 0 w 2647950"/>
              <a:gd name="connsiteY2" fmla="*/ 247650 h 514350"/>
              <a:gd name="connsiteX3" fmla="*/ 19050 w 2647950"/>
              <a:gd name="connsiteY3" fmla="*/ 514350 h 514350"/>
              <a:gd name="connsiteX0" fmla="*/ 2628900 w 2628900"/>
              <a:gd name="connsiteY0" fmla="*/ 0 h 514350"/>
              <a:gd name="connsiteX1" fmla="*/ 2609850 w 2628900"/>
              <a:gd name="connsiteY1" fmla="*/ 228600 h 514350"/>
              <a:gd name="connsiteX2" fmla="*/ 0 w 2628900"/>
              <a:gd name="connsiteY2" fmla="*/ 247650 h 514350"/>
              <a:gd name="connsiteX3" fmla="*/ 19050 w 2628900"/>
              <a:gd name="connsiteY3" fmla="*/ 514350 h 514350"/>
              <a:gd name="connsiteX0" fmla="*/ 2578100 w 2609850"/>
              <a:gd name="connsiteY0" fmla="*/ 0 h 514350"/>
              <a:gd name="connsiteX1" fmla="*/ 2609850 w 2609850"/>
              <a:gd name="connsiteY1" fmla="*/ 228600 h 514350"/>
              <a:gd name="connsiteX2" fmla="*/ 0 w 2609850"/>
              <a:gd name="connsiteY2" fmla="*/ 247650 h 514350"/>
              <a:gd name="connsiteX3" fmla="*/ 19050 w 2609850"/>
              <a:gd name="connsiteY3" fmla="*/ 514350 h 514350"/>
              <a:gd name="connsiteX0" fmla="*/ 2628900 w 2628900"/>
              <a:gd name="connsiteY0" fmla="*/ 0 h 527050"/>
              <a:gd name="connsiteX1" fmla="*/ 2609850 w 2628900"/>
              <a:gd name="connsiteY1" fmla="*/ 241300 h 527050"/>
              <a:gd name="connsiteX2" fmla="*/ 0 w 2628900"/>
              <a:gd name="connsiteY2" fmla="*/ 260350 h 527050"/>
              <a:gd name="connsiteX3" fmla="*/ 19050 w 2628900"/>
              <a:gd name="connsiteY3" fmla="*/ 527050 h 527050"/>
              <a:gd name="connsiteX0" fmla="*/ 2606040 w 2609850"/>
              <a:gd name="connsiteY0" fmla="*/ 0 h 488950"/>
              <a:gd name="connsiteX1" fmla="*/ 2609850 w 2609850"/>
              <a:gd name="connsiteY1" fmla="*/ 203200 h 488950"/>
              <a:gd name="connsiteX2" fmla="*/ 0 w 2609850"/>
              <a:gd name="connsiteY2" fmla="*/ 222250 h 488950"/>
              <a:gd name="connsiteX3" fmla="*/ 19050 w 2609850"/>
              <a:gd name="connsiteY3" fmla="*/ 48895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9850" h="488950">
                <a:moveTo>
                  <a:pt x="2606040" y="0"/>
                </a:moveTo>
                <a:lnTo>
                  <a:pt x="2609850" y="203200"/>
                </a:lnTo>
                <a:lnTo>
                  <a:pt x="0" y="222250"/>
                </a:lnTo>
                <a:lnTo>
                  <a:pt x="19050" y="488950"/>
                </a:ln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3 Rectángulo redondeado"/>
          <p:cNvSpPr/>
          <p:nvPr/>
        </p:nvSpPr>
        <p:spPr>
          <a:xfrm>
            <a:off x="3131840" y="476672"/>
            <a:ext cx="3600400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DISEÑOS DE INVESTIGACIÓN CUALITATIVA</a:t>
            </a:r>
            <a:endParaRPr lang="es-PE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3548" y="1688790"/>
            <a:ext cx="2880320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El abordaje general que hemos de utilizar en el proceso de investigación.</a:t>
            </a:r>
            <a:endParaRPr lang="es-PE" sz="16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4413312" y="1760798"/>
            <a:ext cx="3399048" cy="4680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Diseños básicos</a:t>
            </a:r>
            <a:endParaRPr lang="es-PE" sz="16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3635896" y="2676414"/>
            <a:ext cx="2016224" cy="288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 smtClean="0"/>
              <a:t>Teoría fundamentada</a:t>
            </a:r>
            <a:endParaRPr lang="es-PE" sz="1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6624228" y="2655962"/>
            <a:ext cx="2448272" cy="288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 smtClean="0"/>
              <a:t>Diseños etnográficos</a:t>
            </a:r>
            <a:endParaRPr lang="es-PE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635896" y="2988804"/>
            <a:ext cx="2016224" cy="98473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 smtClean="0"/>
              <a:t>Desarrollar teorías basadas en la experiencia y a lo largo del tiempo.</a:t>
            </a:r>
            <a:endParaRPr lang="es-PE" sz="1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624228" y="2968352"/>
            <a:ext cx="2448272" cy="138436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 smtClean="0"/>
              <a:t>Describir y analizar ideas, culturas, creencias, comunidades.</a:t>
            </a:r>
          </a:p>
          <a:p>
            <a:pPr algn="ctr"/>
            <a:r>
              <a:rPr lang="es-PE" sz="1400" dirty="0" smtClean="0"/>
              <a:t>Implica la descripción e interpretación de los  hechos.</a:t>
            </a:r>
            <a:endParaRPr lang="es-PE" sz="1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131840" y="4854197"/>
            <a:ext cx="2489026" cy="288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 smtClean="0"/>
              <a:t>Diseños narrativos</a:t>
            </a:r>
            <a:endParaRPr lang="es-PE" sz="14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3131840" y="5117604"/>
            <a:ext cx="2489026" cy="12637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 smtClean="0"/>
              <a:t>Recolectar datos sobre la historia de vida y experiencias de ciertas personas para describirlas y analizarlas.</a:t>
            </a:r>
            <a:endParaRPr lang="es-PE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6300192" y="4885370"/>
            <a:ext cx="2772308" cy="288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 smtClean="0"/>
              <a:t>Investigación-acción</a:t>
            </a:r>
            <a:endParaRPr lang="es-PE" sz="14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6300192" y="5189612"/>
            <a:ext cx="2772308" cy="12637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PE" sz="1400" dirty="0" smtClean="0"/>
              <a:t>Resolver, problemas cotidianos e inmediatos y mejorar prácticas concretas.</a:t>
            </a:r>
          </a:p>
          <a:p>
            <a:pPr algn="just"/>
            <a:r>
              <a:rPr lang="es-PE" sz="1400" dirty="0" smtClean="0"/>
              <a:t>- Pretende  propiciar el cambio social y transformar la realidad.</a:t>
            </a:r>
            <a:endParaRPr lang="es-PE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79513" y="5142197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>
                <a:latin typeface="Agency FB" pitchFamily="34" charset="0"/>
              </a:rPr>
              <a:t>Otros diseños: </a:t>
            </a:r>
          </a:p>
          <a:p>
            <a:r>
              <a:rPr lang="es-PE" sz="1600" dirty="0" smtClean="0">
                <a:latin typeface="Agency FB" pitchFamily="34" charset="0"/>
              </a:rPr>
              <a:t>- El fenomenológico </a:t>
            </a:r>
            <a:r>
              <a:rPr lang="es-PE" sz="1600" dirty="0" smtClean="0">
                <a:latin typeface="Agency FB" pitchFamily="34" charset="0"/>
                <a:sym typeface="Wingdings" pitchFamily="2" charset="2"/>
              </a:rPr>
              <a:t> experiencias individuales subjetivas.</a:t>
            </a:r>
          </a:p>
          <a:p>
            <a:r>
              <a:rPr lang="es-PE" sz="1600" dirty="0" smtClean="0">
                <a:latin typeface="Agency FB" pitchFamily="34" charset="0"/>
                <a:sym typeface="Wingdings" pitchFamily="2" charset="2"/>
              </a:rPr>
              <a:t>- El estudio de casos  En la investigación cualitativa y cuantitativa.</a:t>
            </a:r>
            <a:endParaRPr lang="es-PE" sz="1600" dirty="0">
              <a:latin typeface="Agency FB" pitchFamily="34" charset="0"/>
            </a:endParaRPr>
          </a:p>
        </p:txBody>
      </p:sp>
      <p:sp>
        <p:nvSpPr>
          <p:cNvPr id="17" name="16 Forma libre"/>
          <p:cNvSpPr/>
          <p:nvPr/>
        </p:nvSpPr>
        <p:spPr>
          <a:xfrm flipH="1">
            <a:off x="4665340" y="1196752"/>
            <a:ext cx="1634852" cy="488950"/>
          </a:xfrm>
          <a:custGeom>
            <a:avLst/>
            <a:gdLst>
              <a:gd name="connsiteX0" fmla="*/ 2628900 w 2647950"/>
              <a:gd name="connsiteY0" fmla="*/ 0 h 514350"/>
              <a:gd name="connsiteX1" fmla="*/ 2647950 w 2647950"/>
              <a:gd name="connsiteY1" fmla="*/ 266700 h 514350"/>
              <a:gd name="connsiteX2" fmla="*/ 0 w 2647950"/>
              <a:gd name="connsiteY2" fmla="*/ 247650 h 514350"/>
              <a:gd name="connsiteX3" fmla="*/ 19050 w 2647950"/>
              <a:gd name="connsiteY3" fmla="*/ 514350 h 514350"/>
              <a:gd name="connsiteX0" fmla="*/ 2628900 w 2628900"/>
              <a:gd name="connsiteY0" fmla="*/ 0 h 514350"/>
              <a:gd name="connsiteX1" fmla="*/ 2609850 w 2628900"/>
              <a:gd name="connsiteY1" fmla="*/ 228600 h 514350"/>
              <a:gd name="connsiteX2" fmla="*/ 0 w 2628900"/>
              <a:gd name="connsiteY2" fmla="*/ 247650 h 514350"/>
              <a:gd name="connsiteX3" fmla="*/ 19050 w 2628900"/>
              <a:gd name="connsiteY3" fmla="*/ 514350 h 514350"/>
              <a:gd name="connsiteX0" fmla="*/ 2578100 w 2609850"/>
              <a:gd name="connsiteY0" fmla="*/ 0 h 514350"/>
              <a:gd name="connsiteX1" fmla="*/ 2609850 w 2609850"/>
              <a:gd name="connsiteY1" fmla="*/ 228600 h 514350"/>
              <a:gd name="connsiteX2" fmla="*/ 0 w 2609850"/>
              <a:gd name="connsiteY2" fmla="*/ 247650 h 514350"/>
              <a:gd name="connsiteX3" fmla="*/ 19050 w 2609850"/>
              <a:gd name="connsiteY3" fmla="*/ 514350 h 514350"/>
              <a:gd name="connsiteX0" fmla="*/ 2628900 w 2628900"/>
              <a:gd name="connsiteY0" fmla="*/ 0 h 527050"/>
              <a:gd name="connsiteX1" fmla="*/ 2609850 w 2628900"/>
              <a:gd name="connsiteY1" fmla="*/ 241300 h 527050"/>
              <a:gd name="connsiteX2" fmla="*/ 0 w 2628900"/>
              <a:gd name="connsiteY2" fmla="*/ 260350 h 527050"/>
              <a:gd name="connsiteX3" fmla="*/ 19050 w 2628900"/>
              <a:gd name="connsiteY3" fmla="*/ 527050 h 527050"/>
              <a:gd name="connsiteX0" fmla="*/ 2606040 w 2609850"/>
              <a:gd name="connsiteY0" fmla="*/ 0 h 488950"/>
              <a:gd name="connsiteX1" fmla="*/ 2609850 w 2609850"/>
              <a:gd name="connsiteY1" fmla="*/ 203200 h 488950"/>
              <a:gd name="connsiteX2" fmla="*/ 0 w 2609850"/>
              <a:gd name="connsiteY2" fmla="*/ 222250 h 488950"/>
              <a:gd name="connsiteX3" fmla="*/ 19050 w 2609850"/>
              <a:gd name="connsiteY3" fmla="*/ 48895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9850" h="488950">
                <a:moveTo>
                  <a:pt x="2606040" y="0"/>
                </a:moveTo>
                <a:lnTo>
                  <a:pt x="2609850" y="203200"/>
                </a:lnTo>
                <a:lnTo>
                  <a:pt x="0" y="222250"/>
                </a:lnTo>
                <a:lnTo>
                  <a:pt x="19050" y="488950"/>
                </a:ln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4932040" y="2228850"/>
            <a:ext cx="0" cy="42711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7452320" y="2248086"/>
            <a:ext cx="0" cy="42711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20 Forma libre"/>
          <p:cNvSpPr/>
          <p:nvPr/>
        </p:nvSpPr>
        <p:spPr>
          <a:xfrm>
            <a:off x="4552950" y="2228850"/>
            <a:ext cx="1295400" cy="2590800"/>
          </a:xfrm>
          <a:custGeom>
            <a:avLst/>
            <a:gdLst>
              <a:gd name="connsiteX0" fmla="*/ 1295400 w 1295400"/>
              <a:gd name="connsiteY0" fmla="*/ 0 h 2590800"/>
              <a:gd name="connsiteX1" fmla="*/ 1276350 w 1295400"/>
              <a:gd name="connsiteY1" fmla="*/ 2152650 h 2590800"/>
              <a:gd name="connsiteX2" fmla="*/ 19050 w 1295400"/>
              <a:gd name="connsiteY2" fmla="*/ 2152650 h 2590800"/>
              <a:gd name="connsiteX3" fmla="*/ 0 w 1295400"/>
              <a:gd name="connsiteY3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2590800">
                <a:moveTo>
                  <a:pt x="1295400" y="0"/>
                </a:moveTo>
                <a:lnTo>
                  <a:pt x="1276350" y="2152650"/>
                </a:lnTo>
                <a:lnTo>
                  <a:pt x="19050" y="2152650"/>
                </a:lnTo>
                <a:lnTo>
                  <a:pt x="0" y="2590800"/>
                </a:ln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2" name="21 Forma libre"/>
          <p:cNvSpPr/>
          <p:nvPr/>
        </p:nvSpPr>
        <p:spPr>
          <a:xfrm flipH="1">
            <a:off x="6156920" y="2277008"/>
            <a:ext cx="1295400" cy="2590800"/>
          </a:xfrm>
          <a:custGeom>
            <a:avLst/>
            <a:gdLst>
              <a:gd name="connsiteX0" fmla="*/ 1295400 w 1295400"/>
              <a:gd name="connsiteY0" fmla="*/ 0 h 2590800"/>
              <a:gd name="connsiteX1" fmla="*/ 1276350 w 1295400"/>
              <a:gd name="connsiteY1" fmla="*/ 2152650 h 2590800"/>
              <a:gd name="connsiteX2" fmla="*/ 19050 w 1295400"/>
              <a:gd name="connsiteY2" fmla="*/ 2152650 h 2590800"/>
              <a:gd name="connsiteX3" fmla="*/ 0 w 1295400"/>
              <a:gd name="connsiteY3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400" h="2590800">
                <a:moveTo>
                  <a:pt x="1295400" y="0"/>
                </a:moveTo>
                <a:lnTo>
                  <a:pt x="1276350" y="2152650"/>
                </a:lnTo>
                <a:lnTo>
                  <a:pt x="19050" y="2152650"/>
                </a:lnTo>
                <a:lnTo>
                  <a:pt x="0" y="2590800"/>
                </a:ln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373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Flecha derecha"/>
          <p:cNvSpPr/>
          <p:nvPr/>
        </p:nvSpPr>
        <p:spPr>
          <a:xfrm>
            <a:off x="3380978" y="5499965"/>
            <a:ext cx="1152128" cy="250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4 Rectángulo redondeado"/>
          <p:cNvSpPr/>
          <p:nvPr/>
        </p:nvSpPr>
        <p:spPr>
          <a:xfrm>
            <a:off x="1619672" y="477652"/>
            <a:ext cx="1512168" cy="792088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Qué es</a:t>
            </a:r>
            <a:endParaRPr lang="es-PE" dirty="0"/>
          </a:p>
        </p:txBody>
      </p:sp>
      <p:sp>
        <p:nvSpPr>
          <p:cNvPr id="6" name="5 Rectángulo redondeado"/>
          <p:cNvSpPr/>
          <p:nvPr/>
        </p:nvSpPr>
        <p:spPr>
          <a:xfrm>
            <a:off x="1639888" y="1916832"/>
            <a:ext cx="1512168" cy="792088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Definición</a:t>
            </a:r>
            <a:endParaRPr lang="es-PE" dirty="0"/>
          </a:p>
        </p:txBody>
      </p:sp>
      <p:sp>
        <p:nvSpPr>
          <p:cNvPr id="7" name="6 Rectángulo redondeado"/>
          <p:cNvSpPr/>
          <p:nvPr/>
        </p:nvSpPr>
        <p:spPr>
          <a:xfrm>
            <a:off x="1619672" y="3573016"/>
            <a:ext cx="1872208" cy="792088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Composición y tamaño</a:t>
            </a:r>
            <a:endParaRPr lang="es-PE" dirty="0"/>
          </a:p>
        </p:txBody>
      </p:sp>
      <p:sp>
        <p:nvSpPr>
          <p:cNvPr id="8" name="7 Rectángulo redondeado"/>
          <p:cNvSpPr/>
          <p:nvPr/>
        </p:nvSpPr>
        <p:spPr>
          <a:xfrm>
            <a:off x="1619672" y="5229200"/>
            <a:ext cx="2304256" cy="792088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Reestructuración de la muestra</a:t>
            </a:r>
            <a:endParaRPr lang="es-PE" dirty="0"/>
          </a:p>
        </p:txBody>
      </p:sp>
      <p:sp>
        <p:nvSpPr>
          <p:cNvPr id="9" name="8 Rectángulo redondeado"/>
          <p:cNvSpPr/>
          <p:nvPr/>
        </p:nvSpPr>
        <p:spPr>
          <a:xfrm>
            <a:off x="4644008" y="334616"/>
            <a:ext cx="3960440" cy="935124"/>
          </a:xfrm>
          <a:prstGeom prst="roundRect">
            <a:avLst>
              <a:gd name="adj" fmla="val 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Grupo de personas, eventos, sucesos, comunidades sobre los que se debe recolectarse los datos.</a:t>
            </a:r>
            <a:endParaRPr lang="es-PE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647406" y="1805286"/>
            <a:ext cx="3960440" cy="935124"/>
          </a:xfrm>
          <a:prstGeom prst="roundRect">
            <a:avLst>
              <a:gd name="adj" fmla="val 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Se define al momento de la inmersión inicial.</a:t>
            </a:r>
            <a:endParaRPr lang="es-PE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647406" y="3465004"/>
            <a:ext cx="3960440" cy="935124"/>
          </a:xfrm>
          <a:prstGeom prst="roundRect">
            <a:avLst>
              <a:gd name="adj" fmla="val 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Depende del desarrollo del proceso inductivo de la investigación</a:t>
            </a:r>
            <a:endParaRPr lang="es-PE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533106" y="5121188"/>
            <a:ext cx="3960440" cy="1367172"/>
          </a:xfrm>
          <a:prstGeom prst="roundRect">
            <a:avLst>
              <a:gd name="adj" fmla="val 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La muestra planteada inicialmente puede ser distinta a la muestra final. Podemos agregar casos que no habíamos contemplado o excluir otros que si teníamos en  mente.</a:t>
            </a:r>
            <a:endParaRPr lang="es-PE" dirty="0"/>
          </a:p>
        </p:txBody>
      </p:sp>
      <p:sp>
        <p:nvSpPr>
          <p:cNvPr id="13" name="12 Flecha derecha"/>
          <p:cNvSpPr/>
          <p:nvPr/>
        </p:nvSpPr>
        <p:spPr>
          <a:xfrm>
            <a:off x="3347864" y="802178"/>
            <a:ext cx="1152128" cy="250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14 Flecha derecha"/>
          <p:cNvSpPr/>
          <p:nvPr/>
        </p:nvSpPr>
        <p:spPr>
          <a:xfrm>
            <a:off x="3347864" y="2147569"/>
            <a:ext cx="1152128" cy="250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15 Flecha derecha"/>
          <p:cNvSpPr/>
          <p:nvPr/>
        </p:nvSpPr>
        <p:spPr>
          <a:xfrm>
            <a:off x="3456806" y="3843781"/>
            <a:ext cx="1152128" cy="250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" name="17 Forma libre"/>
          <p:cNvSpPr/>
          <p:nvPr/>
        </p:nvSpPr>
        <p:spPr>
          <a:xfrm>
            <a:off x="800100" y="990600"/>
            <a:ext cx="857250" cy="4610100"/>
          </a:xfrm>
          <a:custGeom>
            <a:avLst/>
            <a:gdLst>
              <a:gd name="connsiteX0" fmla="*/ 742950 w 742950"/>
              <a:gd name="connsiteY0" fmla="*/ 0 h 4419600"/>
              <a:gd name="connsiteX1" fmla="*/ 0 w 742950"/>
              <a:gd name="connsiteY1" fmla="*/ 2152650 h 4419600"/>
              <a:gd name="connsiteX2" fmla="*/ 723900 w 742950"/>
              <a:gd name="connsiteY2" fmla="*/ 4419600 h 4419600"/>
              <a:gd name="connsiteX0" fmla="*/ 838200 w 838200"/>
              <a:gd name="connsiteY0" fmla="*/ 0 h 4419600"/>
              <a:gd name="connsiteX1" fmla="*/ 0 w 838200"/>
              <a:gd name="connsiteY1" fmla="*/ 2190750 h 4419600"/>
              <a:gd name="connsiteX2" fmla="*/ 819150 w 838200"/>
              <a:gd name="connsiteY2" fmla="*/ 4419600 h 4419600"/>
              <a:gd name="connsiteX0" fmla="*/ 838200 w 857250"/>
              <a:gd name="connsiteY0" fmla="*/ 0 h 4610100"/>
              <a:gd name="connsiteX1" fmla="*/ 0 w 857250"/>
              <a:gd name="connsiteY1" fmla="*/ 2190750 h 4610100"/>
              <a:gd name="connsiteX2" fmla="*/ 857250 w 857250"/>
              <a:gd name="connsiteY2" fmla="*/ 4610100 h 46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250" h="4610100">
                <a:moveTo>
                  <a:pt x="838200" y="0"/>
                </a:moveTo>
                <a:lnTo>
                  <a:pt x="0" y="2190750"/>
                </a:lnTo>
                <a:lnTo>
                  <a:pt x="857250" y="461010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9" name="18 Forma libre"/>
          <p:cNvSpPr/>
          <p:nvPr/>
        </p:nvSpPr>
        <p:spPr>
          <a:xfrm>
            <a:off x="838200" y="2324100"/>
            <a:ext cx="819150" cy="1695450"/>
          </a:xfrm>
          <a:custGeom>
            <a:avLst/>
            <a:gdLst>
              <a:gd name="connsiteX0" fmla="*/ 819150 w 819150"/>
              <a:gd name="connsiteY0" fmla="*/ 0 h 1695450"/>
              <a:gd name="connsiteX1" fmla="*/ 0 w 819150"/>
              <a:gd name="connsiteY1" fmla="*/ 876300 h 1695450"/>
              <a:gd name="connsiteX2" fmla="*/ 762000 w 819150"/>
              <a:gd name="connsiteY2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695450">
                <a:moveTo>
                  <a:pt x="819150" y="0"/>
                </a:moveTo>
                <a:lnTo>
                  <a:pt x="0" y="876300"/>
                </a:lnTo>
                <a:lnTo>
                  <a:pt x="762000" y="169545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3 Rectángulo redondeado"/>
          <p:cNvSpPr/>
          <p:nvPr/>
        </p:nvSpPr>
        <p:spPr>
          <a:xfrm>
            <a:off x="395536" y="1556792"/>
            <a:ext cx="504056" cy="30243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LA</a:t>
            </a:r>
          </a:p>
          <a:p>
            <a:pPr algn="ctr"/>
            <a:r>
              <a:rPr lang="es-PE" dirty="0" smtClean="0"/>
              <a:t> MUE</a:t>
            </a:r>
          </a:p>
          <a:p>
            <a:pPr algn="ctr"/>
            <a:r>
              <a:rPr lang="es-PE" dirty="0" smtClean="0"/>
              <a:t>S</a:t>
            </a:r>
          </a:p>
          <a:p>
            <a:pPr algn="ctr"/>
            <a:r>
              <a:rPr lang="es-PE" dirty="0" smtClean="0"/>
              <a:t>TRA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1773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/>
          <p:nvPr/>
        </p:nvSpPr>
        <p:spPr>
          <a:xfrm>
            <a:off x="3453779" y="880170"/>
            <a:ext cx="1213793" cy="5238750"/>
          </a:xfrm>
          <a:custGeom>
            <a:avLst/>
            <a:gdLst>
              <a:gd name="connsiteX0" fmla="*/ 742950 w 742950"/>
              <a:gd name="connsiteY0" fmla="*/ 0 h 4419600"/>
              <a:gd name="connsiteX1" fmla="*/ 0 w 742950"/>
              <a:gd name="connsiteY1" fmla="*/ 2152650 h 4419600"/>
              <a:gd name="connsiteX2" fmla="*/ 723900 w 742950"/>
              <a:gd name="connsiteY2" fmla="*/ 4419600 h 4419600"/>
              <a:gd name="connsiteX0" fmla="*/ 838200 w 838200"/>
              <a:gd name="connsiteY0" fmla="*/ 0 h 4419600"/>
              <a:gd name="connsiteX1" fmla="*/ 0 w 838200"/>
              <a:gd name="connsiteY1" fmla="*/ 2190750 h 4419600"/>
              <a:gd name="connsiteX2" fmla="*/ 819150 w 838200"/>
              <a:gd name="connsiteY2" fmla="*/ 4419600 h 4419600"/>
              <a:gd name="connsiteX0" fmla="*/ 838200 w 857250"/>
              <a:gd name="connsiteY0" fmla="*/ 0 h 4610100"/>
              <a:gd name="connsiteX1" fmla="*/ 0 w 857250"/>
              <a:gd name="connsiteY1" fmla="*/ 2190750 h 4610100"/>
              <a:gd name="connsiteX2" fmla="*/ 857250 w 857250"/>
              <a:gd name="connsiteY2" fmla="*/ 4610100 h 4610100"/>
              <a:gd name="connsiteX0" fmla="*/ 838200 w 899607"/>
              <a:gd name="connsiteY0" fmla="*/ 0 h 5238750"/>
              <a:gd name="connsiteX1" fmla="*/ 0 w 899607"/>
              <a:gd name="connsiteY1" fmla="*/ 2190750 h 5238750"/>
              <a:gd name="connsiteX2" fmla="*/ 899607 w 899607"/>
              <a:gd name="connsiteY2" fmla="*/ 5238750 h 5238750"/>
              <a:gd name="connsiteX0" fmla="*/ 838200 w 899607"/>
              <a:gd name="connsiteY0" fmla="*/ 0 h 5238750"/>
              <a:gd name="connsiteX1" fmla="*/ 0 w 899607"/>
              <a:gd name="connsiteY1" fmla="*/ 2190750 h 5238750"/>
              <a:gd name="connsiteX2" fmla="*/ 828773 w 899607"/>
              <a:gd name="connsiteY2" fmla="*/ 4987230 h 5238750"/>
              <a:gd name="connsiteX3" fmla="*/ 899607 w 899607"/>
              <a:gd name="connsiteY3" fmla="*/ 5238750 h 523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607" h="5238750">
                <a:moveTo>
                  <a:pt x="838200" y="0"/>
                </a:moveTo>
                <a:lnTo>
                  <a:pt x="0" y="2190750"/>
                </a:lnTo>
                <a:cubicBezTo>
                  <a:pt x="290377" y="3180060"/>
                  <a:pt x="538396" y="3997920"/>
                  <a:pt x="828773" y="4987230"/>
                </a:cubicBezTo>
                <a:lnTo>
                  <a:pt x="899607" y="523875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5 Forma libre"/>
          <p:cNvSpPr/>
          <p:nvPr/>
        </p:nvSpPr>
        <p:spPr>
          <a:xfrm>
            <a:off x="3491880" y="1375470"/>
            <a:ext cx="1123950" cy="3505200"/>
          </a:xfrm>
          <a:custGeom>
            <a:avLst/>
            <a:gdLst>
              <a:gd name="connsiteX0" fmla="*/ 819150 w 819150"/>
              <a:gd name="connsiteY0" fmla="*/ 0 h 1695450"/>
              <a:gd name="connsiteX1" fmla="*/ 0 w 819150"/>
              <a:gd name="connsiteY1" fmla="*/ 876300 h 1695450"/>
              <a:gd name="connsiteX2" fmla="*/ 762000 w 819150"/>
              <a:gd name="connsiteY2" fmla="*/ 1695450 h 1695450"/>
              <a:gd name="connsiteX0" fmla="*/ 1123950 w 1123950"/>
              <a:gd name="connsiteY0" fmla="*/ 0 h 2362200"/>
              <a:gd name="connsiteX1" fmla="*/ 0 w 1123950"/>
              <a:gd name="connsiteY1" fmla="*/ 1543050 h 2362200"/>
              <a:gd name="connsiteX2" fmla="*/ 762000 w 1123950"/>
              <a:gd name="connsiteY2" fmla="*/ 2362200 h 2362200"/>
              <a:gd name="connsiteX0" fmla="*/ 1123950 w 1123950"/>
              <a:gd name="connsiteY0" fmla="*/ 0 h 3657600"/>
              <a:gd name="connsiteX1" fmla="*/ 0 w 1123950"/>
              <a:gd name="connsiteY1" fmla="*/ 1543050 h 3657600"/>
              <a:gd name="connsiteX2" fmla="*/ 1104900 w 1123950"/>
              <a:gd name="connsiteY2" fmla="*/ 3657600 h 3657600"/>
              <a:gd name="connsiteX0" fmla="*/ 1123950 w 1123950"/>
              <a:gd name="connsiteY0" fmla="*/ 0 h 3333750"/>
              <a:gd name="connsiteX1" fmla="*/ 0 w 1123950"/>
              <a:gd name="connsiteY1" fmla="*/ 1543050 h 3333750"/>
              <a:gd name="connsiteX2" fmla="*/ 1047750 w 1123950"/>
              <a:gd name="connsiteY2" fmla="*/ 3333750 h 3333750"/>
              <a:gd name="connsiteX0" fmla="*/ 1123950 w 1123950"/>
              <a:gd name="connsiteY0" fmla="*/ 0 h 3505200"/>
              <a:gd name="connsiteX1" fmla="*/ 0 w 1123950"/>
              <a:gd name="connsiteY1" fmla="*/ 1714500 h 3505200"/>
              <a:gd name="connsiteX2" fmla="*/ 1047750 w 1123950"/>
              <a:gd name="connsiteY2" fmla="*/ 35052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3950" h="3505200">
                <a:moveTo>
                  <a:pt x="1123950" y="0"/>
                </a:moveTo>
                <a:lnTo>
                  <a:pt x="0" y="1714500"/>
                </a:lnTo>
                <a:lnTo>
                  <a:pt x="1047750" y="350520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6 Rectángulo redondeado"/>
          <p:cNvSpPr/>
          <p:nvPr/>
        </p:nvSpPr>
        <p:spPr>
          <a:xfrm>
            <a:off x="395536" y="1556792"/>
            <a:ext cx="504056" cy="30243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LA</a:t>
            </a:r>
          </a:p>
          <a:p>
            <a:pPr algn="ctr"/>
            <a:r>
              <a:rPr lang="es-PE" dirty="0" smtClean="0"/>
              <a:t> MUE</a:t>
            </a:r>
          </a:p>
          <a:p>
            <a:pPr algn="ctr"/>
            <a:r>
              <a:rPr lang="es-PE" dirty="0" smtClean="0"/>
              <a:t>S</a:t>
            </a:r>
          </a:p>
          <a:p>
            <a:pPr algn="ctr"/>
            <a:r>
              <a:rPr lang="es-PE" dirty="0" smtClean="0"/>
              <a:t>TRA</a:t>
            </a:r>
            <a:endParaRPr lang="es-PE" dirty="0"/>
          </a:p>
        </p:txBody>
      </p:sp>
      <p:sp>
        <p:nvSpPr>
          <p:cNvPr id="8" name="7 Flecha derecha"/>
          <p:cNvSpPr/>
          <p:nvPr/>
        </p:nvSpPr>
        <p:spPr>
          <a:xfrm>
            <a:off x="899592" y="3068960"/>
            <a:ext cx="720080" cy="243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CuadroTexto"/>
          <p:cNvSpPr txBox="1"/>
          <p:nvPr/>
        </p:nvSpPr>
        <p:spPr>
          <a:xfrm>
            <a:off x="4568180" y="522090"/>
            <a:ext cx="391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/>
            </a:pPr>
            <a:r>
              <a:rPr lang="es-PE" dirty="0" smtClean="0"/>
              <a:t>Sujeta a la evolución del proceso.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568181" y="980728"/>
            <a:ext cx="4180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b. Es propositiva y ocurre desde el planteamiento del problema y seleccionamos el contexto.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585693" y="2040160"/>
            <a:ext cx="41802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</a:t>
            </a:r>
            <a:r>
              <a:rPr lang="es-PE" dirty="0" smtClean="0"/>
              <a:t>. El tamaño no es importante desde una perspectiva probabilística porque el interés del investigador no es generalizar sus resultados a una población más amplia.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610423" y="3620060"/>
            <a:ext cx="4180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d. No necesariamente debe ser representativa del universo o población en estudio.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585693" y="4631853"/>
            <a:ext cx="4180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e. Deben ayudarnos a entender el fenómeno de estudio  y a responder  las preguntas de investigación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585693" y="5736753"/>
            <a:ext cx="4180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f. Tiene una importancia esencial para lograr los objetivos de la investigación.</a:t>
            </a:r>
          </a:p>
        </p:txBody>
      </p:sp>
      <p:sp>
        <p:nvSpPr>
          <p:cNvPr id="15" name="14 Forma libre"/>
          <p:cNvSpPr/>
          <p:nvPr/>
        </p:nvSpPr>
        <p:spPr>
          <a:xfrm>
            <a:off x="3453780" y="2234495"/>
            <a:ext cx="1193134" cy="1615700"/>
          </a:xfrm>
          <a:custGeom>
            <a:avLst/>
            <a:gdLst>
              <a:gd name="connsiteX0" fmla="*/ 819150 w 819150"/>
              <a:gd name="connsiteY0" fmla="*/ 0 h 1695450"/>
              <a:gd name="connsiteX1" fmla="*/ 0 w 819150"/>
              <a:gd name="connsiteY1" fmla="*/ 876300 h 1695450"/>
              <a:gd name="connsiteX2" fmla="*/ 762000 w 819150"/>
              <a:gd name="connsiteY2" fmla="*/ 1695450 h 1695450"/>
              <a:gd name="connsiteX0" fmla="*/ 1123950 w 1123950"/>
              <a:gd name="connsiteY0" fmla="*/ 0 h 2362200"/>
              <a:gd name="connsiteX1" fmla="*/ 0 w 1123950"/>
              <a:gd name="connsiteY1" fmla="*/ 1543050 h 2362200"/>
              <a:gd name="connsiteX2" fmla="*/ 762000 w 1123950"/>
              <a:gd name="connsiteY2" fmla="*/ 2362200 h 2362200"/>
              <a:gd name="connsiteX0" fmla="*/ 1123950 w 1123950"/>
              <a:gd name="connsiteY0" fmla="*/ 0 h 3657600"/>
              <a:gd name="connsiteX1" fmla="*/ 0 w 1123950"/>
              <a:gd name="connsiteY1" fmla="*/ 1543050 h 3657600"/>
              <a:gd name="connsiteX2" fmla="*/ 1104900 w 1123950"/>
              <a:gd name="connsiteY2" fmla="*/ 3657600 h 3657600"/>
              <a:gd name="connsiteX0" fmla="*/ 1123950 w 1123950"/>
              <a:gd name="connsiteY0" fmla="*/ 0 h 3333750"/>
              <a:gd name="connsiteX1" fmla="*/ 0 w 1123950"/>
              <a:gd name="connsiteY1" fmla="*/ 1543050 h 3333750"/>
              <a:gd name="connsiteX2" fmla="*/ 1047750 w 1123950"/>
              <a:gd name="connsiteY2" fmla="*/ 3333750 h 3333750"/>
              <a:gd name="connsiteX0" fmla="*/ 1123950 w 1123950"/>
              <a:gd name="connsiteY0" fmla="*/ 0 h 3505200"/>
              <a:gd name="connsiteX1" fmla="*/ 0 w 1123950"/>
              <a:gd name="connsiteY1" fmla="*/ 1714500 h 3505200"/>
              <a:gd name="connsiteX2" fmla="*/ 1047750 w 1123950"/>
              <a:gd name="connsiteY2" fmla="*/ 3505200 h 3505200"/>
              <a:gd name="connsiteX0" fmla="*/ 1123950 w 1205390"/>
              <a:gd name="connsiteY0" fmla="*/ 0 h 2978438"/>
              <a:gd name="connsiteX1" fmla="*/ 0 w 1205390"/>
              <a:gd name="connsiteY1" fmla="*/ 1714500 h 2978438"/>
              <a:gd name="connsiteX2" fmla="*/ 1205390 w 1205390"/>
              <a:gd name="connsiteY2" fmla="*/ 2978438 h 297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5390" h="2978438">
                <a:moveTo>
                  <a:pt x="1123950" y="0"/>
                </a:moveTo>
                <a:lnTo>
                  <a:pt x="0" y="1714500"/>
                </a:lnTo>
                <a:lnTo>
                  <a:pt x="1205390" y="2978438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3 Rectángulo redondeado"/>
          <p:cNvSpPr/>
          <p:nvPr/>
        </p:nvSpPr>
        <p:spPr>
          <a:xfrm>
            <a:off x="1619672" y="2663162"/>
            <a:ext cx="1858466" cy="1044116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Condiciones de la muestra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5168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692</TotalTime>
  <Words>1137</Words>
  <Application>Microsoft Office PowerPoint</Application>
  <PresentationFormat>Presentación en pantalla (4:3)</PresentationFormat>
  <Paragraphs>173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Agency FB</vt:lpstr>
      <vt:lpstr>Arial</vt:lpstr>
      <vt:lpstr>Book Antiqua</vt:lpstr>
      <vt:lpstr>Wingdings</vt:lpstr>
      <vt:lpstr>Cartoné</vt:lpstr>
      <vt:lpstr>   Enfoque de la Investigación Cualitativa</vt:lpstr>
      <vt:lpstr>Comparación entre planteamientos cuantitativos y cualitativos.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etapas de investigación  de los procesos cuantitativo y cualitativo</vt:lpstr>
    </vt:vector>
  </TitlesOfParts>
  <Company>PARTICULAR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PCHIPS</dc:creator>
  <cp:lastModifiedBy>Juan Jose Uceda Azabache</cp:lastModifiedBy>
  <cp:revision>21</cp:revision>
  <dcterms:created xsi:type="dcterms:W3CDTF">2015-04-07T23:28:48Z</dcterms:created>
  <dcterms:modified xsi:type="dcterms:W3CDTF">2015-06-19T16:59:04Z</dcterms:modified>
</cp:coreProperties>
</file>