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Lst>
  <p:notesMasterIdLst>
    <p:notesMasterId r:id="rId48"/>
  </p:notesMasterIdLst>
  <p:handoutMasterIdLst>
    <p:handoutMasterId r:id="rId49"/>
  </p:handoutMasterIdLst>
  <p:sldIdLst>
    <p:sldId id="256" r:id="rId6"/>
    <p:sldId id="292" r:id="rId7"/>
    <p:sldId id="293" r:id="rId8"/>
    <p:sldId id="294" r:id="rId9"/>
    <p:sldId id="295" r:id="rId10"/>
    <p:sldId id="296" r:id="rId11"/>
    <p:sldId id="297" r:id="rId12"/>
    <p:sldId id="303" r:id="rId13"/>
    <p:sldId id="298" r:id="rId14"/>
    <p:sldId id="307" r:id="rId15"/>
    <p:sldId id="321" r:id="rId16"/>
    <p:sldId id="320" r:id="rId17"/>
    <p:sldId id="318" r:id="rId18"/>
    <p:sldId id="315" r:id="rId19"/>
    <p:sldId id="322" r:id="rId20"/>
    <p:sldId id="328" r:id="rId21"/>
    <p:sldId id="329" r:id="rId22"/>
    <p:sldId id="330" r:id="rId23"/>
    <p:sldId id="323" r:id="rId24"/>
    <p:sldId id="335" r:id="rId25"/>
    <p:sldId id="339" r:id="rId26"/>
    <p:sldId id="340" r:id="rId27"/>
    <p:sldId id="341" r:id="rId28"/>
    <p:sldId id="342" r:id="rId29"/>
    <p:sldId id="343" r:id="rId30"/>
    <p:sldId id="344" r:id="rId31"/>
    <p:sldId id="345" r:id="rId32"/>
    <p:sldId id="346" r:id="rId33"/>
    <p:sldId id="355" r:id="rId34"/>
    <p:sldId id="357" r:id="rId35"/>
    <p:sldId id="358" r:id="rId36"/>
    <p:sldId id="359" r:id="rId37"/>
    <p:sldId id="360" r:id="rId38"/>
    <p:sldId id="361" r:id="rId39"/>
    <p:sldId id="362" r:id="rId40"/>
    <p:sldId id="363" r:id="rId41"/>
    <p:sldId id="324" r:id="rId42"/>
    <p:sldId id="332" r:id="rId43"/>
    <p:sldId id="334" r:id="rId44"/>
    <p:sldId id="331" r:id="rId45"/>
    <p:sldId id="365" r:id="rId46"/>
    <p:sldId id="313" r:id="rId47"/>
  </p:sldIdLst>
  <p:sldSz cx="9144000" cy="6858000" type="screen4x3"/>
  <p:notesSz cx="7102475" cy="89916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38" autoAdjust="0"/>
    <p:restoredTop sz="94660"/>
  </p:normalViewPr>
  <p:slideViewPr>
    <p:cSldViewPr>
      <p:cViewPr varScale="1">
        <p:scale>
          <a:sx n="87" d="100"/>
          <a:sy n="87" d="100"/>
        </p:scale>
        <p:origin x="154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0E730-A3EA-4A0C-ADB4-7B58FD85069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PE"/>
        </a:p>
      </dgm:t>
    </dgm:pt>
    <dgm:pt modelId="{895331D9-F8FE-468A-8E72-DDD0BF27DADE}">
      <dgm:prSet phldrT="[Texto]" custT="1"/>
      <dgm:spPr/>
      <dgm:t>
        <a:bodyPr/>
        <a:lstStyle/>
        <a:p>
          <a:r>
            <a:rPr lang="en-US" sz="3200" dirty="0" smtClean="0"/>
            <a:t>POSITIVISTA</a:t>
          </a:r>
          <a:endParaRPr lang="es-PE" sz="3200" dirty="0"/>
        </a:p>
      </dgm:t>
    </dgm:pt>
    <dgm:pt modelId="{2414AB40-8621-4BAD-89E8-A2E460AC33F1}" type="parTrans" cxnId="{9419135A-1CB0-43CB-8655-E2D487D29FAA}">
      <dgm:prSet/>
      <dgm:spPr/>
      <dgm:t>
        <a:bodyPr/>
        <a:lstStyle/>
        <a:p>
          <a:endParaRPr lang="es-PE"/>
        </a:p>
      </dgm:t>
    </dgm:pt>
    <dgm:pt modelId="{350905D7-D210-4C73-8035-017BD7C5E97F}" type="sibTrans" cxnId="{9419135A-1CB0-43CB-8655-E2D487D29FAA}">
      <dgm:prSet/>
      <dgm:spPr/>
      <dgm:t>
        <a:bodyPr/>
        <a:lstStyle/>
        <a:p>
          <a:endParaRPr lang="es-PE"/>
        </a:p>
      </dgm:t>
    </dgm:pt>
    <dgm:pt modelId="{F8453EC8-0B79-43CF-A0F9-6A220E3FC7F7}">
      <dgm:prSet/>
      <dgm:spPr/>
      <dgm:t>
        <a:bodyPr/>
        <a:lstStyle/>
        <a:p>
          <a:pPr algn="l"/>
          <a:r>
            <a:rPr lang="es-ES" dirty="0" smtClean="0"/>
            <a:t> También denominado racionalista   o   empírico-analítico.</a:t>
          </a:r>
          <a:endParaRPr lang="es-PE" dirty="0"/>
        </a:p>
      </dgm:t>
    </dgm:pt>
    <dgm:pt modelId="{27C0AEBD-EE2B-44AD-A11E-9AC5FDDCC4E7}" type="parTrans" cxnId="{895EC6A6-D8BD-4A00-A7FC-66FD3D40DEC8}">
      <dgm:prSet/>
      <dgm:spPr/>
      <dgm:t>
        <a:bodyPr/>
        <a:lstStyle/>
        <a:p>
          <a:endParaRPr lang="es-PE"/>
        </a:p>
      </dgm:t>
    </dgm:pt>
    <dgm:pt modelId="{E8817880-7D09-45BA-B07A-CD08F7C67A00}" type="sibTrans" cxnId="{895EC6A6-D8BD-4A00-A7FC-66FD3D40DEC8}">
      <dgm:prSet/>
      <dgm:spPr/>
      <dgm:t>
        <a:bodyPr/>
        <a:lstStyle/>
        <a:p>
          <a:endParaRPr lang="es-PE"/>
        </a:p>
      </dgm:t>
    </dgm:pt>
    <dgm:pt modelId="{0E17BA64-9B48-4324-B437-571A1D15BD75}">
      <dgm:prSet/>
      <dgm:spPr/>
      <dgm:t>
        <a:bodyPr/>
        <a:lstStyle/>
        <a:p>
          <a:r>
            <a:rPr lang="es-ES" dirty="0" smtClean="0"/>
            <a:t>Tradicionalmente la investigación ha seguido  este paradigma.</a:t>
          </a:r>
          <a:endParaRPr lang="es-PE" dirty="0"/>
        </a:p>
      </dgm:t>
    </dgm:pt>
    <dgm:pt modelId="{677C667A-B573-44DB-9545-119AF696A519}" type="parTrans" cxnId="{43CA345A-06A0-4303-A916-B79FD4B682CD}">
      <dgm:prSet/>
      <dgm:spPr/>
      <dgm:t>
        <a:bodyPr/>
        <a:lstStyle/>
        <a:p>
          <a:endParaRPr lang="es-PE"/>
        </a:p>
      </dgm:t>
    </dgm:pt>
    <dgm:pt modelId="{C0F58837-9699-4E26-A027-70F2593F68C1}" type="sibTrans" cxnId="{43CA345A-06A0-4303-A916-B79FD4B682CD}">
      <dgm:prSet/>
      <dgm:spPr/>
      <dgm:t>
        <a:bodyPr/>
        <a:lstStyle/>
        <a:p>
          <a:endParaRPr lang="es-PE"/>
        </a:p>
      </dgm:t>
    </dgm:pt>
    <dgm:pt modelId="{79B2EC9F-1415-4C82-BF9F-A8C50F56FE5D}">
      <dgm:prSet/>
      <dgm:spPr/>
      <dgm:t>
        <a:bodyPr/>
        <a:lstStyle/>
        <a:p>
          <a:r>
            <a:rPr lang="es-ES" dirty="0" smtClean="0"/>
            <a:t>Se preocupa por la objetividad y el control de la subjetividad en la investigación científica.</a:t>
          </a:r>
          <a:endParaRPr lang="es-PE" dirty="0"/>
        </a:p>
      </dgm:t>
    </dgm:pt>
    <dgm:pt modelId="{3A4CCF87-903C-4F8B-A4EB-C3DA64E105C3}" type="parTrans" cxnId="{3AA64376-5C99-4D15-ADDB-10C213AE0AF0}">
      <dgm:prSet/>
      <dgm:spPr/>
      <dgm:t>
        <a:bodyPr/>
        <a:lstStyle/>
        <a:p>
          <a:endParaRPr lang="es-PE"/>
        </a:p>
      </dgm:t>
    </dgm:pt>
    <dgm:pt modelId="{F32327C8-5977-4BB5-8C1F-5DA813F8497E}" type="sibTrans" cxnId="{3AA64376-5C99-4D15-ADDB-10C213AE0AF0}">
      <dgm:prSet/>
      <dgm:spPr/>
      <dgm:t>
        <a:bodyPr/>
        <a:lstStyle/>
        <a:p>
          <a:endParaRPr lang="es-PE"/>
        </a:p>
      </dgm:t>
    </dgm:pt>
    <dgm:pt modelId="{A2CBC82D-D417-4E27-A534-3DAF86EFC010}">
      <dgm:prSet/>
      <dgm:spPr/>
      <dgm:t>
        <a:bodyPr/>
        <a:lstStyle/>
        <a:p>
          <a:r>
            <a:rPr lang="es-ES" dirty="0" smtClean="0"/>
            <a:t>Necesidad de indagar de manera experimental y controlada.</a:t>
          </a:r>
          <a:endParaRPr lang="es-PE" dirty="0"/>
        </a:p>
      </dgm:t>
    </dgm:pt>
    <dgm:pt modelId="{413A374E-BF5E-4A57-9B7F-69848EB342AF}" type="parTrans" cxnId="{99994D23-4585-42CD-AFB4-D9C73FB0B004}">
      <dgm:prSet/>
      <dgm:spPr/>
      <dgm:t>
        <a:bodyPr/>
        <a:lstStyle/>
        <a:p>
          <a:endParaRPr lang="es-PE"/>
        </a:p>
      </dgm:t>
    </dgm:pt>
    <dgm:pt modelId="{391A28BB-C57E-414C-8CCC-3CE770E470B5}" type="sibTrans" cxnId="{99994D23-4585-42CD-AFB4-D9C73FB0B004}">
      <dgm:prSet/>
      <dgm:spPr/>
      <dgm:t>
        <a:bodyPr/>
        <a:lstStyle/>
        <a:p>
          <a:endParaRPr lang="es-PE"/>
        </a:p>
      </dgm:t>
    </dgm:pt>
    <dgm:pt modelId="{17AA889D-E45A-4927-B2A0-90384694C454}" type="pres">
      <dgm:prSet presAssocID="{FCC0E730-A3EA-4A0C-ADB4-7B58FD85069E}" presName="Name0" presStyleCnt="0">
        <dgm:presLayoutVars>
          <dgm:chPref val="1"/>
          <dgm:dir/>
          <dgm:animOne val="branch"/>
          <dgm:animLvl val="lvl"/>
          <dgm:resizeHandles val="exact"/>
        </dgm:presLayoutVars>
      </dgm:prSet>
      <dgm:spPr/>
      <dgm:t>
        <a:bodyPr/>
        <a:lstStyle/>
        <a:p>
          <a:endParaRPr lang="es-PE"/>
        </a:p>
      </dgm:t>
    </dgm:pt>
    <dgm:pt modelId="{0A104DC8-C680-4029-A0E1-41D22376696D}" type="pres">
      <dgm:prSet presAssocID="{895331D9-F8FE-468A-8E72-DDD0BF27DADE}" presName="root1" presStyleCnt="0"/>
      <dgm:spPr/>
    </dgm:pt>
    <dgm:pt modelId="{976EF562-3A2E-47B5-857F-18D41F7CBB57}" type="pres">
      <dgm:prSet presAssocID="{895331D9-F8FE-468A-8E72-DDD0BF27DADE}" presName="LevelOneTextNode" presStyleLbl="node0" presStyleIdx="0" presStyleCnt="1" custScaleX="74897" custScaleY="66129">
        <dgm:presLayoutVars>
          <dgm:chPref val="3"/>
        </dgm:presLayoutVars>
      </dgm:prSet>
      <dgm:spPr/>
      <dgm:t>
        <a:bodyPr/>
        <a:lstStyle/>
        <a:p>
          <a:endParaRPr lang="es-PE"/>
        </a:p>
      </dgm:t>
    </dgm:pt>
    <dgm:pt modelId="{AD9D0E6C-5DDF-4EDE-AA7A-D634624E16E4}" type="pres">
      <dgm:prSet presAssocID="{895331D9-F8FE-468A-8E72-DDD0BF27DADE}" presName="level2hierChild" presStyleCnt="0"/>
      <dgm:spPr/>
    </dgm:pt>
    <dgm:pt modelId="{C8FB9148-D355-439E-B7A7-7829974F99BD}" type="pres">
      <dgm:prSet presAssocID="{27C0AEBD-EE2B-44AD-A11E-9AC5FDDCC4E7}" presName="conn2-1" presStyleLbl="parChTrans1D2" presStyleIdx="0" presStyleCnt="4"/>
      <dgm:spPr/>
      <dgm:t>
        <a:bodyPr/>
        <a:lstStyle/>
        <a:p>
          <a:endParaRPr lang="es-PE"/>
        </a:p>
      </dgm:t>
    </dgm:pt>
    <dgm:pt modelId="{66273AF0-AD17-4C99-963C-17924D413E49}" type="pres">
      <dgm:prSet presAssocID="{27C0AEBD-EE2B-44AD-A11E-9AC5FDDCC4E7}" presName="connTx" presStyleLbl="parChTrans1D2" presStyleIdx="0" presStyleCnt="4"/>
      <dgm:spPr/>
      <dgm:t>
        <a:bodyPr/>
        <a:lstStyle/>
        <a:p>
          <a:endParaRPr lang="es-PE"/>
        </a:p>
      </dgm:t>
    </dgm:pt>
    <dgm:pt modelId="{2B8B9E10-42BF-498D-A0F7-0BEEC5372B71}" type="pres">
      <dgm:prSet presAssocID="{F8453EC8-0B79-43CF-A0F9-6A220E3FC7F7}" presName="root2" presStyleCnt="0"/>
      <dgm:spPr/>
    </dgm:pt>
    <dgm:pt modelId="{FF62799C-6255-4996-A717-9D0AADD8FF9D}" type="pres">
      <dgm:prSet presAssocID="{F8453EC8-0B79-43CF-A0F9-6A220E3FC7F7}" presName="LevelTwoTextNode" presStyleLbl="node2" presStyleIdx="0" presStyleCnt="4" custScaleX="223776">
        <dgm:presLayoutVars>
          <dgm:chPref val="3"/>
        </dgm:presLayoutVars>
      </dgm:prSet>
      <dgm:spPr/>
      <dgm:t>
        <a:bodyPr/>
        <a:lstStyle/>
        <a:p>
          <a:endParaRPr lang="es-PE"/>
        </a:p>
      </dgm:t>
    </dgm:pt>
    <dgm:pt modelId="{91EE7F8C-306E-4AEC-8D44-083CE9DD9DD0}" type="pres">
      <dgm:prSet presAssocID="{F8453EC8-0B79-43CF-A0F9-6A220E3FC7F7}" presName="level3hierChild" presStyleCnt="0"/>
      <dgm:spPr/>
    </dgm:pt>
    <dgm:pt modelId="{24D069AA-CA16-4E5E-840F-5EE5B7F7F0CF}" type="pres">
      <dgm:prSet presAssocID="{3A4CCF87-903C-4F8B-A4EB-C3DA64E105C3}" presName="conn2-1" presStyleLbl="parChTrans1D2" presStyleIdx="1" presStyleCnt="4"/>
      <dgm:spPr/>
      <dgm:t>
        <a:bodyPr/>
        <a:lstStyle/>
        <a:p>
          <a:endParaRPr lang="es-PE"/>
        </a:p>
      </dgm:t>
    </dgm:pt>
    <dgm:pt modelId="{BD751E56-0D80-4C39-A5CC-E940F8B8CF0B}" type="pres">
      <dgm:prSet presAssocID="{3A4CCF87-903C-4F8B-A4EB-C3DA64E105C3}" presName="connTx" presStyleLbl="parChTrans1D2" presStyleIdx="1" presStyleCnt="4"/>
      <dgm:spPr/>
      <dgm:t>
        <a:bodyPr/>
        <a:lstStyle/>
        <a:p>
          <a:endParaRPr lang="es-PE"/>
        </a:p>
      </dgm:t>
    </dgm:pt>
    <dgm:pt modelId="{BF351E97-93C0-40A8-B04A-D0559EA8F369}" type="pres">
      <dgm:prSet presAssocID="{79B2EC9F-1415-4C82-BF9F-A8C50F56FE5D}" presName="root2" presStyleCnt="0"/>
      <dgm:spPr/>
    </dgm:pt>
    <dgm:pt modelId="{131533DA-62F7-4FAF-BFD7-7115A577287D}" type="pres">
      <dgm:prSet presAssocID="{79B2EC9F-1415-4C82-BF9F-A8C50F56FE5D}" presName="LevelTwoTextNode" presStyleLbl="node2" presStyleIdx="1" presStyleCnt="4" custScaleX="221518">
        <dgm:presLayoutVars>
          <dgm:chPref val="3"/>
        </dgm:presLayoutVars>
      </dgm:prSet>
      <dgm:spPr/>
      <dgm:t>
        <a:bodyPr/>
        <a:lstStyle/>
        <a:p>
          <a:endParaRPr lang="es-PE"/>
        </a:p>
      </dgm:t>
    </dgm:pt>
    <dgm:pt modelId="{244B9201-2FFB-425F-A695-54A8144CFD33}" type="pres">
      <dgm:prSet presAssocID="{79B2EC9F-1415-4C82-BF9F-A8C50F56FE5D}" presName="level3hierChild" presStyleCnt="0"/>
      <dgm:spPr/>
    </dgm:pt>
    <dgm:pt modelId="{2CB988AC-22E9-4BF9-9DFA-1C69AE203399}" type="pres">
      <dgm:prSet presAssocID="{413A374E-BF5E-4A57-9B7F-69848EB342AF}" presName="conn2-1" presStyleLbl="parChTrans1D2" presStyleIdx="2" presStyleCnt="4"/>
      <dgm:spPr/>
      <dgm:t>
        <a:bodyPr/>
        <a:lstStyle/>
        <a:p>
          <a:endParaRPr lang="es-PE"/>
        </a:p>
      </dgm:t>
    </dgm:pt>
    <dgm:pt modelId="{AE68E468-9FDB-4377-A934-B56B758A45D3}" type="pres">
      <dgm:prSet presAssocID="{413A374E-BF5E-4A57-9B7F-69848EB342AF}" presName="connTx" presStyleLbl="parChTrans1D2" presStyleIdx="2" presStyleCnt="4"/>
      <dgm:spPr/>
      <dgm:t>
        <a:bodyPr/>
        <a:lstStyle/>
        <a:p>
          <a:endParaRPr lang="es-PE"/>
        </a:p>
      </dgm:t>
    </dgm:pt>
    <dgm:pt modelId="{D5861627-E556-4FBC-BB3C-556FD3E84201}" type="pres">
      <dgm:prSet presAssocID="{A2CBC82D-D417-4E27-A534-3DAF86EFC010}" presName="root2" presStyleCnt="0"/>
      <dgm:spPr/>
    </dgm:pt>
    <dgm:pt modelId="{0F3C425A-2681-4268-866C-B973A25131E2}" type="pres">
      <dgm:prSet presAssocID="{A2CBC82D-D417-4E27-A534-3DAF86EFC010}" presName="LevelTwoTextNode" presStyleLbl="node2" presStyleIdx="2" presStyleCnt="4" custScaleX="220858">
        <dgm:presLayoutVars>
          <dgm:chPref val="3"/>
        </dgm:presLayoutVars>
      </dgm:prSet>
      <dgm:spPr/>
      <dgm:t>
        <a:bodyPr/>
        <a:lstStyle/>
        <a:p>
          <a:endParaRPr lang="es-PE"/>
        </a:p>
      </dgm:t>
    </dgm:pt>
    <dgm:pt modelId="{43C60645-C204-43C6-8A00-F5ACF6F38512}" type="pres">
      <dgm:prSet presAssocID="{A2CBC82D-D417-4E27-A534-3DAF86EFC010}" presName="level3hierChild" presStyleCnt="0"/>
      <dgm:spPr/>
    </dgm:pt>
    <dgm:pt modelId="{7D83824C-4493-47AF-A668-8F4BEC6312FC}" type="pres">
      <dgm:prSet presAssocID="{677C667A-B573-44DB-9545-119AF696A519}" presName="conn2-1" presStyleLbl="parChTrans1D2" presStyleIdx="3" presStyleCnt="4"/>
      <dgm:spPr/>
      <dgm:t>
        <a:bodyPr/>
        <a:lstStyle/>
        <a:p>
          <a:endParaRPr lang="es-PE"/>
        </a:p>
      </dgm:t>
    </dgm:pt>
    <dgm:pt modelId="{6C0834A5-8957-4EE4-B1DE-A1A8A6F663F0}" type="pres">
      <dgm:prSet presAssocID="{677C667A-B573-44DB-9545-119AF696A519}" presName="connTx" presStyleLbl="parChTrans1D2" presStyleIdx="3" presStyleCnt="4"/>
      <dgm:spPr/>
      <dgm:t>
        <a:bodyPr/>
        <a:lstStyle/>
        <a:p>
          <a:endParaRPr lang="es-PE"/>
        </a:p>
      </dgm:t>
    </dgm:pt>
    <dgm:pt modelId="{1206ED99-5C73-493E-B4DB-633E22414C06}" type="pres">
      <dgm:prSet presAssocID="{0E17BA64-9B48-4324-B437-571A1D15BD75}" presName="root2" presStyleCnt="0"/>
      <dgm:spPr/>
    </dgm:pt>
    <dgm:pt modelId="{726F9FC6-E57F-4001-9F24-09E324D996D8}" type="pres">
      <dgm:prSet presAssocID="{0E17BA64-9B48-4324-B437-571A1D15BD75}" presName="LevelTwoTextNode" presStyleLbl="node2" presStyleIdx="3" presStyleCnt="4" custScaleX="223776">
        <dgm:presLayoutVars>
          <dgm:chPref val="3"/>
        </dgm:presLayoutVars>
      </dgm:prSet>
      <dgm:spPr/>
      <dgm:t>
        <a:bodyPr/>
        <a:lstStyle/>
        <a:p>
          <a:endParaRPr lang="es-PE"/>
        </a:p>
      </dgm:t>
    </dgm:pt>
    <dgm:pt modelId="{9D199A63-62FE-4FE5-BDB2-2E4D8345188D}" type="pres">
      <dgm:prSet presAssocID="{0E17BA64-9B48-4324-B437-571A1D15BD75}" presName="level3hierChild" presStyleCnt="0"/>
      <dgm:spPr/>
    </dgm:pt>
  </dgm:ptLst>
  <dgm:cxnLst>
    <dgm:cxn modelId="{99994D23-4585-42CD-AFB4-D9C73FB0B004}" srcId="{895331D9-F8FE-468A-8E72-DDD0BF27DADE}" destId="{A2CBC82D-D417-4E27-A534-3DAF86EFC010}" srcOrd="2" destOrd="0" parTransId="{413A374E-BF5E-4A57-9B7F-69848EB342AF}" sibTransId="{391A28BB-C57E-414C-8CCC-3CE770E470B5}"/>
    <dgm:cxn modelId="{404911A8-3DCB-4B72-A75A-30718A65FC24}" type="presOf" srcId="{413A374E-BF5E-4A57-9B7F-69848EB342AF}" destId="{AE68E468-9FDB-4377-A934-B56B758A45D3}" srcOrd="1" destOrd="0" presId="urn:microsoft.com/office/officeart/2008/layout/HorizontalMultiLevelHierarchy"/>
    <dgm:cxn modelId="{43CA345A-06A0-4303-A916-B79FD4B682CD}" srcId="{895331D9-F8FE-468A-8E72-DDD0BF27DADE}" destId="{0E17BA64-9B48-4324-B437-571A1D15BD75}" srcOrd="3" destOrd="0" parTransId="{677C667A-B573-44DB-9545-119AF696A519}" sibTransId="{C0F58837-9699-4E26-A027-70F2593F68C1}"/>
    <dgm:cxn modelId="{9419135A-1CB0-43CB-8655-E2D487D29FAA}" srcId="{FCC0E730-A3EA-4A0C-ADB4-7B58FD85069E}" destId="{895331D9-F8FE-468A-8E72-DDD0BF27DADE}" srcOrd="0" destOrd="0" parTransId="{2414AB40-8621-4BAD-89E8-A2E460AC33F1}" sibTransId="{350905D7-D210-4C73-8035-017BD7C5E97F}"/>
    <dgm:cxn modelId="{3769C8FC-B2BC-4AE2-986B-2088A44FC678}" type="presOf" srcId="{79B2EC9F-1415-4C82-BF9F-A8C50F56FE5D}" destId="{131533DA-62F7-4FAF-BFD7-7115A577287D}" srcOrd="0" destOrd="0" presId="urn:microsoft.com/office/officeart/2008/layout/HorizontalMultiLevelHierarchy"/>
    <dgm:cxn modelId="{13B49F38-FA53-4091-A5A2-4FCB34652C74}" type="presOf" srcId="{27C0AEBD-EE2B-44AD-A11E-9AC5FDDCC4E7}" destId="{66273AF0-AD17-4C99-963C-17924D413E49}" srcOrd="1" destOrd="0" presId="urn:microsoft.com/office/officeart/2008/layout/HorizontalMultiLevelHierarchy"/>
    <dgm:cxn modelId="{ABDB5848-B348-42F2-8BF5-61BF7B4A6821}" type="presOf" srcId="{FCC0E730-A3EA-4A0C-ADB4-7B58FD85069E}" destId="{17AA889D-E45A-4927-B2A0-90384694C454}" srcOrd="0" destOrd="0" presId="urn:microsoft.com/office/officeart/2008/layout/HorizontalMultiLevelHierarchy"/>
    <dgm:cxn modelId="{A2318701-D9FE-4E57-BD18-CC9995B4A25B}" type="presOf" srcId="{3A4CCF87-903C-4F8B-A4EB-C3DA64E105C3}" destId="{24D069AA-CA16-4E5E-840F-5EE5B7F7F0CF}" srcOrd="0" destOrd="0" presId="urn:microsoft.com/office/officeart/2008/layout/HorizontalMultiLevelHierarchy"/>
    <dgm:cxn modelId="{97246E84-1574-4FB4-BE1F-F73F0A959BCD}" type="presOf" srcId="{413A374E-BF5E-4A57-9B7F-69848EB342AF}" destId="{2CB988AC-22E9-4BF9-9DFA-1C69AE203399}" srcOrd="0" destOrd="0" presId="urn:microsoft.com/office/officeart/2008/layout/HorizontalMultiLevelHierarchy"/>
    <dgm:cxn modelId="{932FEF65-82C6-45BD-B0B1-97F7749DA828}" type="presOf" srcId="{F8453EC8-0B79-43CF-A0F9-6A220E3FC7F7}" destId="{FF62799C-6255-4996-A717-9D0AADD8FF9D}" srcOrd="0" destOrd="0" presId="urn:microsoft.com/office/officeart/2008/layout/HorizontalMultiLevelHierarchy"/>
    <dgm:cxn modelId="{3AA64376-5C99-4D15-ADDB-10C213AE0AF0}" srcId="{895331D9-F8FE-468A-8E72-DDD0BF27DADE}" destId="{79B2EC9F-1415-4C82-BF9F-A8C50F56FE5D}" srcOrd="1" destOrd="0" parTransId="{3A4CCF87-903C-4F8B-A4EB-C3DA64E105C3}" sibTransId="{F32327C8-5977-4BB5-8C1F-5DA813F8497E}"/>
    <dgm:cxn modelId="{61BC5B04-B27E-4AE8-84DE-8019A5C19E3D}" type="presOf" srcId="{A2CBC82D-D417-4E27-A534-3DAF86EFC010}" destId="{0F3C425A-2681-4268-866C-B973A25131E2}" srcOrd="0" destOrd="0" presId="urn:microsoft.com/office/officeart/2008/layout/HorizontalMultiLevelHierarchy"/>
    <dgm:cxn modelId="{C454CD9A-32AA-4C18-A3E2-F4EAC9A10ADF}" type="presOf" srcId="{677C667A-B573-44DB-9545-119AF696A519}" destId="{7D83824C-4493-47AF-A668-8F4BEC6312FC}" srcOrd="0" destOrd="0" presId="urn:microsoft.com/office/officeart/2008/layout/HorizontalMultiLevelHierarchy"/>
    <dgm:cxn modelId="{213CE169-71C5-4989-AF8E-5418CA7E5FE3}" type="presOf" srcId="{677C667A-B573-44DB-9545-119AF696A519}" destId="{6C0834A5-8957-4EE4-B1DE-A1A8A6F663F0}" srcOrd="1" destOrd="0" presId="urn:microsoft.com/office/officeart/2008/layout/HorizontalMultiLevelHierarchy"/>
    <dgm:cxn modelId="{C80A350A-18EB-489D-B196-B7F4654141FC}" type="presOf" srcId="{3A4CCF87-903C-4F8B-A4EB-C3DA64E105C3}" destId="{BD751E56-0D80-4C39-A5CC-E940F8B8CF0B}" srcOrd="1" destOrd="0" presId="urn:microsoft.com/office/officeart/2008/layout/HorizontalMultiLevelHierarchy"/>
    <dgm:cxn modelId="{1F42F7F6-4E76-43A6-A01E-D1C64365D18B}" type="presOf" srcId="{0E17BA64-9B48-4324-B437-571A1D15BD75}" destId="{726F9FC6-E57F-4001-9F24-09E324D996D8}" srcOrd="0" destOrd="0" presId="urn:microsoft.com/office/officeart/2008/layout/HorizontalMultiLevelHierarchy"/>
    <dgm:cxn modelId="{35B1E323-D405-475C-A258-0662C09EF160}" type="presOf" srcId="{27C0AEBD-EE2B-44AD-A11E-9AC5FDDCC4E7}" destId="{C8FB9148-D355-439E-B7A7-7829974F99BD}" srcOrd="0" destOrd="0" presId="urn:microsoft.com/office/officeart/2008/layout/HorizontalMultiLevelHierarchy"/>
    <dgm:cxn modelId="{895EC6A6-D8BD-4A00-A7FC-66FD3D40DEC8}" srcId="{895331D9-F8FE-468A-8E72-DDD0BF27DADE}" destId="{F8453EC8-0B79-43CF-A0F9-6A220E3FC7F7}" srcOrd="0" destOrd="0" parTransId="{27C0AEBD-EE2B-44AD-A11E-9AC5FDDCC4E7}" sibTransId="{E8817880-7D09-45BA-B07A-CD08F7C67A00}"/>
    <dgm:cxn modelId="{C075CC36-9611-4619-AA43-7E20C2F2FD71}" type="presOf" srcId="{895331D9-F8FE-468A-8E72-DDD0BF27DADE}" destId="{976EF562-3A2E-47B5-857F-18D41F7CBB57}" srcOrd="0" destOrd="0" presId="urn:microsoft.com/office/officeart/2008/layout/HorizontalMultiLevelHierarchy"/>
    <dgm:cxn modelId="{FFB0A463-A4AB-4D4A-B7F9-61C3DF9754A6}" type="presParOf" srcId="{17AA889D-E45A-4927-B2A0-90384694C454}" destId="{0A104DC8-C680-4029-A0E1-41D22376696D}" srcOrd="0" destOrd="0" presId="urn:microsoft.com/office/officeart/2008/layout/HorizontalMultiLevelHierarchy"/>
    <dgm:cxn modelId="{4D1E8BAE-4A9F-4E61-BE1B-9AA520BC77A8}" type="presParOf" srcId="{0A104DC8-C680-4029-A0E1-41D22376696D}" destId="{976EF562-3A2E-47B5-857F-18D41F7CBB57}" srcOrd="0" destOrd="0" presId="urn:microsoft.com/office/officeart/2008/layout/HorizontalMultiLevelHierarchy"/>
    <dgm:cxn modelId="{32DD7AC1-4184-4546-8875-5402655E4596}" type="presParOf" srcId="{0A104DC8-C680-4029-A0E1-41D22376696D}" destId="{AD9D0E6C-5DDF-4EDE-AA7A-D634624E16E4}" srcOrd="1" destOrd="0" presId="urn:microsoft.com/office/officeart/2008/layout/HorizontalMultiLevelHierarchy"/>
    <dgm:cxn modelId="{602526CE-6E23-44B9-A9AF-9D46C0816DEA}" type="presParOf" srcId="{AD9D0E6C-5DDF-4EDE-AA7A-D634624E16E4}" destId="{C8FB9148-D355-439E-B7A7-7829974F99BD}" srcOrd="0" destOrd="0" presId="urn:microsoft.com/office/officeart/2008/layout/HorizontalMultiLevelHierarchy"/>
    <dgm:cxn modelId="{B577BFE2-F38B-46EB-AAB8-B8259C0E72DB}" type="presParOf" srcId="{C8FB9148-D355-439E-B7A7-7829974F99BD}" destId="{66273AF0-AD17-4C99-963C-17924D413E49}" srcOrd="0" destOrd="0" presId="urn:microsoft.com/office/officeart/2008/layout/HorizontalMultiLevelHierarchy"/>
    <dgm:cxn modelId="{795201FF-C496-4D25-BBC9-FE8322448DBC}" type="presParOf" srcId="{AD9D0E6C-5DDF-4EDE-AA7A-D634624E16E4}" destId="{2B8B9E10-42BF-498D-A0F7-0BEEC5372B71}" srcOrd="1" destOrd="0" presId="urn:microsoft.com/office/officeart/2008/layout/HorizontalMultiLevelHierarchy"/>
    <dgm:cxn modelId="{20B0CC6E-3213-415B-8733-E4C582FB6F74}" type="presParOf" srcId="{2B8B9E10-42BF-498D-A0F7-0BEEC5372B71}" destId="{FF62799C-6255-4996-A717-9D0AADD8FF9D}" srcOrd="0" destOrd="0" presId="urn:microsoft.com/office/officeart/2008/layout/HorizontalMultiLevelHierarchy"/>
    <dgm:cxn modelId="{3C72F9E2-DAB3-4F5F-A4A6-4EAFEFD07265}" type="presParOf" srcId="{2B8B9E10-42BF-498D-A0F7-0BEEC5372B71}" destId="{91EE7F8C-306E-4AEC-8D44-083CE9DD9DD0}" srcOrd="1" destOrd="0" presId="urn:microsoft.com/office/officeart/2008/layout/HorizontalMultiLevelHierarchy"/>
    <dgm:cxn modelId="{1D08EABE-5A36-4A80-82B3-797B69425486}" type="presParOf" srcId="{AD9D0E6C-5DDF-4EDE-AA7A-D634624E16E4}" destId="{24D069AA-CA16-4E5E-840F-5EE5B7F7F0CF}" srcOrd="2" destOrd="0" presId="urn:microsoft.com/office/officeart/2008/layout/HorizontalMultiLevelHierarchy"/>
    <dgm:cxn modelId="{F2ED4F8E-D1DC-483D-BCC1-A08BA13DEB24}" type="presParOf" srcId="{24D069AA-CA16-4E5E-840F-5EE5B7F7F0CF}" destId="{BD751E56-0D80-4C39-A5CC-E940F8B8CF0B}" srcOrd="0" destOrd="0" presId="urn:microsoft.com/office/officeart/2008/layout/HorizontalMultiLevelHierarchy"/>
    <dgm:cxn modelId="{4B71BB63-38B1-4BF0-86E3-94D286F061C0}" type="presParOf" srcId="{AD9D0E6C-5DDF-4EDE-AA7A-D634624E16E4}" destId="{BF351E97-93C0-40A8-B04A-D0559EA8F369}" srcOrd="3" destOrd="0" presId="urn:microsoft.com/office/officeart/2008/layout/HorizontalMultiLevelHierarchy"/>
    <dgm:cxn modelId="{D3C7D293-9352-4841-8A47-F689A7DBE675}" type="presParOf" srcId="{BF351E97-93C0-40A8-B04A-D0559EA8F369}" destId="{131533DA-62F7-4FAF-BFD7-7115A577287D}" srcOrd="0" destOrd="0" presId="urn:microsoft.com/office/officeart/2008/layout/HorizontalMultiLevelHierarchy"/>
    <dgm:cxn modelId="{12754153-82F0-451B-A043-6D3C3C87C6E8}" type="presParOf" srcId="{BF351E97-93C0-40A8-B04A-D0559EA8F369}" destId="{244B9201-2FFB-425F-A695-54A8144CFD33}" srcOrd="1" destOrd="0" presId="urn:microsoft.com/office/officeart/2008/layout/HorizontalMultiLevelHierarchy"/>
    <dgm:cxn modelId="{4253A9DC-A99B-48E8-B2A0-927B55AE9BE2}" type="presParOf" srcId="{AD9D0E6C-5DDF-4EDE-AA7A-D634624E16E4}" destId="{2CB988AC-22E9-4BF9-9DFA-1C69AE203399}" srcOrd="4" destOrd="0" presId="urn:microsoft.com/office/officeart/2008/layout/HorizontalMultiLevelHierarchy"/>
    <dgm:cxn modelId="{8E018146-688F-4397-A062-79DD59C270A8}" type="presParOf" srcId="{2CB988AC-22E9-4BF9-9DFA-1C69AE203399}" destId="{AE68E468-9FDB-4377-A934-B56B758A45D3}" srcOrd="0" destOrd="0" presId="urn:microsoft.com/office/officeart/2008/layout/HorizontalMultiLevelHierarchy"/>
    <dgm:cxn modelId="{E9727433-8F83-471F-9316-E13934D22D27}" type="presParOf" srcId="{AD9D0E6C-5DDF-4EDE-AA7A-D634624E16E4}" destId="{D5861627-E556-4FBC-BB3C-556FD3E84201}" srcOrd="5" destOrd="0" presId="urn:microsoft.com/office/officeart/2008/layout/HorizontalMultiLevelHierarchy"/>
    <dgm:cxn modelId="{71DC5336-5D4C-44E4-96D8-980DF938FFDF}" type="presParOf" srcId="{D5861627-E556-4FBC-BB3C-556FD3E84201}" destId="{0F3C425A-2681-4268-866C-B973A25131E2}" srcOrd="0" destOrd="0" presId="urn:microsoft.com/office/officeart/2008/layout/HorizontalMultiLevelHierarchy"/>
    <dgm:cxn modelId="{99268A70-586E-4463-B6A0-60D4DC543C63}" type="presParOf" srcId="{D5861627-E556-4FBC-BB3C-556FD3E84201}" destId="{43C60645-C204-43C6-8A00-F5ACF6F38512}" srcOrd="1" destOrd="0" presId="urn:microsoft.com/office/officeart/2008/layout/HorizontalMultiLevelHierarchy"/>
    <dgm:cxn modelId="{6514CEF5-54DF-4946-9E7E-13693FE001C9}" type="presParOf" srcId="{AD9D0E6C-5DDF-4EDE-AA7A-D634624E16E4}" destId="{7D83824C-4493-47AF-A668-8F4BEC6312FC}" srcOrd="6" destOrd="0" presId="urn:microsoft.com/office/officeart/2008/layout/HorizontalMultiLevelHierarchy"/>
    <dgm:cxn modelId="{74A51542-D209-48DC-A78E-D70AF0D7B069}" type="presParOf" srcId="{7D83824C-4493-47AF-A668-8F4BEC6312FC}" destId="{6C0834A5-8957-4EE4-B1DE-A1A8A6F663F0}" srcOrd="0" destOrd="0" presId="urn:microsoft.com/office/officeart/2008/layout/HorizontalMultiLevelHierarchy"/>
    <dgm:cxn modelId="{1684BCB9-AD23-40AD-8CB9-A4CB5D3AFBF9}" type="presParOf" srcId="{AD9D0E6C-5DDF-4EDE-AA7A-D634624E16E4}" destId="{1206ED99-5C73-493E-B4DB-633E22414C06}" srcOrd="7" destOrd="0" presId="urn:microsoft.com/office/officeart/2008/layout/HorizontalMultiLevelHierarchy"/>
    <dgm:cxn modelId="{D14FBD41-B5DF-4B46-B275-972ABB9F2B35}" type="presParOf" srcId="{1206ED99-5C73-493E-B4DB-633E22414C06}" destId="{726F9FC6-E57F-4001-9F24-09E324D996D8}" srcOrd="0" destOrd="0" presId="urn:microsoft.com/office/officeart/2008/layout/HorizontalMultiLevelHierarchy"/>
    <dgm:cxn modelId="{C2D93907-CBF2-48E0-AF63-DBD3F2A8B804}" type="presParOf" srcId="{1206ED99-5C73-493E-B4DB-633E22414C06}" destId="{9D199A63-62FE-4FE5-BDB2-2E4D8345188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04CF7E-9A71-42D4-B19D-A965FAFE32E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PE"/>
        </a:p>
      </dgm:t>
    </dgm:pt>
    <dgm:pt modelId="{610AA2A8-1E8B-4988-AACF-DEB4EE22C88F}">
      <dgm:prSet phldrT="[Texto]" custT="1"/>
      <dgm:spPr/>
      <dgm:t>
        <a:bodyPr/>
        <a:lstStyle/>
        <a:p>
          <a:r>
            <a:rPr lang="en-US" sz="3200" dirty="0" smtClean="0"/>
            <a:t>INTERPRETATIVO</a:t>
          </a:r>
          <a:endParaRPr lang="es-PE" sz="3200" dirty="0"/>
        </a:p>
      </dgm:t>
    </dgm:pt>
    <dgm:pt modelId="{9EAC6D3A-8EBF-4878-B70A-833DC4104C96}" type="parTrans" cxnId="{1D3E3F71-4ADE-4629-A6AA-75FB1F349AA8}">
      <dgm:prSet/>
      <dgm:spPr/>
      <dgm:t>
        <a:bodyPr/>
        <a:lstStyle/>
        <a:p>
          <a:endParaRPr lang="es-PE"/>
        </a:p>
      </dgm:t>
    </dgm:pt>
    <dgm:pt modelId="{F0CF0617-55D2-4590-BCC3-E4E74FB9F6C7}" type="sibTrans" cxnId="{1D3E3F71-4ADE-4629-A6AA-75FB1F349AA8}">
      <dgm:prSet/>
      <dgm:spPr/>
      <dgm:t>
        <a:bodyPr/>
        <a:lstStyle/>
        <a:p>
          <a:endParaRPr lang="es-PE"/>
        </a:p>
      </dgm:t>
    </dgm:pt>
    <dgm:pt modelId="{22C9AC78-D515-42AC-A630-5A7B10903145}">
      <dgm:prSet custT="1"/>
      <dgm:spPr/>
      <dgm:t>
        <a:bodyPr/>
        <a:lstStyle/>
        <a:p>
          <a:r>
            <a:rPr lang="es-ES" sz="2000" dirty="0" smtClean="0"/>
            <a:t>También llamado paradigma naturalista, fenomenológico, etnográfico</a:t>
          </a:r>
          <a:endParaRPr lang="es-PE" sz="2000" dirty="0"/>
        </a:p>
      </dgm:t>
    </dgm:pt>
    <dgm:pt modelId="{32A038AD-D1C9-41F9-BF12-33A3986A53D6}" type="parTrans" cxnId="{820B2E1E-04C4-45E7-B2CA-B98D5CC684E9}">
      <dgm:prSet/>
      <dgm:spPr/>
      <dgm:t>
        <a:bodyPr/>
        <a:lstStyle/>
        <a:p>
          <a:endParaRPr lang="es-PE"/>
        </a:p>
      </dgm:t>
    </dgm:pt>
    <dgm:pt modelId="{02DE0289-DC1A-421F-84B9-F23F463E66C3}" type="sibTrans" cxnId="{820B2E1E-04C4-45E7-B2CA-B98D5CC684E9}">
      <dgm:prSet/>
      <dgm:spPr/>
      <dgm:t>
        <a:bodyPr/>
        <a:lstStyle/>
        <a:p>
          <a:endParaRPr lang="es-PE"/>
        </a:p>
      </dgm:t>
    </dgm:pt>
    <dgm:pt modelId="{95A64677-A3B3-42BA-BBF0-7938566A2C3F}">
      <dgm:prSet custT="1"/>
      <dgm:spPr/>
      <dgm:t>
        <a:bodyPr/>
        <a:lstStyle/>
        <a:p>
          <a:r>
            <a:rPr lang="es-ES" sz="2000" dirty="0" smtClean="0"/>
            <a:t>Se centra en el estudio de los significados de las acciones humanas y de la vida social  no observables directamente ni susceptibles de experimentación</a:t>
          </a:r>
          <a:r>
            <a:rPr lang="es-ES" sz="1200" dirty="0" smtClean="0"/>
            <a:t>.</a:t>
          </a:r>
          <a:endParaRPr lang="es-PE" sz="1200" dirty="0"/>
        </a:p>
      </dgm:t>
    </dgm:pt>
    <dgm:pt modelId="{852BFBBA-BFC2-42FC-96F1-3ECBD0457E28}" type="parTrans" cxnId="{95742B62-C728-49E1-81DD-D0A74851DA5C}">
      <dgm:prSet/>
      <dgm:spPr/>
      <dgm:t>
        <a:bodyPr/>
        <a:lstStyle/>
        <a:p>
          <a:endParaRPr lang="es-PE"/>
        </a:p>
      </dgm:t>
    </dgm:pt>
    <dgm:pt modelId="{6802613D-7172-4037-8D3B-E0286DEC32C0}" type="sibTrans" cxnId="{95742B62-C728-49E1-81DD-D0A74851DA5C}">
      <dgm:prSet/>
      <dgm:spPr/>
      <dgm:t>
        <a:bodyPr/>
        <a:lstStyle/>
        <a:p>
          <a:endParaRPr lang="es-PE"/>
        </a:p>
      </dgm:t>
    </dgm:pt>
    <dgm:pt modelId="{B3AA3FAB-42D6-4DCD-B81B-37C7B5BD2790}">
      <dgm:prSet/>
      <dgm:spPr/>
      <dgm:t>
        <a:bodyPr/>
        <a:lstStyle/>
        <a:p>
          <a:r>
            <a:rPr lang="es-ES" dirty="0" smtClean="0"/>
            <a:t>Intenta sustituir las nociones científicas de explicación, predicción y control del paradigma positivista por las nociones de comprensión, significado y acción.</a:t>
          </a:r>
        </a:p>
        <a:p>
          <a:endParaRPr lang="es-PE" dirty="0"/>
        </a:p>
      </dgm:t>
    </dgm:pt>
    <dgm:pt modelId="{55051F9D-04BF-49CD-890D-DB5430EF31C6}" type="parTrans" cxnId="{C5B88219-A099-4D25-B003-90BB79BD310F}">
      <dgm:prSet/>
      <dgm:spPr/>
      <dgm:t>
        <a:bodyPr/>
        <a:lstStyle/>
        <a:p>
          <a:endParaRPr lang="es-PE"/>
        </a:p>
      </dgm:t>
    </dgm:pt>
    <dgm:pt modelId="{26DA0F4E-5D06-4234-8B33-7CD224C0D5CC}" type="sibTrans" cxnId="{C5B88219-A099-4D25-B003-90BB79BD310F}">
      <dgm:prSet/>
      <dgm:spPr/>
      <dgm:t>
        <a:bodyPr/>
        <a:lstStyle/>
        <a:p>
          <a:endParaRPr lang="es-PE"/>
        </a:p>
      </dgm:t>
    </dgm:pt>
    <dgm:pt modelId="{F6755E86-210C-400B-9B45-0853D65532E0}" type="pres">
      <dgm:prSet presAssocID="{E904CF7E-9A71-42D4-B19D-A965FAFE32EB}" presName="Name0" presStyleCnt="0">
        <dgm:presLayoutVars>
          <dgm:chPref val="1"/>
          <dgm:dir/>
          <dgm:animOne val="branch"/>
          <dgm:animLvl val="lvl"/>
          <dgm:resizeHandles val="exact"/>
        </dgm:presLayoutVars>
      </dgm:prSet>
      <dgm:spPr/>
      <dgm:t>
        <a:bodyPr/>
        <a:lstStyle/>
        <a:p>
          <a:endParaRPr lang="es-PE"/>
        </a:p>
      </dgm:t>
    </dgm:pt>
    <dgm:pt modelId="{DEFF0F90-0B02-45BF-88BC-CE1149F7A93A}" type="pres">
      <dgm:prSet presAssocID="{610AA2A8-1E8B-4988-AACF-DEB4EE22C88F}" presName="root1" presStyleCnt="0"/>
      <dgm:spPr/>
    </dgm:pt>
    <dgm:pt modelId="{7D89532B-30AE-4625-AE1E-A790CE3A3B2A}" type="pres">
      <dgm:prSet presAssocID="{610AA2A8-1E8B-4988-AACF-DEB4EE22C88F}" presName="LevelOneTextNode" presStyleLbl="node0" presStyleIdx="0" presStyleCnt="1">
        <dgm:presLayoutVars>
          <dgm:chPref val="3"/>
        </dgm:presLayoutVars>
      </dgm:prSet>
      <dgm:spPr/>
      <dgm:t>
        <a:bodyPr/>
        <a:lstStyle/>
        <a:p>
          <a:endParaRPr lang="es-PE"/>
        </a:p>
      </dgm:t>
    </dgm:pt>
    <dgm:pt modelId="{6BE35065-FB70-4BC2-AEE9-1E8BF2B6235E}" type="pres">
      <dgm:prSet presAssocID="{610AA2A8-1E8B-4988-AACF-DEB4EE22C88F}" presName="level2hierChild" presStyleCnt="0"/>
      <dgm:spPr/>
    </dgm:pt>
    <dgm:pt modelId="{0376BA2F-D729-4B6B-AA31-C0C8FA505632}" type="pres">
      <dgm:prSet presAssocID="{32A038AD-D1C9-41F9-BF12-33A3986A53D6}" presName="conn2-1" presStyleLbl="parChTrans1D2" presStyleIdx="0" presStyleCnt="3"/>
      <dgm:spPr/>
      <dgm:t>
        <a:bodyPr/>
        <a:lstStyle/>
        <a:p>
          <a:endParaRPr lang="es-PE"/>
        </a:p>
      </dgm:t>
    </dgm:pt>
    <dgm:pt modelId="{DCA23D86-D24F-4403-972C-73C12E5B03A2}" type="pres">
      <dgm:prSet presAssocID="{32A038AD-D1C9-41F9-BF12-33A3986A53D6}" presName="connTx" presStyleLbl="parChTrans1D2" presStyleIdx="0" presStyleCnt="3"/>
      <dgm:spPr/>
      <dgm:t>
        <a:bodyPr/>
        <a:lstStyle/>
        <a:p>
          <a:endParaRPr lang="es-PE"/>
        </a:p>
      </dgm:t>
    </dgm:pt>
    <dgm:pt modelId="{9EFD0F39-9B63-4894-8FB4-87378AD71FF4}" type="pres">
      <dgm:prSet presAssocID="{22C9AC78-D515-42AC-A630-5A7B10903145}" presName="root2" presStyleCnt="0"/>
      <dgm:spPr/>
    </dgm:pt>
    <dgm:pt modelId="{6B2E20A5-C68B-4E4E-B358-303A64BA2D80}" type="pres">
      <dgm:prSet presAssocID="{22C9AC78-D515-42AC-A630-5A7B10903145}" presName="LevelTwoTextNode" presStyleLbl="node2" presStyleIdx="0" presStyleCnt="3" custScaleX="242162" custScaleY="133802" custLinFactNeighborX="21864">
        <dgm:presLayoutVars>
          <dgm:chPref val="3"/>
        </dgm:presLayoutVars>
      </dgm:prSet>
      <dgm:spPr/>
      <dgm:t>
        <a:bodyPr/>
        <a:lstStyle/>
        <a:p>
          <a:endParaRPr lang="es-PE"/>
        </a:p>
      </dgm:t>
    </dgm:pt>
    <dgm:pt modelId="{D5CE7E4F-7DA3-43A4-9B2B-93FFEB6AC49B}" type="pres">
      <dgm:prSet presAssocID="{22C9AC78-D515-42AC-A630-5A7B10903145}" presName="level3hierChild" presStyleCnt="0"/>
      <dgm:spPr/>
    </dgm:pt>
    <dgm:pt modelId="{BB0B6501-1833-4FCF-BFA6-0F4A15510D23}" type="pres">
      <dgm:prSet presAssocID="{852BFBBA-BFC2-42FC-96F1-3ECBD0457E28}" presName="conn2-1" presStyleLbl="parChTrans1D2" presStyleIdx="1" presStyleCnt="3"/>
      <dgm:spPr/>
      <dgm:t>
        <a:bodyPr/>
        <a:lstStyle/>
        <a:p>
          <a:endParaRPr lang="es-PE"/>
        </a:p>
      </dgm:t>
    </dgm:pt>
    <dgm:pt modelId="{5962BDC2-48F7-4A33-9F2A-536E1BEFB9B5}" type="pres">
      <dgm:prSet presAssocID="{852BFBBA-BFC2-42FC-96F1-3ECBD0457E28}" presName="connTx" presStyleLbl="parChTrans1D2" presStyleIdx="1" presStyleCnt="3"/>
      <dgm:spPr/>
      <dgm:t>
        <a:bodyPr/>
        <a:lstStyle/>
        <a:p>
          <a:endParaRPr lang="es-PE"/>
        </a:p>
      </dgm:t>
    </dgm:pt>
    <dgm:pt modelId="{5E5CDE79-76A3-458C-BC79-920BB77326A5}" type="pres">
      <dgm:prSet presAssocID="{95A64677-A3B3-42BA-BBF0-7938566A2C3F}" presName="root2" presStyleCnt="0"/>
      <dgm:spPr/>
    </dgm:pt>
    <dgm:pt modelId="{56538CB5-A401-4466-BA81-3B8BDDC3B990}" type="pres">
      <dgm:prSet presAssocID="{95A64677-A3B3-42BA-BBF0-7938566A2C3F}" presName="LevelTwoTextNode" presStyleLbl="node2" presStyleIdx="1" presStyleCnt="3" custScaleX="242147" custScaleY="161437">
        <dgm:presLayoutVars>
          <dgm:chPref val="3"/>
        </dgm:presLayoutVars>
      </dgm:prSet>
      <dgm:spPr/>
      <dgm:t>
        <a:bodyPr/>
        <a:lstStyle/>
        <a:p>
          <a:endParaRPr lang="es-PE"/>
        </a:p>
      </dgm:t>
    </dgm:pt>
    <dgm:pt modelId="{699E0D19-D7B1-43B8-9305-DC4084530640}" type="pres">
      <dgm:prSet presAssocID="{95A64677-A3B3-42BA-BBF0-7938566A2C3F}" presName="level3hierChild" presStyleCnt="0"/>
      <dgm:spPr/>
    </dgm:pt>
    <dgm:pt modelId="{089F6548-469D-46F5-AC70-BD6FA07B6638}" type="pres">
      <dgm:prSet presAssocID="{55051F9D-04BF-49CD-890D-DB5430EF31C6}" presName="conn2-1" presStyleLbl="parChTrans1D2" presStyleIdx="2" presStyleCnt="3"/>
      <dgm:spPr/>
      <dgm:t>
        <a:bodyPr/>
        <a:lstStyle/>
        <a:p>
          <a:endParaRPr lang="es-PE"/>
        </a:p>
      </dgm:t>
    </dgm:pt>
    <dgm:pt modelId="{FA7B6CDA-8542-402F-ADB1-D18C54EE7921}" type="pres">
      <dgm:prSet presAssocID="{55051F9D-04BF-49CD-890D-DB5430EF31C6}" presName="connTx" presStyleLbl="parChTrans1D2" presStyleIdx="2" presStyleCnt="3"/>
      <dgm:spPr/>
      <dgm:t>
        <a:bodyPr/>
        <a:lstStyle/>
        <a:p>
          <a:endParaRPr lang="es-PE"/>
        </a:p>
      </dgm:t>
    </dgm:pt>
    <dgm:pt modelId="{656C6FEB-98DD-4568-AB1C-DE7D91D6F78E}" type="pres">
      <dgm:prSet presAssocID="{B3AA3FAB-42D6-4DCD-B81B-37C7B5BD2790}" presName="root2" presStyleCnt="0"/>
      <dgm:spPr/>
    </dgm:pt>
    <dgm:pt modelId="{805F4FE9-A7C6-46DF-A884-D0FE76788154}" type="pres">
      <dgm:prSet presAssocID="{B3AA3FAB-42D6-4DCD-B81B-37C7B5BD2790}" presName="LevelTwoTextNode" presStyleLbl="node2" presStyleIdx="2" presStyleCnt="3" custScaleX="242148" custScaleY="153998" custLinFactNeighborX="3698" custLinFactNeighborY="7070">
        <dgm:presLayoutVars>
          <dgm:chPref val="3"/>
        </dgm:presLayoutVars>
      </dgm:prSet>
      <dgm:spPr/>
      <dgm:t>
        <a:bodyPr/>
        <a:lstStyle/>
        <a:p>
          <a:endParaRPr lang="es-PE"/>
        </a:p>
      </dgm:t>
    </dgm:pt>
    <dgm:pt modelId="{1C0447B2-355A-4535-BE18-06A59651A0DB}" type="pres">
      <dgm:prSet presAssocID="{B3AA3FAB-42D6-4DCD-B81B-37C7B5BD2790}" presName="level3hierChild" presStyleCnt="0"/>
      <dgm:spPr/>
    </dgm:pt>
  </dgm:ptLst>
  <dgm:cxnLst>
    <dgm:cxn modelId="{C5B88219-A099-4D25-B003-90BB79BD310F}" srcId="{610AA2A8-1E8B-4988-AACF-DEB4EE22C88F}" destId="{B3AA3FAB-42D6-4DCD-B81B-37C7B5BD2790}" srcOrd="2" destOrd="0" parTransId="{55051F9D-04BF-49CD-890D-DB5430EF31C6}" sibTransId="{26DA0F4E-5D06-4234-8B33-7CD224C0D5CC}"/>
    <dgm:cxn modelId="{1D3E3F71-4ADE-4629-A6AA-75FB1F349AA8}" srcId="{E904CF7E-9A71-42D4-B19D-A965FAFE32EB}" destId="{610AA2A8-1E8B-4988-AACF-DEB4EE22C88F}" srcOrd="0" destOrd="0" parTransId="{9EAC6D3A-8EBF-4878-B70A-833DC4104C96}" sibTransId="{F0CF0617-55D2-4590-BCC3-E4E74FB9F6C7}"/>
    <dgm:cxn modelId="{9416E2DE-E1FB-4BBD-93D3-B564706F8B8B}" type="presOf" srcId="{55051F9D-04BF-49CD-890D-DB5430EF31C6}" destId="{089F6548-469D-46F5-AC70-BD6FA07B6638}" srcOrd="0" destOrd="0" presId="urn:microsoft.com/office/officeart/2008/layout/HorizontalMultiLevelHierarchy"/>
    <dgm:cxn modelId="{B02DBE4B-FBB1-44E9-9C13-5573A4AB0C6B}" type="presOf" srcId="{32A038AD-D1C9-41F9-BF12-33A3986A53D6}" destId="{DCA23D86-D24F-4403-972C-73C12E5B03A2}" srcOrd="1" destOrd="0" presId="urn:microsoft.com/office/officeart/2008/layout/HorizontalMultiLevelHierarchy"/>
    <dgm:cxn modelId="{95742B62-C728-49E1-81DD-D0A74851DA5C}" srcId="{610AA2A8-1E8B-4988-AACF-DEB4EE22C88F}" destId="{95A64677-A3B3-42BA-BBF0-7938566A2C3F}" srcOrd="1" destOrd="0" parTransId="{852BFBBA-BFC2-42FC-96F1-3ECBD0457E28}" sibTransId="{6802613D-7172-4037-8D3B-E0286DEC32C0}"/>
    <dgm:cxn modelId="{8857D18D-0033-4A88-8ED5-8263A0750938}" type="presOf" srcId="{22C9AC78-D515-42AC-A630-5A7B10903145}" destId="{6B2E20A5-C68B-4E4E-B358-303A64BA2D80}" srcOrd="0" destOrd="0" presId="urn:microsoft.com/office/officeart/2008/layout/HorizontalMultiLevelHierarchy"/>
    <dgm:cxn modelId="{DB80EE8D-0F26-45AA-A073-220AFF7E255C}" type="presOf" srcId="{610AA2A8-1E8B-4988-AACF-DEB4EE22C88F}" destId="{7D89532B-30AE-4625-AE1E-A790CE3A3B2A}" srcOrd="0" destOrd="0" presId="urn:microsoft.com/office/officeart/2008/layout/HorizontalMultiLevelHierarchy"/>
    <dgm:cxn modelId="{599F62F6-C24D-4C79-85E8-FC7EA24AFBAB}" type="presOf" srcId="{E904CF7E-9A71-42D4-B19D-A965FAFE32EB}" destId="{F6755E86-210C-400B-9B45-0853D65532E0}" srcOrd="0" destOrd="0" presId="urn:microsoft.com/office/officeart/2008/layout/HorizontalMultiLevelHierarchy"/>
    <dgm:cxn modelId="{820B2E1E-04C4-45E7-B2CA-B98D5CC684E9}" srcId="{610AA2A8-1E8B-4988-AACF-DEB4EE22C88F}" destId="{22C9AC78-D515-42AC-A630-5A7B10903145}" srcOrd="0" destOrd="0" parTransId="{32A038AD-D1C9-41F9-BF12-33A3986A53D6}" sibTransId="{02DE0289-DC1A-421F-84B9-F23F463E66C3}"/>
    <dgm:cxn modelId="{6FF59A95-9587-4CF2-A1D9-0D4B216D655F}" type="presOf" srcId="{B3AA3FAB-42D6-4DCD-B81B-37C7B5BD2790}" destId="{805F4FE9-A7C6-46DF-A884-D0FE76788154}" srcOrd="0" destOrd="0" presId="urn:microsoft.com/office/officeart/2008/layout/HorizontalMultiLevelHierarchy"/>
    <dgm:cxn modelId="{ED608B5D-668F-4412-AC99-397A5E4BDB76}" type="presOf" srcId="{852BFBBA-BFC2-42FC-96F1-3ECBD0457E28}" destId="{5962BDC2-48F7-4A33-9F2A-536E1BEFB9B5}" srcOrd="1" destOrd="0" presId="urn:microsoft.com/office/officeart/2008/layout/HorizontalMultiLevelHierarchy"/>
    <dgm:cxn modelId="{8D1055BA-DF91-476E-B155-E94F308E6660}" type="presOf" srcId="{95A64677-A3B3-42BA-BBF0-7938566A2C3F}" destId="{56538CB5-A401-4466-BA81-3B8BDDC3B990}" srcOrd="0" destOrd="0" presId="urn:microsoft.com/office/officeart/2008/layout/HorizontalMultiLevelHierarchy"/>
    <dgm:cxn modelId="{F53FB3F9-5F8B-47A8-8C14-2643C95FA33B}" type="presOf" srcId="{32A038AD-D1C9-41F9-BF12-33A3986A53D6}" destId="{0376BA2F-D729-4B6B-AA31-C0C8FA505632}" srcOrd="0" destOrd="0" presId="urn:microsoft.com/office/officeart/2008/layout/HorizontalMultiLevelHierarchy"/>
    <dgm:cxn modelId="{913F9B35-C176-43F0-822C-F40B9EF95A0E}" type="presOf" srcId="{55051F9D-04BF-49CD-890D-DB5430EF31C6}" destId="{FA7B6CDA-8542-402F-ADB1-D18C54EE7921}" srcOrd="1" destOrd="0" presId="urn:microsoft.com/office/officeart/2008/layout/HorizontalMultiLevelHierarchy"/>
    <dgm:cxn modelId="{45E8224E-2DF8-4DA1-A565-BD904630A150}" type="presOf" srcId="{852BFBBA-BFC2-42FC-96F1-3ECBD0457E28}" destId="{BB0B6501-1833-4FCF-BFA6-0F4A15510D23}" srcOrd="0" destOrd="0" presId="urn:microsoft.com/office/officeart/2008/layout/HorizontalMultiLevelHierarchy"/>
    <dgm:cxn modelId="{0978D393-9D7E-4BEF-A03C-541C8CBF2A96}" type="presParOf" srcId="{F6755E86-210C-400B-9B45-0853D65532E0}" destId="{DEFF0F90-0B02-45BF-88BC-CE1149F7A93A}" srcOrd="0" destOrd="0" presId="urn:microsoft.com/office/officeart/2008/layout/HorizontalMultiLevelHierarchy"/>
    <dgm:cxn modelId="{7948E450-81B3-4DF6-A694-AC99BD70BF47}" type="presParOf" srcId="{DEFF0F90-0B02-45BF-88BC-CE1149F7A93A}" destId="{7D89532B-30AE-4625-AE1E-A790CE3A3B2A}" srcOrd="0" destOrd="0" presId="urn:microsoft.com/office/officeart/2008/layout/HorizontalMultiLevelHierarchy"/>
    <dgm:cxn modelId="{012FD53E-99A9-43EA-82A9-5807BFF18625}" type="presParOf" srcId="{DEFF0F90-0B02-45BF-88BC-CE1149F7A93A}" destId="{6BE35065-FB70-4BC2-AEE9-1E8BF2B6235E}" srcOrd="1" destOrd="0" presId="urn:microsoft.com/office/officeart/2008/layout/HorizontalMultiLevelHierarchy"/>
    <dgm:cxn modelId="{54A6493A-F613-4130-89BD-C98F05500CFA}" type="presParOf" srcId="{6BE35065-FB70-4BC2-AEE9-1E8BF2B6235E}" destId="{0376BA2F-D729-4B6B-AA31-C0C8FA505632}" srcOrd="0" destOrd="0" presId="urn:microsoft.com/office/officeart/2008/layout/HorizontalMultiLevelHierarchy"/>
    <dgm:cxn modelId="{AFCD446C-D286-42E0-9EBC-3AAF4CF56B90}" type="presParOf" srcId="{0376BA2F-D729-4B6B-AA31-C0C8FA505632}" destId="{DCA23D86-D24F-4403-972C-73C12E5B03A2}" srcOrd="0" destOrd="0" presId="urn:microsoft.com/office/officeart/2008/layout/HorizontalMultiLevelHierarchy"/>
    <dgm:cxn modelId="{936C96FB-F56F-49C4-A8CC-F63D94135AA0}" type="presParOf" srcId="{6BE35065-FB70-4BC2-AEE9-1E8BF2B6235E}" destId="{9EFD0F39-9B63-4894-8FB4-87378AD71FF4}" srcOrd="1" destOrd="0" presId="urn:microsoft.com/office/officeart/2008/layout/HorizontalMultiLevelHierarchy"/>
    <dgm:cxn modelId="{18F83D3C-6786-4681-B3BF-3996FB8EDB0C}" type="presParOf" srcId="{9EFD0F39-9B63-4894-8FB4-87378AD71FF4}" destId="{6B2E20A5-C68B-4E4E-B358-303A64BA2D80}" srcOrd="0" destOrd="0" presId="urn:microsoft.com/office/officeart/2008/layout/HorizontalMultiLevelHierarchy"/>
    <dgm:cxn modelId="{ECA7E85B-0D91-4D67-8A28-7C7DA6D00EC6}" type="presParOf" srcId="{9EFD0F39-9B63-4894-8FB4-87378AD71FF4}" destId="{D5CE7E4F-7DA3-43A4-9B2B-93FFEB6AC49B}" srcOrd="1" destOrd="0" presId="urn:microsoft.com/office/officeart/2008/layout/HorizontalMultiLevelHierarchy"/>
    <dgm:cxn modelId="{11F058FA-D202-4613-B8D0-88B3876C21D7}" type="presParOf" srcId="{6BE35065-FB70-4BC2-AEE9-1E8BF2B6235E}" destId="{BB0B6501-1833-4FCF-BFA6-0F4A15510D23}" srcOrd="2" destOrd="0" presId="urn:microsoft.com/office/officeart/2008/layout/HorizontalMultiLevelHierarchy"/>
    <dgm:cxn modelId="{9A0AE46D-376B-4E8B-968A-68CB735310B4}" type="presParOf" srcId="{BB0B6501-1833-4FCF-BFA6-0F4A15510D23}" destId="{5962BDC2-48F7-4A33-9F2A-536E1BEFB9B5}" srcOrd="0" destOrd="0" presId="urn:microsoft.com/office/officeart/2008/layout/HorizontalMultiLevelHierarchy"/>
    <dgm:cxn modelId="{027718F5-51A7-4099-AADA-AE37BB3104AF}" type="presParOf" srcId="{6BE35065-FB70-4BC2-AEE9-1E8BF2B6235E}" destId="{5E5CDE79-76A3-458C-BC79-920BB77326A5}" srcOrd="3" destOrd="0" presId="urn:microsoft.com/office/officeart/2008/layout/HorizontalMultiLevelHierarchy"/>
    <dgm:cxn modelId="{D889D4AA-5AE1-4FD8-8FD6-DD4B6F858A71}" type="presParOf" srcId="{5E5CDE79-76A3-458C-BC79-920BB77326A5}" destId="{56538CB5-A401-4466-BA81-3B8BDDC3B990}" srcOrd="0" destOrd="0" presId="urn:microsoft.com/office/officeart/2008/layout/HorizontalMultiLevelHierarchy"/>
    <dgm:cxn modelId="{96E0F709-7CDE-4052-A32B-EC706B1F2240}" type="presParOf" srcId="{5E5CDE79-76A3-458C-BC79-920BB77326A5}" destId="{699E0D19-D7B1-43B8-9305-DC4084530640}" srcOrd="1" destOrd="0" presId="urn:microsoft.com/office/officeart/2008/layout/HorizontalMultiLevelHierarchy"/>
    <dgm:cxn modelId="{8472C07C-F90D-498D-BB3A-93005ED5995F}" type="presParOf" srcId="{6BE35065-FB70-4BC2-AEE9-1E8BF2B6235E}" destId="{089F6548-469D-46F5-AC70-BD6FA07B6638}" srcOrd="4" destOrd="0" presId="urn:microsoft.com/office/officeart/2008/layout/HorizontalMultiLevelHierarchy"/>
    <dgm:cxn modelId="{4EDED698-F665-4D2F-B62A-EB898E946CA4}" type="presParOf" srcId="{089F6548-469D-46F5-AC70-BD6FA07B6638}" destId="{FA7B6CDA-8542-402F-ADB1-D18C54EE7921}" srcOrd="0" destOrd="0" presId="urn:microsoft.com/office/officeart/2008/layout/HorizontalMultiLevelHierarchy"/>
    <dgm:cxn modelId="{1EFA62C6-E152-4937-AEAB-27FF3274AEFA}" type="presParOf" srcId="{6BE35065-FB70-4BC2-AEE9-1E8BF2B6235E}" destId="{656C6FEB-98DD-4568-AB1C-DE7D91D6F78E}" srcOrd="5" destOrd="0" presId="urn:microsoft.com/office/officeart/2008/layout/HorizontalMultiLevelHierarchy"/>
    <dgm:cxn modelId="{BB0F5634-82CF-497C-AD53-E0B67B12DD44}" type="presParOf" srcId="{656C6FEB-98DD-4568-AB1C-DE7D91D6F78E}" destId="{805F4FE9-A7C6-46DF-A884-D0FE76788154}" srcOrd="0" destOrd="0" presId="urn:microsoft.com/office/officeart/2008/layout/HorizontalMultiLevelHierarchy"/>
    <dgm:cxn modelId="{10B4877F-A4D9-47EE-AC8A-1426382F27CE}" type="presParOf" srcId="{656C6FEB-98DD-4568-AB1C-DE7D91D6F78E}" destId="{1C0447B2-355A-4535-BE18-06A59651A0D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EDA342-B0DC-4B84-8CD3-3CC95945B9F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PE"/>
        </a:p>
      </dgm:t>
    </dgm:pt>
    <dgm:pt modelId="{1CE37AAB-3408-4DEE-B86F-AB617781026C}">
      <dgm:prSet phldrT="[Texto]" custT="1"/>
      <dgm:spPr/>
      <dgm:t>
        <a:bodyPr/>
        <a:lstStyle/>
        <a:p>
          <a:r>
            <a:rPr lang="en-US" sz="3200" dirty="0" smtClean="0"/>
            <a:t>SOCIOCRÍTICO</a:t>
          </a:r>
          <a:endParaRPr lang="es-PE" sz="3200" dirty="0"/>
        </a:p>
      </dgm:t>
    </dgm:pt>
    <dgm:pt modelId="{B574DA45-C357-4365-A185-42E1EEC33736}" type="parTrans" cxnId="{43F87DC0-94A5-4A3C-BC45-7C533E0C210D}">
      <dgm:prSet/>
      <dgm:spPr/>
      <dgm:t>
        <a:bodyPr/>
        <a:lstStyle/>
        <a:p>
          <a:endParaRPr lang="es-PE"/>
        </a:p>
      </dgm:t>
    </dgm:pt>
    <dgm:pt modelId="{7FF9A192-63A4-4DA2-9569-E8BAC3176D07}" type="sibTrans" cxnId="{43F87DC0-94A5-4A3C-BC45-7C533E0C210D}">
      <dgm:prSet/>
      <dgm:spPr/>
      <dgm:t>
        <a:bodyPr/>
        <a:lstStyle/>
        <a:p>
          <a:endParaRPr lang="es-PE"/>
        </a:p>
      </dgm:t>
    </dgm:pt>
    <dgm:pt modelId="{8BB0A8E5-59D9-4941-B30D-572D319140C4}">
      <dgm:prSet custT="1"/>
      <dgm:spPr/>
      <dgm:t>
        <a:bodyPr/>
        <a:lstStyle/>
        <a:p>
          <a:pPr algn="ctr"/>
          <a:r>
            <a:rPr lang="es-ES" sz="2000" dirty="0" smtClean="0"/>
            <a:t>Surge como respuesta a las tradiciones positivistas e interpretativas</a:t>
          </a:r>
          <a:r>
            <a:rPr lang="es-ES" sz="1800" dirty="0" smtClean="0"/>
            <a:t>. </a:t>
          </a:r>
          <a:endParaRPr lang="es-PE" sz="1800" dirty="0"/>
        </a:p>
      </dgm:t>
    </dgm:pt>
    <dgm:pt modelId="{53A6D090-FC82-4F97-A6C7-19D66AF2A87D}" type="parTrans" cxnId="{C5D1BCB3-8727-42D6-B42D-8AFEE3733C99}">
      <dgm:prSet/>
      <dgm:spPr/>
      <dgm:t>
        <a:bodyPr/>
        <a:lstStyle/>
        <a:p>
          <a:endParaRPr lang="es-PE"/>
        </a:p>
      </dgm:t>
    </dgm:pt>
    <dgm:pt modelId="{BA96E5A3-0EBC-4B40-83E2-7F95425A9DED}" type="sibTrans" cxnId="{C5D1BCB3-8727-42D6-B42D-8AFEE3733C99}">
      <dgm:prSet/>
      <dgm:spPr/>
      <dgm:t>
        <a:bodyPr/>
        <a:lstStyle/>
        <a:p>
          <a:endParaRPr lang="es-PE"/>
        </a:p>
      </dgm:t>
    </dgm:pt>
    <dgm:pt modelId="{C5774BB4-9020-49B4-A44A-2C037A1DC3CE}">
      <dgm:prSet custT="1"/>
      <dgm:spPr/>
      <dgm:t>
        <a:bodyPr/>
        <a:lstStyle/>
        <a:p>
          <a:pPr algn="ctr"/>
          <a:r>
            <a:rPr lang="es-ES" sz="2000" dirty="0" smtClean="0"/>
            <a:t>Pretende superar el reduccionismo de la primera y el conservadorismo de la segunda.</a:t>
          </a:r>
          <a:endParaRPr lang="es-PE" sz="2000" dirty="0"/>
        </a:p>
      </dgm:t>
    </dgm:pt>
    <dgm:pt modelId="{89D08752-1945-4EA9-A744-6A80CB60E778}" type="parTrans" cxnId="{CBB4644C-5D21-48DA-97C8-7DC48A1E589B}">
      <dgm:prSet/>
      <dgm:spPr/>
      <dgm:t>
        <a:bodyPr/>
        <a:lstStyle/>
        <a:p>
          <a:endParaRPr lang="es-PE"/>
        </a:p>
      </dgm:t>
    </dgm:pt>
    <dgm:pt modelId="{5B67AB62-FCB8-45D4-8303-2981F2972993}" type="sibTrans" cxnId="{CBB4644C-5D21-48DA-97C8-7DC48A1E589B}">
      <dgm:prSet/>
      <dgm:spPr/>
      <dgm:t>
        <a:bodyPr/>
        <a:lstStyle/>
        <a:p>
          <a:endParaRPr lang="es-PE"/>
        </a:p>
      </dgm:t>
    </dgm:pt>
    <dgm:pt modelId="{8A933883-41DB-4C90-8E53-D7A3F471C618}">
      <dgm:prSet custT="1"/>
      <dgm:spPr/>
      <dgm:t>
        <a:bodyPr/>
        <a:lstStyle/>
        <a:p>
          <a:r>
            <a:rPr lang="es-ES" sz="2000" dirty="0" smtClean="0"/>
            <a:t>Admite la posibilidad de una ciencia social que no sea ni puramente empírica ni solo interpretativa</a:t>
          </a:r>
          <a:r>
            <a:rPr lang="es-ES" sz="2200" dirty="0" smtClean="0"/>
            <a:t>.</a:t>
          </a:r>
        </a:p>
      </dgm:t>
    </dgm:pt>
    <dgm:pt modelId="{6938F5B7-A41A-4430-A0C6-F0D5794E8000}" type="parTrans" cxnId="{C6C7012F-27DE-41A3-878E-039901975CD6}">
      <dgm:prSet/>
      <dgm:spPr/>
      <dgm:t>
        <a:bodyPr/>
        <a:lstStyle/>
        <a:p>
          <a:endParaRPr lang="es-PE"/>
        </a:p>
      </dgm:t>
    </dgm:pt>
    <dgm:pt modelId="{1F609328-1A38-478F-9EE1-F16B2AAE5ACE}" type="sibTrans" cxnId="{C6C7012F-27DE-41A3-878E-039901975CD6}">
      <dgm:prSet/>
      <dgm:spPr/>
      <dgm:t>
        <a:bodyPr/>
        <a:lstStyle/>
        <a:p>
          <a:endParaRPr lang="es-PE"/>
        </a:p>
      </dgm:t>
    </dgm:pt>
    <dgm:pt modelId="{C09D3D83-996B-496A-A693-1762E6793050}" type="pres">
      <dgm:prSet presAssocID="{DFEDA342-B0DC-4B84-8CD3-3CC95945B9F1}" presName="Name0" presStyleCnt="0">
        <dgm:presLayoutVars>
          <dgm:chPref val="1"/>
          <dgm:dir/>
          <dgm:animOne val="branch"/>
          <dgm:animLvl val="lvl"/>
          <dgm:resizeHandles val="exact"/>
        </dgm:presLayoutVars>
      </dgm:prSet>
      <dgm:spPr/>
      <dgm:t>
        <a:bodyPr/>
        <a:lstStyle/>
        <a:p>
          <a:endParaRPr lang="es-PE"/>
        </a:p>
      </dgm:t>
    </dgm:pt>
    <dgm:pt modelId="{5DDA9D54-1409-4679-AC86-6ED886B38C57}" type="pres">
      <dgm:prSet presAssocID="{1CE37AAB-3408-4DEE-B86F-AB617781026C}" presName="root1" presStyleCnt="0"/>
      <dgm:spPr/>
    </dgm:pt>
    <dgm:pt modelId="{0AD83ACE-7FA4-45EC-BE6C-91CDA5B16552}" type="pres">
      <dgm:prSet presAssocID="{1CE37AAB-3408-4DEE-B86F-AB617781026C}" presName="LevelOneTextNode" presStyleLbl="node0" presStyleIdx="0" presStyleCnt="1">
        <dgm:presLayoutVars>
          <dgm:chPref val="3"/>
        </dgm:presLayoutVars>
      </dgm:prSet>
      <dgm:spPr/>
      <dgm:t>
        <a:bodyPr/>
        <a:lstStyle/>
        <a:p>
          <a:endParaRPr lang="es-PE"/>
        </a:p>
      </dgm:t>
    </dgm:pt>
    <dgm:pt modelId="{F835FBF5-18EE-4EA3-849D-0D3596E61A42}" type="pres">
      <dgm:prSet presAssocID="{1CE37AAB-3408-4DEE-B86F-AB617781026C}" presName="level2hierChild" presStyleCnt="0"/>
      <dgm:spPr/>
    </dgm:pt>
    <dgm:pt modelId="{065BDF94-AC1A-4FA1-B4CB-3B6C34847043}" type="pres">
      <dgm:prSet presAssocID="{53A6D090-FC82-4F97-A6C7-19D66AF2A87D}" presName="conn2-1" presStyleLbl="parChTrans1D2" presStyleIdx="0" presStyleCnt="3"/>
      <dgm:spPr/>
      <dgm:t>
        <a:bodyPr/>
        <a:lstStyle/>
        <a:p>
          <a:endParaRPr lang="es-PE"/>
        </a:p>
      </dgm:t>
    </dgm:pt>
    <dgm:pt modelId="{FA4B2BEC-9EE2-4D63-B0CB-5BBF7B1E45D1}" type="pres">
      <dgm:prSet presAssocID="{53A6D090-FC82-4F97-A6C7-19D66AF2A87D}" presName="connTx" presStyleLbl="parChTrans1D2" presStyleIdx="0" presStyleCnt="3"/>
      <dgm:spPr/>
      <dgm:t>
        <a:bodyPr/>
        <a:lstStyle/>
        <a:p>
          <a:endParaRPr lang="es-PE"/>
        </a:p>
      </dgm:t>
    </dgm:pt>
    <dgm:pt modelId="{785BC175-2EFE-418F-8B76-874C71DEBE06}" type="pres">
      <dgm:prSet presAssocID="{8BB0A8E5-59D9-4941-B30D-572D319140C4}" presName="root2" presStyleCnt="0"/>
      <dgm:spPr/>
    </dgm:pt>
    <dgm:pt modelId="{A2AEC9E0-8C11-45F6-B2F3-4D3BADDDEC4D}" type="pres">
      <dgm:prSet presAssocID="{8BB0A8E5-59D9-4941-B30D-572D319140C4}" presName="LevelTwoTextNode" presStyleLbl="node2" presStyleIdx="0" presStyleCnt="3" custScaleX="219309" custScaleY="133592">
        <dgm:presLayoutVars>
          <dgm:chPref val="3"/>
        </dgm:presLayoutVars>
      </dgm:prSet>
      <dgm:spPr/>
      <dgm:t>
        <a:bodyPr/>
        <a:lstStyle/>
        <a:p>
          <a:endParaRPr lang="es-PE"/>
        </a:p>
      </dgm:t>
    </dgm:pt>
    <dgm:pt modelId="{A998A031-D0B3-4223-90E1-7D8F5F9B0C26}" type="pres">
      <dgm:prSet presAssocID="{8BB0A8E5-59D9-4941-B30D-572D319140C4}" presName="level3hierChild" presStyleCnt="0"/>
      <dgm:spPr/>
    </dgm:pt>
    <dgm:pt modelId="{B6D32078-1E9A-4846-ABD4-B6BE4F7717BC}" type="pres">
      <dgm:prSet presAssocID="{89D08752-1945-4EA9-A744-6A80CB60E778}" presName="conn2-1" presStyleLbl="parChTrans1D2" presStyleIdx="1" presStyleCnt="3"/>
      <dgm:spPr/>
      <dgm:t>
        <a:bodyPr/>
        <a:lstStyle/>
        <a:p>
          <a:endParaRPr lang="es-PE"/>
        </a:p>
      </dgm:t>
    </dgm:pt>
    <dgm:pt modelId="{FF3686B0-0910-43C6-A27A-95724395F956}" type="pres">
      <dgm:prSet presAssocID="{89D08752-1945-4EA9-A744-6A80CB60E778}" presName="connTx" presStyleLbl="parChTrans1D2" presStyleIdx="1" presStyleCnt="3"/>
      <dgm:spPr/>
      <dgm:t>
        <a:bodyPr/>
        <a:lstStyle/>
        <a:p>
          <a:endParaRPr lang="es-PE"/>
        </a:p>
      </dgm:t>
    </dgm:pt>
    <dgm:pt modelId="{B36229EA-0118-4A3A-B1DF-A52DFE23170D}" type="pres">
      <dgm:prSet presAssocID="{C5774BB4-9020-49B4-A44A-2C037A1DC3CE}" presName="root2" presStyleCnt="0"/>
      <dgm:spPr/>
    </dgm:pt>
    <dgm:pt modelId="{F10F7884-D51B-4A2F-A29A-5183E656F8D7}" type="pres">
      <dgm:prSet presAssocID="{C5774BB4-9020-49B4-A44A-2C037A1DC3CE}" presName="LevelTwoTextNode" presStyleLbl="node2" presStyleIdx="1" presStyleCnt="3" custScaleX="220388">
        <dgm:presLayoutVars>
          <dgm:chPref val="3"/>
        </dgm:presLayoutVars>
      </dgm:prSet>
      <dgm:spPr/>
      <dgm:t>
        <a:bodyPr/>
        <a:lstStyle/>
        <a:p>
          <a:endParaRPr lang="es-PE"/>
        </a:p>
      </dgm:t>
    </dgm:pt>
    <dgm:pt modelId="{13291B8C-F1A9-48AC-95FB-0C4343210A78}" type="pres">
      <dgm:prSet presAssocID="{C5774BB4-9020-49B4-A44A-2C037A1DC3CE}" presName="level3hierChild" presStyleCnt="0"/>
      <dgm:spPr/>
    </dgm:pt>
    <dgm:pt modelId="{20AC3848-4DD7-4076-BC40-2A513D8F1B97}" type="pres">
      <dgm:prSet presAssocID="{6938F5B7-A41A-4430-A0C6-F0D5794E8000}" presName="conn2-1" presStyleLbl="parChTrans1D2" presStyleIdx="2" presStyleCnt="3"/>
      <dgm:spPr/>
      <dgm:t>
        <a:bodyPr/>
        <a:lstStyle/>
        <a:p>
          <a:endParaRPr lang="es-PE"/>
        </a:p>
      </dgm:t>
    </dgm:pt>
    <dgm:pt modelId="{20F38E3F-E931-4A3C-A28D-311F0EA6FEFE}" type="pres">
      <dgm:prSet presAssocID="{6938F5B7-A41A-4430-A0C6-F0D5794E8000}" presName="connTx" presStyleLbl="parChTrans1D2" presStyleIdx="2" presStyleCnt="3"/>
      <dgm:spPr/>
      <dgm:t>
        <a:bodyPr/>
        <a:lstStyle/>
        <a:p>
          <a:endParaRPr lang="es-PE"/>
        </a:p>
      </dgm:t>
    </dgm:pt>
    <dgm:pt modelId="{09BD6FF9-23B6-4C7C-9DC1-16977D249EE1}" type="pres">
      <dgm:prSet presAssocID="{8A933883-41DB-4C90-8E53-D7A3F471C618}" presName="root2" presStyleCnt="0"/>
      <dgm:spPr/>
    </dgm:pt>
    <dgm:pt modelId="{633E4E2E-24ED-4340-8E8E-C84A4BBB9B51}" type="pres">
      <dgm:prSet presAssocID="{8A933883-41DB-4C90-8E53-D7A3F471C618}" presName="LevelTwoTextNode" presStyleLbl="node2" presStyleIdx="2" presStyleCnt="3" custScaleX="219963">
        <dgm:presLayoutVars>
          <dgm:chPref val="3"/>
        </dgm:presLayoutVars>
      </dgm:prSet>
      <dgm:spPr/>
      <dgm:t>
        <a:bodyPr/>
        <a:lstStyle/>
        <a:p>
          <a:endParaRPr lang="es-PE"/>
        </a:p>
      </dgm:t>
    </dgm:pt>
    <dgm:pt modelId="{4E8820D4-355B-48C7-8926-AAEA3BCE0C6E}" type="pres">
      <dgm:prSet presAssocID="{8A933883-41DB-4C90-8E53-D7A3F471C618}" presName="level3hierChild" presStyleCnt="0"/>
      <dgm:spPr/>
    </dgm:pt>
  </dgm:ptLst>
  <dgm:cxnLst>
    <dgm:cxn modelId="{CBB4644C-5D21-48DA-97C8-7DC48A1E589B}" srcId="{1CE37AAB-3408-4DEE-B86F-AB617781026C}" destId="{C5774BB4-9020-49B4-A44A-2C037A1DC3CE}" srcOrd="1" destOrd="0" parTransId="{89D08752-1945-4EA9-A744-6A80CB60E778}" sibTransId="{5B67AB62-FCB8-45D4-8303-2981F2972993}"/>
    <dgm:cxn modelId="{03A6AAB1-A420-4D8D-B15A-E8F432ACA621}" type="presOf" srcId="{DFEDA342-B0DC-4B84-8CD3-3CC95945B9F1}" destId="{C09D3D83-996B-496A-A693-1762E6793050}" srcOrd="0" destOrd="0" presId="urn:microsoft.com/office/officeart/2008/layout/HorizontalMultiLevelHierarchy"/>
    <dgm:cxn modelId="{F44963E7-C5F3-4DD4-B2B0-3789CD1E1EEE}" type="presOf" srcId="{53A6D090-FC82-4F97-A6C7-19D66AF2A87D}" destId="{065BDF94-AC1A-4FA1-B4CB-3B6C34847043}" srcOrd="0" destOrd="0" presId="urn:microsoft.com/office/officeart/2008/layout/HorizontalMultiLevelHierarchy"/>
    <dgm:cxn modelId="{C5D1BCB3-8727-42D6-B42D-8AFEE3733C99}" srcId="{1CE37AAB-3408-4DEE-B86F-AB617781026C}" destId="{8BB0A8E5-59D9-4941-B30D-572D319140C4}" srcOrd="0" destOrd="0" parTransId="{53A6D090-FC82-4F97-A6C7-19D66AF2A87D}" sibTransId="{BA96E5A3-0EBC-4B40-83E2-7F95425A9DED}"/>
    <dgm:cxn modelId="{12C75501-B2FF-48D8-9225-ABC9E57067FD}" type="presOf" srcId="{53A6D090-FC82-4F97-A6C7-19D66AF2A87D}" destId="{FA4B2BEC-9EE2-4D63-B0CB-5BBF7B1E45D1}" srcOrd="1" destOrd="0" presId="urn:microsoft.com/office/officeart/2008/layout/HorizontalMultiLevelHierarchy"/>
    <dgm:cxn modelId="{43F87DC0-94A5-4A3C-BC45-7C533E0C210D}" srcId="{DFEDA342-B0DC-4B84-8CD3-3CC95945B9F1}" destId="{1CE37AAB-3408-4DEE-B86F-AB617781026C}" srcOrd="0" destOrd="0" parTransId="{B574DA45-C357-4365-A185-42E1EEC33736}" sibTransId="{7FF9A192-63A4-4DA2-9569-E8BAC3176D07}"/>
    <dgm:cxn modelId="{B924EB13-4FC7-40CE-A1FB-AA83C5A197F6}" type="presOf" srcId="{6938F5B7-A41A-4430-A0C6-F0D5794E8000}" destId="{20AC3848-4DD7-4076-BC40-2A513D8F1B97}" srcOrd="0" destOrd="0" presId="urn:microsoft.com/office/officeart/2008/layout/HorizontalMultiLevelHierarchy"/>
    <dgm:cxn modelId="{C324D0B0-4993-48E0-94C2-A1B080695E0D}" type="presOf" srcId="{89D08752-1945-4EA9-A744-6A80CB60E778}" destId="{FF3686B0-0910-43C6-A27A-95724395F956}" srcOrd="1" destOrd="0" presId="urn:microsoft.com/office/officeart/2008/layout/HorizontalMultiLevelHierarchy"/>
    <dgm:cxn modelId="{C7B1677B-E7C1-41B3-9BE4-FBCCE5A55A35}" type="presOf" srcId="{6938F5B7-A41A-4430-A0C6-F0D5794E8000}" destId="{20F38E3F-E931-4A3C-A28D-311F0EA6FEFE}" srcOrd="1" destOrd="0" presId="urn:microsoft.com/office/officeart/2008/layout/HorizontalMultiLevelHierarchy"/>
    <dgm:cxn modelId="{52160702-7216-4F3C-A5E1-FEA1C988066F}" type="presOf" srcId="{1CE37AAB-3408-4DEE-B86F-AB617781026C}" destId="{0AD83ACE-7FA4-45EC-BE6C-91CDA5B16552}" srcOrd="0" destOrd="0" presId="urn:microsoft.com/office/officeart/2008/layout/HorizontalMultiLevelHierarchy"/>
    <dgm:cxn modelId="{6794CCC6-0E4F-4C5A-A60F-ED7FCBDC53B0}" type="presOf" srcId="{C5774BB4-9020-49B4-A44A-2C037A1DC3CE}" destId="{F10F7884-D51B-4A2F-A29A-5183E656F8D7}" srcOrd="0" destOrd="0" presId="urn:microsoft.com/office/officeart/2008/layout/HorizontalMultiLevelHierarchy"/>
    <dgm:cxn modelId="{41A30F3A-D925-4854-879B-95BE57897005}" type="presOf" srcId="{89D08752-1945-4EA9-A744-6A80CB60E778}" destId="{B6D32078-1E9A-4846-ABD4-B6BE4F7717BC}" srcOrd="0" destOrd="0" presId="urn:microsoft.com/office/officeart/2008/layout/HorizontalMultiLevelHierarchy"/>
    <dgm:cxn modelId="{121A8070-98F8-4A47-8A8E-C3FEAF1CA625}" type="presOf" srcId="{8A933883-41DB-4C90-8E53-D7A3F471C618}" destId="{633E4E2E-24ED-4340-8E8E-C84A4BBB9B51}" srcOrd="0" destOrd="0" presId="urn:microsoft.com/office/officeart/2008/layout/HorizontalMultiLevelHierarchy"/>
    <dgm:cxn modelId="{C6C7012F-27DE-41A3-878E-039901975CD6}" srcId="{1CE37AAB-3408-4DEE-B86F-AB617781026C}" destId="{8A933883-41DB-4C90-8E53-D7A3F471C618}" srcOrd="2" destOrd="0" parTransId="{6938F5B7-A41A-4430-A0C6-F0D5794E8000}" sibTransId="{1F609328-1A38-478F-9EE1-F16B2AAE5ACE}"/>
    <dgm:cxn modelId="{4ABFD0C2-7C31-4899-A278-D978F4B8D41C}" type="presOf" srcId="{8BB0A8E5-59D9-4941-B30D-572D319140C4}" destId="{A2AEC9E0-8C11-45F6-B2F3-4D3BADDDEC4D}" srcOrd="0" destOrd="0" presId="urn:microsoft.com/office/officeart/2008/layout/HorizontalMultiLevelHierarchy"/>
    <dgm:cxn modelId="{905D31CA-07DD-4D54-80F9-6E5CF407D0C6}" type="presParOf" srcId="{C09D3D83-996B-496A-A693-1762E6793050}" destId="{5DDA9D54-1409-4679-AC86-6ED886B38C57}" srcOrd="0" destOrd="0" presId="urn:microsoft.com/office/officeart/2008/layout/HorizontalMultiLevelHierarchy"/>
    <dgm:cxn modelId="{8BE0F395-D9A7-4D3A-9265-F3AC9CF13281}" type="presParOf" srcId="{5DDA9D54-1409-4679-AC86-6ED886B38C57}" destId="{0AD83ACE-7FA4-45EC-BE6C-91CDA5B16552}" srcOrd="0" destOrd="0" presId="urn:microsoft.com/office/officeart/2008/layout/HorizontalMultiLevelHierarchy"/>
    <dgm:cxn modelId="{7F0EE295-4993-4D53-B8EB-0C14D79E1EC3}" type="presParOf" srcId="{5DDA9D54-1409-4679-AC86-6ED886B38C57}" destId="{F835FBF5-18EE-4EA3-849D-0D3596E61A42}" srcOrd="1" destOrd="0" presId="urn:microsoft.com/office/officeart/2008/layout/HorizontalMultiLevelHierarchy"/>
    <dgm:cxn modelId="{8A20B7D0-4ACC-4158-B007-2697DC1EBC66}" type="presParOf" srcId="{F835FBF5-18EE-4EA3-849D-0D3596E61A42}" destId="{065BDF94-AC1A-4FA1-B4CB-3B6C34847043}" srcOrd="0" destOrd="0" presId="urn:microsoft.com/office/officeart/2008/layout/HorizontalMultiLevelHierarchy"/>
    <dgm:cxn modelId="{A9400FBB-F539-4EA1-A0C1-64967BD15FF9}" type="presParOf" srcId="{065BDF94-AC1A-4FA1-B4CB-3B6C34847043}" destId="{FA4B2BEC-9EE2-4D63-B0CB-5BBF7B1E45D1}" srcOrd="0" destOrd="0" presId="urn:microsoft.com/office/officeart/2008/layout/HorizontalMultiLevelHierarchy"/>
    <dgm:cxn modelId="{2CE0FB7A-2524-4C80-B504-6DF17CACA559}" type="presParOf" srcId="{F835FBF5-18EE-4EA3-849D-0D3596E61A42}" destId="{785BC175-2EFE-418F-8B76-874C71DEBE06}" srcOrd="1" destOrd="0" presId="urn:microsoft.com/office/officeart/2008/layout/HorizontalMultiLevelHierarchy"/>
    <dgm:cxn modelId="{479ABCD8-B40D-4E1D-842E-8660553029F5}" type="presParOf" srcId="{785BC175-2EFE-418F-8B76-874C71DEBE06}" destId="{A2AEC9E0-8C11-45F6-B2F3-4D3BADDDEC4D}" srcOrd="0" destOrd="0" presId="urn:microsoft.com/office/officeart/2008/layout/HorizontalMultiLevelHierarchy"/>
    <dgm:cxn modelId="{8971038E-3E43-403A-8997-E070DF5B94D3}" type="presParOf" srcId="{785BC175-2EFE-418F-8B76-874C71DEBE06}" destId="{A998A031-D0B3-4223-90E1-7D8F5F9B0C26}" srcOrd="1" destOrd="0" presId="urn:microsoft.com/office/officeart/2008/layout/HorizontalMultiLevelHierarchy"/>
    <dgm:cxn modelId="{3703A82C-380A-4FFA-9001-5BADC0FEBC77}" type="presParOf" srcId="{F835FBF5-18EE-4EA3-849D-0D3596E61A42}" destId="{B6D32078-1E9A-4846-ABD4-B6BE4F7717BC}" srcOrd="2" destOrd="0" presId="urn:microsoft.com/office/officeart/2008/layout/HorizontalMultiLevelHierarchy"/>
    <dgm:cxn modelId="{D2EED5FB-30DC-40D1-84FE-89A2349AC14A}" type="presParOf" srcId="{B6D32078-1E9A-4846-ABD4-B6BE4F7717BC}" destId="{FF3686B0-0910-43C6-A27A-95724395F956}" srcOrd="0" destOrd="0" presId="urn:microsoft.com/office/officeart/2008/layout/HorizontalMultiLevelHierarchy"/>
    <dgm:cxn modelId="{EDDCDC40-896B-4706-8262-3319E9E56ECE}" type="presParOf" srcId="{F835FBF5-18EE-4EA3-849D-0D3596E61A42}" destId="{B36229EA-0118-4A3A-B1DF-A52DFE23170D}" srcOrd="3" destOrd="0" presId="urn:microsoft.com/office/officeart/2008/layout/HorizontalMultiLevelHierarchy"/>
    <dgm:cxn modelId="{9B03570A-2200-4248-917E-65635E76E1EC}" type="presParOf" srcId="{B36229EA-0118-4A3A-B1DF-A52DFE23170D}" destId="{F10F7884-D51B-4A2F-A29A-5183E656F8D7}" srcOrd="0" destOrd="0" presId="urn:microsoft.com/office/officeart/2008/layout/HorizontalMultiLevelHierarchy"/>
    <dgm:cxn modelId="{EAF4C04F-A879-4689-81E3-B614BD235717}" type="presParOf" srcId="{B36229EA-0118-4A3A-B1DF-A52DFE23170D}" destId="{13291B8C-F1A9-48AC-95FB-0C4343210A78}" srcOrd="1" destOrd="0" presId="urn:microsoft.com/office/officeart/2008/layout/HorizontalMultiLevelHierarchy"/>
    <dgm:cxn modelId="{95B7ED01-7F89-4E40-AEC4-B7A116FF3A78}" type="presParOf" srcId="{F835FBF5-18EE-4EA3-849D-0D3596E61A42}" destId="{20AC3848-4DD7-4076-BC40-2A513D8F1B97}" srcOrd="4" destOrd="0" presId="urn:microsoft.com/office/officeart/2008/layout/HorizontalMultiLevelHierarchy"/>
    <dgm:cxn modelId="{96DB0FD8-0B53-445E-8D43-29FE376E0208}" type="presParOf" srcId="{20AC3848-4DD7-4076-BC40-2A513D8F1B97}" destId="{20F38E3F-E931-4A3C-A28D-311F0EA6FEFE}" srcOrd="0" destOrd="0" presId="urn:microsoft.com/office/officeart/2008/layout/HorizontalMultiLevelHierarchy"/>
    <dgm:cxn modelId="{1D490419-FF2A-4EF4-9331-0F4516A5183F}" type="presParOf" srcId="{F835FBF5-18EE-4EA3-849D-0D3596E61A42}" destId="{09BD6FF9-23B6-4C7C-9DC1-16977D249EE1}" srcOrd="5" destOrd="0" presId="urn:microsoft.com/office/officeart/2008/layout/HorizontalMultiLevelHierarchy"/>
    <dgm:cxn modelId="{BEA9B300-2137-4CDC-9833-1E1FBD4AB1EA}" type="presParOf" srcId="{09BD6FF9-23B6-4C7C-9DC1-16977D249EE1}" destId="{633E4E2E-24ED-4340-8E8E-C84A4BBB9B51}" srcOrd="0" destOrd="0" presId="urn:microsoft.com/office/officeart/2008/layout/HorizontalMultiLevelHierarchy"/>
    <dgm:cxn modelId="{7A7D58D5-AA22-4106-8596-2AA1DE241403}" type="presParOf" srcId="{09BD6FF9-23B6-4C7C-9DC1-16977D249EE1}" destId="{4E8820D4-355B-48C7-8926-AAEA3BCE0C6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C3FF16-321F-44F9-9872-7339B813506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PE"/>
        </a:p>
      </dgm:t>
    </dgm:pt>
    <dgm:pt modelId="{46A022F0-1A9D-49D2-986A-4F88D48DB02C}">
      <dgm:prSet phldrT="[Texto]" custT="1"/>
      <dgm:spPr/>
      <dgm:t>
        <a:bodyPr/>
        <a:lstStyle/>
        <a:p>
          <a:r>
            <a:rPr lang="en-US" sz="3200" b="1" dirty="0" smtClean="0"/>
            <a:t>CUANTITATIVO</a:t>
          </a:r>
          <a:endParaRPr lang="es-PE" sz="3200" b="1" dirty="0"/>
        </a:p>
      </dgm:t>
    </dgm:pt>
    <dgm:pt modelId="{8556E1FA-3901-40B0-B8D9-721FDA472A15}" type="parTrans" cxnId="{B44AA96F-B9DC-4AD6-8B45-C10DA57B8A09}">
      <dgm:prSet/>
      <dgm:spPr/>
      <dgm:t>
        <a:bodyPr/>
        <a:lstStyle/>
        <a:p>
          <a:endParaRPr lang="es-PE"/>
        </a:p>
      </dgm:t>
    </dgm:pt>
    <dgm:pt modelId="{27964C21-985C-4EBB-8BAD-1AB1BEFE372A}" type="sibTrans" cxnId="{B44AA96F-B9DC-4AD6-8B45-C10DA57B8A09}">
      <dgm:prSet/>
      <dgm:spPr/>
      <dgm:t>
        <a:bodyPr/>
        <a:lstStyle/>
        <a:p>
          <a:endParaRPr lang="es-PE"/>
        </a:p>
      </dgm:t>
    </dgm:pt>
    <dgm:pt modelId="{D4B868CF-B17E-4913-B714-0AFF4BFEC0F1}">
      <dgm:prSet custT="1"/>
      <dgm:spPr/>
      <dgm:t>
        <a:bodyPr/>
        <a:lstStyle/>
        <a:p>
          <a:r>
            <a:rPr lang="es-ES" sz="2000" dirty="0" smtClean="0"/>
            <a:t>Utiliza como soporte importante a los métodos  y procedimientos estadísticos. </a:t>
          </a:r>
          <a:endParaRPr lang="es-PE" sz="2000" dirty="0"/>
        </a:p>
      </dgm:t>
    </dgm:pt>
    <dgm:pt modelId="{1AB0DAC3-4528-4AC1-A234-519E1EF95A6B}" type="parTrans" cxnId="{275E88C6-BF7A-41DB-985A-7D6DE2E72C46}">
      <dgm:prSet/>
      <dgm:spPr/>
      <dgm:t>
        <a:bodyPr/>
        <a:lstStyle/>
        <a:p>
          <a:endParaRPr lang="es-PE"/>
        </a:p>
      </dgm:t>
    </dgm:pt>
    <dgm:pt modelId="{982C3B27-0305-4819-BB06-6FE0A8FC9E0E}" type="sibTrans" cxnId="{275E88C6-BF7A-41DB-985A-7D6DE2E72C46}">
      <dgm:prSet/>
      <dgm:spPr/>
      <dgm:t>
        <a:bodyPr/>
        <a:lstStyle/>
        <a:p>
          <a:endParaRPr lang="es-PE"/>
        </a:p>
      </dgm:t>
    </dgm:pt>
    <dgm:pt modelId="{44C398ED-B788-4A02-802A-D5EEC853B58A}">
      <dgm:prSet custT="1"/>
      <dgm:spPr/>
      <dgm:t>
        <a:bodyPr/>
        <a:lstStyle/>
        <a:p>
          <a:r>
            <a:rPr lang="es-ES" sz="2000" dirty="0" smtClean="0"/>
            <a:t>Utiliza la recolección  y  análisis de datos para contestar preguntas de investigación y probar hipótesis establecidas previamente. </a:t>
          </a:r>
        </a:p>
      </dgm:t>
    </dgm:pt>
    <dgm:pt modelId="{E522241E-EEA5-4BF3-A52B-0C5E95FB3B9F}" type="parTrans" cxnId="{5EDAA45D-D1F6-43B4-A8D9-CCEB26072E9A}">
      <dgm:prSet/>
      <dgm:spPr/>
      <dgm:t>
        <a:bodyPr/>
        <a:lstStyle/>
        <a:p>
          <a:endParaRPr lang="es-PE"/>
        </a:p>
      </dgm:t>
    </dgm:pt>
    <dgm:pt modelId="{C77D54EF-F289-4363-8147-F39DFAD69F75}" type="sibTrans" cxnId="{5EDAA45D-D1F6-43B4-A8D9-CCEB26072E9A}">
      <dgm:prSet/>
      <dgm:spPr/>
      <dgm:t>
        <a:bodyPr/>
        <a:lstStyle/>
        <a:p>
          <a:endParaRPr lang="es-PE"/>
        </a:p>
      </dgm:t>
    </dgm:pt>
    <dgm:pt modelId="{2CD87955-F373-4A70-A960-9B819D29EC46}">
      <dgm:prSet custT="1"/>
      <dgm:spPr/>
      <dgm:t>
        <a:bodyPr/>
        <a:lstStyle/>
        <a:p>
          <a:r>
            <a:rPr lang="es-ES" sz="2000" dirty="0" smtClean="0"/>
            <a:t>Confía en la medición numérica, el conteo y frecuentemente en el uso de  la estadística para establecer con exactitud patrones de comportamiento</a:t>
          </a:r>
          <a:endParaRPr lang="es-PE" sz="2000" dirty="0"/>
        </a:p>
      </dgm:t>
    </dgm:pt>
    <dgm:pt modelId="{C4BC517E-12BE-4DB5-BE02-E6FB7952FD1A}" type="parTrans" cxnId="{F55216A4-C43C-4775-9199-FD1CB36DCF28}">
      <dgm:prSet/>
      <dgm:spPr/>
      <dgm:t>
        <a:bodyPr/>
        <a:lstStyle/>
        <a:p>
          <a:endParaRPr lang="es-PE"/>
        </a:p>
      </dgm:t>
    </dgm:pt>
    <dgm:pt modelId="{C1329FBD-1F76-40E7-B479-C5BA431BB4BE}" type="sibTrans" cxnId="{F55216A4-C43C-4775-9199-FD1CB36DCF28}">
      <dgm:prSet/>
      <dgm:spPr/>
      <dgm:t>
        <a:bodyPr/>
        <a:lstStyle/>
        <a:p>
          <a:endParaRPr lang="es-PE"/>
        </a:p>
      </dgm:t>
    </dgm:pt>
    <dgm:pt modelId="{102829BA-A224-47EC-8E4C-F0E4C447E243}" type="pres">
      <dgm:prSet presAssocID="{08C3FF16-321F-44F9-9872-7339B8135068}" presName="Name0" presStyleCnt="0">
        <dgm:presLayoutVars>
          <dgm:chPref val="1"/>
          <dgm:dir/>
          <dgm:animOne val="branch"/>
          <dgm:animLvl val="lvl"/>
          <dgm:resizeHandles val="exact"/>
        </dgm:presLayoutVars>
      </dgm:prSet>
      <dgm:spPr/>
      <dgm:t>
        <a:bodyPr/>
        <a:lstStyle/>
        <a:p>
          <a:endParaRPr lang="es-PE"/>
        </a:p>
      </dgm:t>
    </dgm:pt>
    <dgm:pt modelId="{3F498AF0-5CD7-4AAB-99A2-9053002C9016}" type="pres">
      <dgm:prSet presAssocID="{46A022F0-1A9D-49D2-986A-4F88D48DB02C}" presName="root1" presStyleCnt="0"/>
      <dgm:spPr/>
    </dgm:pt>
    <dgm:pt modelId="{323C0CE4-1C69-43B9-BC77-3A3D990612C3}" type="pres">
      <dgm:prSet presAssocID="{46A022F0-1A9D-49D2-986A-4F88D48DB02C}" presName="LevelOneTextNode" presStyleLbl="node0" presStyleIdx="0" presStyleCnt="1" custScaleX="82109">
        <dgm:presLayoutVars>
          <dgm:chPref val="3"/>
        </dgm:presLayoutVars>
      </dgm:prSet>
      <dgm:spPr/>
      <dgm:t>
        <a:bodyPr/>
        <a:lstStyle/>
        <a:p>
          <a:endParaRPr lang="es-PE"/>
        </a:p>
      </dgm:t>
    </dgm:pt>
    <dgm:pt modelId="{F46D6D94-520F-4756-A362-BB1A9B2021F5}" type="pres">
      <dgm:prSet presAssocID="{46A022F0-1A9D-49D2-986A-4F88D48DB02C}" presName="level2hierChild" presStyleCnt="0"/>
      <dgm:spPr/>
    </dgm:pt>
    <dgm:pt modelId="{8F1D6138-083D-4CD0-9D06-B10BF8FBF1F4}" type="pres">
      <dgm:prSet presAssocID="{1AB0DAC3-4528-4AC1-A234-519E1EF95A6B}" presName="conn2-1" presStyleLbl="parChTrans1D2" presStyleIdx="0" presStyleCnt="3"/>
      <dgm:spPr/>
      <dgm:t>
        <a:bodyPr/>
        <a:lstStyle/>
        <a:p>
          <a:endParaRPr lang="es-PE"/>
        </a:p>
      </dgm:t>
    </dgm:pt>
    <dgm:pt modelId="{DAFE2958-E568-4877-A8DF-6D4B40FF8F0B}" type="pres">
      <dgm:prSet presAssocID="{1AB0DAC3-4528-4AC1-A234-519E1EF95A6B}" presName="connTx" presStyleLbl="parChTrans1D2" presStyleIdx="0" presStyleCnt="3"/>
      <dgm:spPr/>
      <dgm:t>
        <a:bodyPr/>
        <a:lstStyle/>
        <a:p>
          <a:endParaRPr lang="es-PE"/>
        </a:p>
      </dgm:t>
    </dgm:pt>
    <dgm:pt modelId="{2623D1E2-D798-4276-A31F-3BDC1628C0B1}" type="pres">
      <dgm:prSet presAssocID="{D4B868CF-B17E-4913-B714-0AFF4BFEC0F1}" presName="root2" presStyleCnt="0"/>
      <dgm:spPr/>
    </dgm:pt>
    <dgm:pt modelId="{ED944BB5-2659-4EDC-A44E-1D9567E30C74}" type="pres">
      <dgm:prSet presAssocID="{D4B868CF-B17E-4913-B714-0AFF4BFEC0F1}" presName="LevelTwoTextNode" presStyleLbl="node2" presStyleIdx="0" presStyleCnt="3" custScaleX="205121">
        <dgm:presLayoutVars>
          <dgm:chPref val="3"/>
        </dgm:presLayoutVars>
      </dgm:prSet>
      <dgm:spPr/>
      <dgm:t>
        <a:bodyPr/>
        <a:lstStyle/>
        <a:p>
          <a:endParaRPr lang="es-PE"/>
        </a:p>
      </dgm:t>
    </dgm:pt>
    <dgm:pt modelId="{EF416645-2A6B-452F-8C1F-8F801312238F}" type="pres">
      <dgm:prSet presAssocID="{D4B868CF-B17E-4913-B714-0AFF4BFEC0F1}" presName="level3hierChild" presStyleCnt="0"/>
      <dgm:spPr/>
    </dgm:pt>
    <dgm:pt modelId="{A2C3D456-DD2E-4060-BD18-02FC76AC2CAC}" type="pres">
      <dgm:prSet presAssocID="{E522241E-EEA5-4BF3-A52B-0C5E95FB3B9F}" presName="conn2-1" presStyleLbl="parChTrans1D2" presStyleIdx="1" presStyleCnt="3"/>
      <dgm:spPr/>
      <dgm:t>
        <a:bodyPr/>
        <a:lstStyle/>
        <a:p>
          <a:endParaRPr lang="es-PE"/>
        </a:p>
      </dgm:t>
    </dgm:pt>
    <dgm:pt modelId="{9B7D382B-5C51-4556-8C73-9397FF327F94}" type="pres">
      <dgm:prSet presAssocID="{E522241E-EEA5-4BF3-A52B-0C5E95FB3B9F}" presName="connTx" presStyleLbl="parChTrans1D2" presStyleIdx="1" presStyleCnt="3"/>
      <dgm:spPr/>
      <dgm:t>
        <a:bodyPr/>
        <a:lstStyle/>
        <a:p>
          <a:endParaRPr lang="es-PE"/>
        </a:p>
      </dgm:t>
    </dgm:pt>
    <dgm:pt modelId="{97057421-CB45-4F2C-A5DB-1880F6EE916F}" type="pres">
      <dgm:prSet presAssocID="{44C398ED-B788-4A02-802A-D5EEC853B58A}" presName="root2" presStyleCnt="0"/>
      <dgm:spPr/>
    </dgm:pt>
    <dgm:pt modelId="{988085F4-420D-4CC9-9FF0-0CA98D0C9E9E}" type="pres">
      <dgm:prSet presAssocID="{44C398ED-B788-4A02-802A-D5EEC853B58A}" presName="LevelTwoTextNode" presStyleLbl="node2" presStyleIdx="1" presStyleCnt="3" custScaleX="206342">
        <dgm:presLayoutVars>
          <dgm:chPref val="3"/>
        </dgm:presLayoutVars>
      </dgm:prSet>
      <dgm:spPr/>
      <dgm:t>
        <a:bodyPr/>
        <a:lstStyle/>
        <a:p>
          <a:endParaRPr lang="es-PE"/>
        </a:p>
      </dgm:t>
    </dgm:pt>
    <dgm:pt modelId="{7EFE8DE1-32B1-4D05-82FF-EFF4F4DC318F}" type="pres">
      <dgm:prSet presAssocID="{44C398ED-B788-4A02-802A-D5EEC853B58A}" presName="level3hierChild" presStyleCnt="0"/>
      <dgm:spPr/>
    </dgm:pt>
    <dgm:pt modelId="{21D6D0FD-F3BE-499A-BF60-413958E526AA}" type="pres">
      <dgm:prSet presAssocID="{C4BC517E-12BE-4DB5-BE02-E6FB7952FD1A}" presName="conn2-1" presStyleLbl="parChTrans1D2" presStyleIdx="2" presStyleCnt="3"/>
      <dgm:spPr/>
      <dgm:t>
        <a:bodyPr/>
        <a:lstStyle/>
        <a:p>
          <a:endParaRPr lang="es-PE"/>
        </a:p>
      </dgm:t>
    </dgm:pt>
    <dgm:pt modelId="{03F7E5DB-DA44-4977-93C7-18156E59246F}" type="pres">
      <dgm:prSet presAssocID="{C4BC517E-12BE-4DB5-BE02-E6FB7952FD1A}" presName="connTx" presStyleLbl="parChTrans1D2" presStyleIdx="2" presStyleCnt="3"/>
      <dgm:spPr/>
      <dgm:t>
        <a:bodyPr/>
        <a:lstStyle/>
        <a:p>
          <a:endParaRPr lang="es-PE"/>
        </a:p>
      </dgm:t>
    </dgm:pt>
    <dgm:pt modelId="{6CA174EA-2D35-4641-BA5E-510CD29FD940}" type="pres">
      <dgm:prSet presAssocID="{2CD87955-F373-4A70-A960-9B819D29EC46}" presName="root2" presStyleCnt="0"/>
      <dgm:spPr/>
    </dgm:pt>
    <dgm:pt modelId="{BDFA819E-99E3-4733-9E50-11D47D84D944}" type="pres">
      <dgm:prSet presAssocID="{2CD87955-F373-4A70-A960-9B819D29EC46}" presName="LevelTwoTextNode" presStyleLbl="node2" presStyleIdx="2" presStyleCnt="3" custScaleX="207129" custScaleY="138974">
        <dgm:presLayoutVars>
          <dgm:chPref val="3"/>
        </dgm:presLayoutVars>
      </dgm:prSet>
      <dgm:spPr/>
      <dgm:t>
        <a:bodyPr/>
        <a:lstStyle/>
        <a:p>
          <a:endParaRPr lang="es-PE"/>
        </a:p>
      </dgm:t>
    </dgm:pt>
    <dgm:pt modelId="{E53EF418-5E88-4D34-9039-1D1EED14B889}" type="pres">
      <dgm:prSet presAssocID="{2CD87955-F373-4A70-A960-9B819D29EC46}" presName="level3hierChild" presStyleCnt="0"/>
      <dgm:spPr/>
    </dgm:pt>
  </dgm:ptLst>
  <dgm:cxnLst>
    <dgm:cxn modelId="{3489AFB1-2D1A-4A17-A9EF-6F96F2D401E1}" type="presOf" srcId="{08C3FF16-321F-44F9-9872-7339B8135068}" destId="{102829BA-A224-47EC-8E4C-F0E4C447E243}" srcOrd="0" destOrd="0" presId="urn:microsoft.com/office/officeart/2008/layout/HorizontalMultiLevelHierarchy"/>
    <dgm:cxn modelId="{0D25A954-F2EE-4274-915F-3EE470BEE75F}" type="presOf" srcId="{46A022F0-1A9D-49D2-986A-4F88D48DB02C}" destId="{323C0CE4-1C69-43B9-BC77-3A3D990612C3}" srcOrd="0" destOrd="0" presId="urn:microsoft.com/office/officeart/2008/layout/HorizontalMultiLevelHierarchy"/>
    <dgm:cxn modelId="{B44AA96F-B9DC-4AD6-8B45-C10DA57B8A09}" srcId="{08C3FF16-321F-44F9-9872-7339B8135068}" destId="{46A022F0-1A9D-49D2-986A-4F88D48DB02C}" srcOrd="0" destOrd="0" parTransId="{8556E1FA-3901-40B0-B8D9-721FDA472A15}" sibTransId="{27964C21-985C-4EBB-8BAD-1AB1BEFE372A}"/>
    <dgm:cxn modelId="{FDCBF8D1-61EB-4C13-BDB5-C7C35CBFF19F}" type="presOf" srcId="{C4BC517E-12BE-4DB5-BE02-E6FB7952FD1A}" destId="{21D6D0FD-F3BE-499A-BF60-413958E526AA}" srcOrd="0" destOrd="0" presId="urn:microsoft.com/office/officeart/2008/layout/HorizontalMultiLevelHierarchy"/>
    <dgm:cxn modelId="{96B7AEB2-A46E-49E7-83A8-BED56A9056F9}" type="presOf" srcId="{44C398ED-B788-4A02-802A-D5EEC853B58A}" destId="{988085F4-420D-4CC9-9FF0-0CA98D0C9E9E}" srcOrd="0" destOrd="0" presId="urn:microsoft.com/office/officeart/2008/layout/HorizontalMultiLevelHierarchy"/>
    <dgm:cxn modelId="{03EB4863-3143-46DA-852F-AF774B756958}" type="presOf" srcId="{C4BC517E-12BE-4DB5-BE02-E6FB7952FD1A}" destId="{03F7E5DB-DA44-4977-93C7-18156E59246F}" srcOrd="1" destOrd="0" presId="urn:microsoft.com/office/officeart/2008/layout/HorizontalMultiLevelHierarchy"/>
    <dgm:cxn modelId="{5EDAA45D-D1F6-43B4-A8D9-CCEB26072E9A}" srcId="{46A022F0-1A9D-49D2-986A-4F88D48DB02C}" destId="{44C398ED-B788-4A02-802A-D5EEC853B58A}" srcOrd="1" destOrd="0" parTransId="{E522241E-EEA5-4BF3-A52B-0C5E95FB3B9F}" sibTransId="{C77D54EF-F289-4363-8147-F39DFAD69F75}"/>
    <dgm:cxn modelId="{E33F691C-1936-425A-A5A7-41F33AE3F2AC}" type="presOf" srcId="{D4B868CF-B17E-4913-B714-0AFF4BFEC0F1}" destId="{ED944BB5-2659-4EDC-A44E-1D9567E30C74}" srcOrd="0" destOrd="0" presId="urn:microsoft.com/office/officeart/2008/layout/HorizontalMultiLevelHierarchy"/>
    <dgm:cxn modelId="{6A2BB23F-EA76-43BD-B4AE-0CDD2B2C44E5}" type="presOf" srcId="{1AB0DAC3-4528-4AC1-A234-519E1EF95A6B}" destId="{8F1D6138-083D-4CD0-9D06-B10BF8FBF1F4}" srcOrd="0" destOrd="0" presId="urn:microsoft.com/office/officeart/2008/layout/HorizontalMultiLevelHierarchy"/>
    <dgm:cxn modelId="{B99EEFBE-B101-42A3-B674-5B75630A95D1}" type="presOf" srcId="{1AB0DAC3-4528-4AC1-A234-519E1EF95A6B}" destId="{DAFE2958-E568-4877-A8DF-6D4B40FF8F0B}" srcOrd="1" destOrd="0" presId="urn:microsoft.com/office/officeart/2008/layout/HorizontalMultiLevelHierarchy"/>
    <dgm:cxn modelId="{8EE04872-9935-4F38-8AA6-9EA98B4EABE3}" type="presOf" srcId="{E522241E-EEA5-4BF3-A52B-0C5E95FB3B9F}" destId="{A2C3D456-DD2E-4060-BD18-02FC76AC2CAC}" srcOrd="0" destOrd="0" presId="urn:microsoft.com/office/officeart/2008/layout/HorizontalMultiLevelHierarchy"/>
    <dgm:cxn modelId="{275E88C6-BF7A-41DB-985A-7D6DE2E72C46}" srcId="{46A022F0-1A9D-49D2-986A-4F88D48DB02C}" destId="{D4B868CF-B17E-4913-B714-0AFF4BFEC0F1}" srcOrd="0" destOrd="0" parTransId="{1AB0DAC3-4528-4AC1-A234-519E1EF95A6B}" sibTransId="{982C3B27-0305-4819-BB06-6FE0A8FC9E0E}"/>
    <dgm:cxn modelId="{3860BAAA-67BA-4140-94FF-E64B50BBB7B9}" type="presOf" srcId="{2CD87955-F373-4A70-A960-9B819D29EC46}" destId="{BDFA819E-99E3-4733-9E50-11D47D84D944}" srcOrd="0" destOrd="0" presId="urn:microsoft.com/office/officeart/2008/layout/HorizontalMultiLevelHierarchy"/>
    <dgm:cxn modelId="{F55216A4-C43C-4775-9199-FD1CB36DCF28}" srcId="{46A022F0-1A9D-49D2-986A-4F88D48DB02C}" destId="{2CD87955-F373-4A70-A960-9B819D29EC46}" srcOrd="2" destOrd="0" parTransId="{C4BC517E-12BE-4DB5-BE02-E6FB7952FD1A}" sibTransId="{C1329FBD-1F76-40E7-B479-C5BA431BB4BE}"/>
    <dgm:cxn modelId="{9E5B38C1-CC0E-462A-AFA2-647408A840D2}" type="presOf" srcId="{E522241E-EEA5-4BF3-A52B-0C5E95FB3B9F}" destId="{9B7D382B-5C51-4556-8C73-9397FF327F94}" srcOrd="1" destOrd="0" presId="urn:microsoft.com/office/officeart/2008/layout/HorizontalMultiLevelHierarchy"/>
    <dgm:cxn modelId="{379E1F1A-FE90-456F-9E23-3349FC99AE50}" type="presParOf" srcId="{102829BA-A224-47EC-8E4C-F0E4C447E243}" destId="{3F498AF0-5CD7-4AAB-99A2-9053002C9016}" srcOrd="0" destOrd="0" presId="urn:microsoft.com/office/officeart/2008/layout/HorizontalMultiLevelHierarchy"/>
    <dgm:cxn modelId="{7F0FCA4C-5F92-4552-9C5C-186A15C0E002}" type="presParOf" srcId="{3F498AF0-5CD7-4AAB-99A2-9053002C9016}" destId="{323C0CE4-1C69-43B9-BC77-3A3D990612C3}" srcOrd="0" destOrd="0" presId="urn:microsoft.com/office/officeart/2008/layout/HorizontalMultiLevelHierarchy"/>
    <dgm:cxn modelId="{17359EC3-9648-4F9F-BEAA-316F31431C34}" type="presParOf" srcId="{3F498AF0-5CD7-4AAB-99A2-9053002C9016}" destId="{F46D6D94-520F-4756-A362-BB1A9B2021F5}" srcOrd="1" destOrd="0" presId="urn:microsoft.com/office/officeart/2008/layout/HorizontalMultiLevelHierarchy"/>
    <dgm:cxn modelId="{2406473B-E996-4277-9DA4-154861F5FD98}" type="presParOf" srcId="{F46D6D94-520F-4756-A362-BB1A9B2021F5}" destId="{8F1D6138-083D-4CD0-9D06-B10BF8FBF1F4}" srcOrd="0" destOrd="0" presId="urn:microsoft.com/office/officeart/2008/layout/HorizontalMultiLevelHierarchy"/>
    <dgm:cxn modelId="{25673356-7CE5-4882-825A-EBBAD56B556F}" type="presParOf" srcId="{8F1D6138-083D-4CD0-9D06-B10BF8FBF1F4}" destId="{DAFE2958-E568-4877-A8DF-6D4B40FF8F0B}" srcOrd="0" destOrd="0" presId="urn:microsoft.com/office/officeart/2008/layout/HorizontalMultiLevelHierarchy"/>
    <dgm:cxn modelId="{585321B7-53CC-4CC3-847C-5845A249E2A0}" type="presParOf" srcId="{F46D6D94-520F-4756-A362-BB1A9B2021F5}" destId="{2623D1E2-D798-4276-A31F-3BDC1628C0B1}" srcOrd="1" destOrd="0" presId="urn:microsoft.com/office/officeart/2008/layout/HorizontalMultiLevelHierarchy"/>
    <dgm:cxn modelId="{49CD6AF8-07C1-4716-83FB-445267A569BF}" type="presParOf" srcId="{2623D1E2-D798-4276-A31F-3BDC1628C0B1}" destId="{ED944BB5-2659-4EDC-A44E-1D9567E30C74}" srcOrd="0" destOrd="0" presId="urn:microsoft.com/office/officeart/2008/layout/HorizontalMultiLevelHierarchy"/>
    <dgm:cxn modelId="{D6A02CE0-21A5-44DA-9A14-EAF1D2275823}" type="presParOf" srcId="{2623D1E2-D798-4276-A31F-3BDC1628C0B1}" destId="{EF416645-2A6B-452F-8C1F-8F801312238F}" srcOrd="1" destOrd="0" presId="urn:microsoft.com/office/officeart/2008/layout/HorizontalMultiLevelHierarchy"/>
    <dgm:cxn modelId="{240AE5CB-0309-4965-9C94-58917CB9A91B}" type="presParOf" srcId="{F46D6D94-520F-4756-A362-BB1A9B2021F5}" destId="{A2C3D456-DD2E-4060-BD18-02FC76AC2CAC}" srcOrd="2" destOrd="0" presId="urn:microsoft.com/office/officeart/2008/layout/HorizontalMultiLevelHierarchy"/>
    <dgm:cxn modelId="{8741604D-DE3B-4C03-9240-B7F7BB8C477F}" type="presParOf" srcId="{A2C3D456-DD2E-4060-BD18-02FC76AC2CAC}" destId="{9B7D382B-5C51-4556-8C73-9397FF327F94}" srcOrd="0" destOrd="0" presId="urn:microsoft.com/office/officeart/2008/layout/HorizontalMultiLevelHierarchy"/>
    <dgm:cxn modelId="{5FD627A7-4F38-42BA-BB37-34220F6C0517}" type="presParOf" srcId="{F46D6D94-520F-4756-A362-BB1A9B2021F5}" destId="{97057421-CB45-4F2C-A5DB-1880F6EE916F}" srcOrd="3" destOrd="0" presId="urn:microsoft.com/office/officeart/2008/layout/HorizontalMultiLevelHierarchy"/>
    <dgm:cxn modelId="{BAD30820-C449-44C8-A7A5-CEF6CDCDEFB9}" type="presParOf" srcId="{97057421-CB45-4F2C-A5DB-1880F6EE916F}" destId="{988085F4-420D-4CC9-9FF0-0CA98D0C9E9E}" srcOrd="0" destOrd="0" presId="urn:microsoft.com/office/officeart/2008/layout/HorizontalMultiLevelHierarchy"/>
    <dgm:cxn modelId="{5C816282-9472-4569-87CA-9E8910445FA4}" type="presParOf" srcId="{97057421-CB45-4F2C-A5DB-1880F6EE916F}" destId="{7EFE8DE1-32B1-4D05-82FF-EFF4F4DC318F}" srcOrd="1" destOrd="0" presId="urn:microsoft.com/office/officeart/2008/layout/HorizontalMultiLevelHierarchy"/>
    <dgm:cxn modelId="{9A581ACC-C8AF-44C3-88A1-BA94361E94B2}" type="presParOf" srcId="{F46D6D94-520F-4756-A362-BB1A9B2021F5}" destId="{21D6D0FD-F3BE-499A-BF60-413958E526AA}" srcOrd="4" destOrd="0" presId="urn:microsoft.com/office/officeart/2008/layout/HorizontalMultiLevelHierarchy"/>
    <dgm:cxn modelId="{47B54055-0BFE-4984-B045-386537BE794D}" type="presParOf" srcId="{21D6D0FD-F3BE-499A-BF60-413958E526AA}" destId="{03F7E5DB-DA44-4977-93C7-18156E59246F}" srcOrd="0" destOrd="0" presId="urn:microsoft.com/office/officeart/2008/layout/HorizontalMultiLevelHierarchy"/>
    <dgm:cxn modelId="{94804E0C-5B9F-4B9D-9748-38C2305505E5}" type="presParOf" srcId="{F46D6D94-520F-4756-A362-BB1A9B2021F5}" destId="{6CA174EA-2D35-4641-BA5E-510CD29FD940}" srcOrd="5" destOrd="0" presId="urn:microsoft.com/office/officeart/2008/layout/HorizontalMultiLevelHierarchy"/>
    <dgm:cxn modelId="{B06622A3-B8A0-4050-9CB4-8A03E9B3A837}" type="presParOf" srcId="{6CA174EA-2D35-4641-BA5E-510CD29FD940}" destId="{BDFA819E-99E3-4733-9E50-11D47D84D944}" srcOrd="0" destOrd="0" presId="urn:microsoft.com/office/officeart/2008/layout/HorizontalMultiLevelHierarchy"/>
    <dgm:cxn modelId="{557B059F-2861-458A-B0F1-5F22D1760048}" type="presParOf" srcId="{6CA174EA-2D35-4641-BA5E-510CD29FD940}" destId="{E53EF418-5E88-4D34-9039-1D1EED14B88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EDBDE1-25A1-4A01-A616-7B42EF3DBC7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PE"/>
        </a:p>
      </dgm:t>
    </dgm:pt>
    <dgm:pt modelId="{6FE76B8A-672C-420F-8522-5AB8606B19B7}">
      <dgm:prSet phldrT="[Texto]" custT="1"/>
      <dgm:spPr/>
      <dgm:t>
        <a:bodyPr/>
        <a:lstStyle/>
        <a:p>
          <a:r>
            <a:rPr lang="en-US" sz="3200" b="1" dirty="0" smtClean="0"/>
            <a:t>CUALITATIVO</a:t>
          </a:r>
          <a:endParaRPr lang="es-PE" sz="3200" b="1" dirty="0"/>
        </a:p>
      </dgm:t>
    </dgm:pt>
    <dgm:pt modelId="{0DD2FB29-4153-4350-8AD2-9C73272F0ADE}" type="parTrans" cxnId="{C94A8B1F-88E1-4823-A5D9-95DEDB73204F}">
      <dgm:prSet/>
      <dgm:spPr/>
      <dgm:t>
        <a:bodyPr/>
        <a:lstStyle/>
        <a:p>
          <a:endParaRPr lang="es-PE"/>
        </a:p>
      </dgm:t>
    </dgm:pt>
    <dgm:pt modelId="{8E5F29C8-6B05-4D9D-B7B5-414DE84FE6A1}" type="sibTrans" cxnId="{C94A8B1F-88E1-4823-A5D9-95DEDB73204F}">
      <dgm:prSet/>
      <dgm:spPr/>
      <dgm:t>
        <a:bodyPr/>
        <a:lstStyle/>
        <a:p>
          <a:endParaRPr lang="es-PE"/>
        </a:p>
      </dgm:t>
    </dgm:pt>
    <dgm:pt modelId="{F8CD77CD-BCB2-486D-91D4-04C540D6E188}">
      <dgm:prSet custT="1"/>
      <dgm:spPr/>
      <dgm:t>
        <a:bodyPr/>
        <a:lstStyle/>
        <a:p>
          <a:r>
            <a:rPr lang="es-ES" sz="2000" dirty="0" smtClean="0"/>
            <a:t>Con frecuencia se basa en métodos de recolección de datos sin medición numérica, como la observación o las entrevistas a profundidad.</a:t>
          </a:r>
          <a:r>
            <a:rPr lang="es-ES" sz="1700" dirty="0" smtClean="0"/>
            <a:t>.</a:t>
          </a:r>
          <a:endParaRPr lang="es-PE" sz="1700" dirty="0"/>
        </a:p>
      </dgm:t>
    </dgm:pt>
    <dgm:pt modelId="{CCC21A0E-AF8B-4448-A62A-E1F5C94F1573}" type="parTrans" cxnId="{1A4F01DE-E5DC-4C72-AC8B-DE6D37D905DF}">
      <dgm:prSet/>
      <dgm:spPr/>
      <dgm:t>
        <a:bodyPr/>
        <a:lstStyle/>
        <a:p>
          <a:endParaRPr lang="es-PE"/>
        </a:p>
      </dgm:t>
    </dgm:pt>
    <dgm:pt modelId="{5FCC4AB2-EA24-4CF1-AA91-C2EA136E070E}" type="sibTrans" cxnId="{1A4F01DE-E5DC-4C72-AC8B-DE6D37D905DF}">
      <dgm:prSet/>
      <dgm:spPr/>
      <dgm:t>
        <a:bodyPr/>
        <a:lstStyle/>
        <a:p>
          <a:endParaRPr lang="es-PE"/>
        </a:p>
      </dgm:t>
    </dgm:pt>
    <dgm:pt modelId="{2F53C45C-8744-42C5-9ADD-DE15645B6BB4}">
      <dgm:prSet custT="1"/>
      <dgm:spPr/>
      <dgm:t>
        <a:bodyPr/>
        <a:lstStyle/>
        <a:p>
          <a:r>
            <a:rPr lang="es-ES" sz="2000" dirty="0" smtClean="0"/>
            <a:t>Por lo regular, las preguntas e hipótesis surgen como parte del proceso de investigación .</a:t>
          </a:r>
          <a:endParaRPr lang="es-PE" sz="2000" dirty="0"/>
        </a:p>
      </dgm:t>
    </dgm:pt>
    <dgm:pt modelId="{D4FDC0C0-1554-403E-B10F-E4B43390C5F1}" type="parTrans" cxnId="{E81A5D6D-0502-4E72-B1EF-FCAA6AF29362}">
      <dgm:prSet/>
      <dgm:spPr/>
      <dgm:t>
        <a:bodyPr/>
        <a:lstStyle/>
        <a:p>
          <a:endParaRPr lang="es-PE"/>
        </a:p>
      </dgm:t>
    </dgm:pt>
    <dgm:pt modelId="{18535B28-5AAA-444B-90BC-C7DDA9DBAC15}" type="sibTrans" cxnId="{E81A5D6D-0502-4E72-B1EF-FCAA6AF29362}">
      <dgm:prSet/>
      <dgm:spPr/>
      <dgm:t>
        <a:bodyPr/>
        <a:lstStyle/>
        <a:p>
          <a:endParaRPr lang="es-PE"/>
        </a:p>
      </dgm:t>
    </dgm:pt>
    <dgm:pt modelId="{B87E00C4-E3BF-4136-BB63-8932B16A1DF2}">
      <dgm:prSet/>
      <dgm:spPr/>
      <dgm:t>
        <a:bodyPr/>
        <a:lstStyle/>
        <a:p>
          <a:r>
            <a:rPr lang="es-ES" dirty="0" smtClean="0"/>
            <a:t>A menudo se llama holístico, por que se precia de considerar el “todo”, sin reducirlo al estudio de sus partes.</a:t>
          </a:r>
          <a:endParaRPr lang="es-PE" dirty="0"/>
        </a:p>
      </dgm:t>
    </dgm:pt>
    <dgm:pt modelId="{26E7573E-88A1-4353-96FE-C3621DB9E97A}" type="parTrans" cxnId="{FAD01E33-3389-4217-837E-CF90D219986C}">
      <dgm:prSet/>
      <dgm:spPr/>
      <dgm:t>
        <a:bodyPr/>
        <a:lstStyle/>
        <a:p>
          <a:endParaRPr lang="es-PE"/>
        </a:p>
      </dgm:t>
    </dgm:pt>
    <dgm:pt modelId="{95E5D3E1-81D4-4928-91DA-A785345941BA}" type="sibTrans" cxnId="{FAD01E33-3389-4217-837E-CF90D219986C}">
      <dgm:prSet/>
      <dgm:spPr/>
      <dgm:t>
        <a:bodyPr/>
        <a:lstStyle/>
        <a:p>
          <a:endParaRPr lang="es-PE"/>
        </a:p>
      </dgm:t>
    </dgm:pt>
    <dgm:pt modelId="{A1E6C112-940A-4A9B-817A-87A1F69742DD}">
      <dgm:prSet custT="1"/>
      <dgm:spPr/>
      <dgm:t>
        <a:bodyPr/>
        <a:lstStyle/>
        <a:p>
          <a:r>
            <a:rPr lang="es-ES" sz="2000" dirty="0" smtClean="0"/>
            <a:t>Es flexible, y se mueve entre los eventos y su interpretación, entre las respuestas </a:t>
          </a:r>
          <a:r>
            <a:rPr lang="es-ES" sz="2000" dirty="0" smtClean="0">
              <a:solidFill>
                <a:schemeClr val="tx1"/>
              </a:solidFill>
            </a:rPr>
            <a:t>y el desarrollo de la teoría.</a:t>
          </a:r>
          <a:endParaRPr lang="es-PE" sz="2000" dirty="0">
            <a:solidFill>
              <a:schemeClr val="tx1"/>
            </a:solidFill>
          </a:endParaRPr>
        </a:p>
      </dgm:t>
    </dgm:pt>
    <dgm:pt modelId="{F45F099B-6A61-48FF-9E22-9772E2AF5413}" type="parTrans" cxnId="{646C8469-F58C-411A-A67C-35584E3BD832}">
      <dgm:prSet/>
      <dgm:spPr/>
      <dgm:t>
        <a:bodyPr/>
        <a:lstStyle/>
        <a:p>
          <a:endParaRPr lang="es-PE"/>
        </a:p>
      </dgm:t>
    </dgm:pt>
    <dgm:pt modelId="{192E73C2-C53E-4109-AD34-6DA05ACBC4C0}" type="sibTrans" cxnId="{646C8469-F58C-411A-A67C-35584E3BD832}">
      <dgm:prSet/>
      <dgm:spPr/>
      <dgm:t>
        <a:bodyPr/>
        <a:lstStyle/>
        <a:p>
          <a:endParaRPr lang="es-PE"/>
        </a:p>
      </dgm:t>
    </dgm:pt>
    <dgm:pt modelId="{66E09E05-EC4D-46D2-A693-9DC24F953230}" type="pres">
      <dgm:prSet presAssocID="{ACEDBDE1-25A1-4A01-A616-7B42EF3DBC7F}" presName="Name0" presStyleCnt="0">
        <dgm:presLayoutVars>
          <dgm:chPref val="1"/>
          <dgm:dir/>
          <dgm:animOne val="branch"/>
          <dgm:animLvl val="lvl"/>
          <dgm:resizeHandles val="exact"/>
        </dgm:presLayoutVars>
      </dgm:prSet>
      <dgm:spPr/>
      <dgm:t>
        <a:bodyPr/>
        <a:lstStyle/>
        <a:p>
          <a:endParaRPr lang="es-PE"/>
        </a:p>
      </dgm:t>
    </dgm:pt>
    <dgm:pt modelId="{D5757BAC-470A-4F0C-837C-F40AAC29671F}" type="pres">
      <dgm:prSet presAssocID="{6FE76B8A-672C-420F-8522-5AB8606B19B7}" presName="root1" presStyleCnt="0"/>
      <dgm:spPr/>
    </dgm:pt>
    <dgm:pt modelId="{854A5B33-C231-46E6-9DB3-AA23D277B6D6}" type="pres">
      <dgm:prSet presAssocID="{6FE76B8A-672C-420F-8522-5AB8606B19B7}" presName="LevelOneTextNode" presStyleLbl="node0" presStyleIdx="0" presStyleCnt="1">
        <dgm:presLayoutVars>
          <dgm:chPref val="3"/>
        </dgm:presLayoutVars>
      </dgm:prSet>
      <dgm:spPr/>
      <dgm:t>
        <a:bodyPr/>
        <a:lstStyle/>
        <a:p>
          <a:endParaRPr lang="es-PE"/>
        </a:p>
      </dgm:t>
    </dgm:pt>
    <dgm:pt modelId="{6FB4A374-9954-4258-81A5-B91BE2792563}" type="pres">
      <dgm:prSet presAssocID="{6FE76B8A-672C-420F-8522-5AB8606B19B7}" presName="level2hierChild" presStyleCnt="0"/>
      <dgm:spPr/>
    </dgm:pt>
    <dgm:pt modelId="{0DE34A4C-1FAF-4C7C-AD0D-BFF003F9C3D3}" type="pres">
      <dgm:prSet presAssocID="{CCC21A0E-AF8B-4448-A62A-E1F5C94F1573}" presName="conn2-1" presStyleLbl="parChTrans1D2" presStyleIdx="0" presStyleCnt="4"/>
      <dgm:spPr/>
      <dgm:t>
        <a:bodyPr/>
        <a:lstStyle/>
        <a:p>
          <a:endParaRPr lang="es-PE"/>
        </a:p>
      </dgm:t>
    </dgm:pt>
    <dgm:pt modelId="{D2C4FE01-4F14-46F0-8669-7EF68802C7C0}" type="pres">
      <dgm:prSet presAssocID="{CCC21A0E-AF8B-4448-A62A-E1F5C94F1573}" presName="connTx" presStyleLbl="parChTrans1D2" presStyleIdx="0" presStyleCnt="4"/>
      <dgm:spPr/>
      <dgm:t>
        <a:bodyPr/>
        <a:lstStyle/>
        <a:p>
          <a:endParaRPr lang="es-PE"/>
        </a:p>
      </dgm:t>
    </dgm:pt>
    <dgm:pt modelId="{62381D4B-64D1-47CD-B731-DB57FC12CE3B}" type="pres">
      <dgm:prSet presAssocID="{F8CD77CD-BCB2-486D-91D4-04C540D6E188}" presName="root2" presStyleCnt="0"/>
      <dgm:spPr/>
    </dgm:pt>
    <dgm:pt modelId="{37D38976-E100-4AF2-87CF-3FBECCD9C87A}" type="pres">
      <dgm:prSet presAssocID="{F8CD77CD-BCB2-486D-91D4-04C540D6E188}" presName="LevelTwoTextNode" presStyleLbl="node2" presStyleIdx="0" presStyleCnt="4" custScaleX="253828">
        <dgm:presLayoutVars>
          <dgm:chPref val="3"/>
        </dgm:presLayoutVars>
      </dgm:prSet>
      <dgm:spPr/>
      <dgm:t>
        <a:bodyPr/>
        <a:lstStyle/>
        <a:p>
          <a:endParaRPr lang="es-PE"/>
        </a:p>
      </dgm:t>
    </dgm:pt>
    <dgm:pt modelId="{D145088D-B4A8-4E7D-BE31-4C3D632BBA67}" type="pres">
      <dgm:prSet presAssocID="{F8CD77CD-BCB2-486D-91D4-04C540D6E188}" presName="level3hierChild" presStyleCnt="0"/>
      <dgm:spPr/>
    </dgm:pt>
    <dgm:pt modelId="{060F0820-8723-40DA-9495-DDA50325605A}" type="pres">
      <dgm:prSet presAssocID="{D4FDC0C0-1554-403E-B10F-E4B43390C5F1}" presName="conn2-1" presStyleLbl="parChTrans1D2" presStyleIdx="1" presStyleCnt="4"/>
      <dgm:spPr/>
      <dgm:t>
        <a:bodyPr/>
        <a:lstStyle/>
        <a:p>
          <a:endParaRPr lang="es-PE"/>
        </a:p>
      </dgm:t>
    </dgm:pt>
    <dgm:pt modelId="{76431BCC-8905-424B-A7F4-930817C5A889}" type="pres">
      <dgm:prSet presAssocID="{D4FDC0C0-1554-403E-B10F-E4B43390C5F1}" presName="connTx" presStyleLbl="parChTrans1D2" presStyleIdx="1" presStyleCnt="4"/>
      <dgm:spPr/>
      <dgm:t>
        <a:bodyPr/>
        <a:lstStyle/>
        <a:p>
          <a:endParaRPr lang="es-PE"/>
        </a:p>
      </dgm:t>
    </dgm:pt>
    <dgm:pt modelId="{CB3F295A-96F0-47E7-A486-163E3EDA6D0B}" type="pres">
      <dgm:prSet presAssocID="{2F53C45C-8744-42C5-9ADD-DE15645B6BB4}" presName="root2" presStyleCnt="0"/>
      <dgm:spPr/>
    </dgm:pt>
    <dgm:pt modelId="{50B31967-B243-46C1-B875-949164788E65}" type="pres">
      <dgm:prSet presAssocID="{2F53C45C-8744-42C5-9ADD-DE15645B6BB4}" presName="LevelTwoTextNode" presStyleLbl="node2" presStyleIdx="1" presStyleCnt="4" custScaleX="253828">
        <dgm:presLayoutVars>
          <dgm:chPref val="3"/>
        </dgm:presLayoutVars>
      </dgm:prSet>
      <dgm:spPr/>
      <dgm:t>
        <a:bodyPr/>
        <a:lstStyle/>
        <a:p>
          <a:endParaRPr lang="es-PE"/>
        </a:p>
      </dgm:t>
    </dgm:pt>
    <dgm:pt modelId="{950F4831-3519-42B5-85EC-B83735B97EF5}" type="pres">
      <dgm:prSet presAssocID="{2F53C45C-8744-42C5-9ADD-DE15645B6BB4}" presName="level3hierChild" presStyleCnt="0"/>
      <dgm:spPr/>
    </dgm:pt>
    <dgm:pt modelId="{E92992F5-01EB-450C-B458-4E30C02E2170}" type="pres">
      <dgm:prSet presAssocID="{F45F099B-6A61-48FF-9E22-9772E2AF5413}" presName="conn2-1" presStyleLbl="parChTrans1D2" presStyleIdx="2" presStyleCnt="4"/>
      <dgm:spPr/>
      <dgm:t>
        <a:bodyPr/>
        <a:lstStyle/>
        <a:p>
          <a:endParaRPr lang="es-PE"/>
        </a:p>
      </dgm:t>
    </dgm:pt>
    <dgm:pt modelId="{D0015DD6-1048-4944-AA88-3C9512CC7D89}" type="pres">
      <dgm:prSet presAssocID="{F45F099B-6A61-48FF-9E22-9772E2AF5413}" presName="connTx" presStyleLbl="parChTrans1D2" presStyleIdx="2" presStyleCnt="4"/>
      <dgm:spPr/>
      <dgm:t>
        <a:bodyPr/>
        <a:lstStyle/>
        <a:p>
          <a:endParaRPr lang="es-PE"/>
        </a:p>
      </dgm:t>
    </dgm:pt>
    <dgm:pt modelId="{30B6FC53-4C7D-474D-994D-46D43B5FC6C0}" type="pres">
      <dgm:prSet presAssocID="{A1E6C112-940A-4A9B-817A-87A1F69742DD}" presName="root2" presStyleCnt="0"/>
      <dgm:spPr/>
    </dgm:pt>
    <dgm:pt modelId="{378220E5-1D59-44B5-8BE6-432B8CF1F7EF}" type="pres">
      <dgm:prSet presAssocID="{A1E6C112-940A-4A9B-817A-87A1F69742DD}" presName="LevelTwoTextNode" presStyleLbl="node2" presStyleIdx="2" presStyleCnt="4" custScaleX="253828">
        <dgm:presLayoutVars>
          <dgm:chPref val="3"/>
        </dgm:presLayoutVars>
      </dgm:prSet>
      <dgm:spPr/>
      <dgm:t>
        <a:bodyPr/>
        <a:lstStyle/>
        <a:p>
          <a:endParaRPr lang="es-PE"/>
        </a:p>
      </dgm:t>
    </dgm:pt>
    <dgm:pt modelId="{40062A79-E07C-4B47-A2E2-BC9F9689CB90}" type="pres">
      <dgm:prSet presAssocID="{A1E6C112-940A-4A9B-817A-87A1F69742DD}" presName="level3hierChild" presStyleCnt="0"/>
      <dgm:spPr/>
    </dgm:pt>
    <dgm:pt modelId="{773B520E-FE0F-41FB-B5DA-0601BF491F65}" type="pres">
      <dgm:prSet presAssocID="{26E7573E-88A1-4353-96FE-C3621DB9E97A}" presName="conn2-1" presStyleLbl="parChTrans1D2" presStyleIdx="3" presStyleCnt="4"/>
      <dgm:spPr/>
      <dgm:t>
        <a:bodyPr/>
        <a:lstStyle/>
        <a:p>
          <a:endParaRPr lang="es-PE"/>
        </a:p>
      </dgm:t>
    </dgm:pt>
    <dgm:pt modelId="{FC7A8516-8AFB-422C-8134-569B15C2416A}" type="pres">
      <dgm:prSet presAssocID="{26E7573E-88A1-4353-96FE-C3621DB9E97A}" presName="connTx" presStyleLbl="parChTrans1D2" presStyleIdx="3" presStyleCnt="4"/>
      <dgm:spPr/>
      <dgm:t>
        <a:bodyPr/>
        <a:lstStyle/>
        <a:p>
          <a:endParaRPr lang="es-PE"/>
        </a:p>
      </dgm:t>
    </dgm:pt>
    <dgm:pt modelId="{396454A8-52DD-4A7B-A08F-411F2A48C551}" type="pres">
      <dgm:prSet presAssocID="{B87E00C4-E3BF-4136-BB63-8932B16A1DF2}" presName="root2" presStyleCnt="0"/>
      <dgm:spPr/>
    </dgm:pt>
    <dgm:pt modelId="{4F215879-6A29-434E-AA0F-B55EFFEB67A6}" type="pres">
      <dgm:prSet presAssocID="{B87E00C4-E3BF-4136-BB63-8932B16A1DF2}" presName="LevelTwoTextNode" presStyleLbl="node2" presStyleIdx="3" presStyleCnt="4" custScaleX="252613">
        <dgm:presLayoutVars>
          <dgm:chPref val="3"/>
        </dgm:presLayoutVars>
      </dgm:prSet>
      <dgm:spPr/>
      <dgm:t>
        <a:bodyPr/>
        <a:lstStyle/>
        <a:p>
          <a:endParaRPr lang="es-PE"/>
        </a:p>
      </dgm:t>
    </dgm:pt>
    <dgm:pt modelId="{701F0AE0-B432-49F9-B6F8-CD0332132110}" type="pres">
      <dgm:prSet presAssocID="{B87E00C4-E3BF-4136-BB63-8932B16A1DF2}" presName="level3hierChild" presStyleCnt="0"/>
      <dgm:spPr/>
    </dgm:pt>
  </dgm:ptLst>
  <dgm:cxnLst>
    <dgm:cxn modelId="{D75ACF0E-0AA0-41A7-8370-BFA62D24E5BD}" type="presOf" srcId="{A1E6C112-940A-4A9B-817A-87A1F69742DD}" destId="{378220E5-1D59-44B5-8BE6-432B8CF1F7EF}" srcOrd="0" destOrd="0" presId="urn:microsoft.com/office/officeart/2008/layout/HorizontalMultiLevelHierarchy"/>
    <dgm:cxn modelId="{2B6EF0CC-17BF-4CAB-80F9-5CFACD050D8A}" type="presOf" srcId="{26E7573E-88A1-4353-96FE-C3621DB9E97A}" destId="{FC7A8516-8AFB-422C-8134-569B15C2416A}" srcOrd="1" destOrd="0" presId="urn:microsoft.com/office/officeart/2008/layout/HorizontalMultiLevelHierarchy"/>
    <dgm:cxn modelId="{6B9515B7-1462-4626-B3ED-4FFBA75856FF}" type="presOf" srcId="{F45F099B-6A61-48FF-9E22-9772E2AF5413}" destId="{D0015DD6-1048-4944-AA88-3C9512CC7D89}" srcOrd="1" destOrd="0" presId="urn:microsoft.com/office/officeart/2008/layout/HorizontalMultiLevelHierarchy"/>
    <dgm:cxn modelId="{6BFBCCFB-D61D-4A7C-A58E-4FAF6314C736}" type="presOf" srcId="{ACEDBDE1-25A1-4A01-A616-7B42EF3DBC7F}" destId="{66E09E05-EC4D-46D2-A693-9DC24F953230}" srcOrd="0" destOrd="0" presId="urn:microsoft.com/office/officeart/2008/layout/HorizontalMultiLevelHierarchy"/>
    <dgm:cxn modelId="{C0BBA2EB-91E8-4C61-AA2C-7D31B65CAC65}" type="presOf" srcId="{6FE76B8A-672C-420F-8522-5AB8606B19B7}" destId="{854A5B33-C231-46E6-9DB3-AA23D277B6D6}" srcOrd="0" destOrd="0" presId="urn:microsoft.com/office/officeart/2008/layout/HorizontalMultiLevelHierarchy"/>
    <dgm:cxn modelId="{A952D9A7-06F6-464F-926B-A9B05B218E42}" type="presOf" srcId="{CCC21A0E-AF8B-4448-A62A-E1F5C94F1573}" destId="{D2C4FE01-4F14-46F0-8669-7EF68802C7C0}" srcOrd="1" destOrd="0" presId="urn:microsoft.com/office/officeart/2008/layout/HorizontalMultiLevelHierarchy"/>
    <dgm:cxn modelId="{1A4F01DE-E5DC-4C72-AC8B-DE6D37D905DF}" srcId="{6FE76B8A-672C-420F-8522-5AB8606B19B7}" destId="{F8CD77CD-BCB2-486D-91D4-04C540D6E188}" srcOrd="0" destOrd="0" parTransId="{CCC21A0E-AF8B-4448-A62A-E1F5C94F1573}" sibTransId="{5FCC4AB2-EA24-4CF1-AA91-C2EA136E070E}"/>
    <dgm:cxn modelId="{DF1403B1-ACA3-44BC-A27D-0B47ADF5AE16}" type="presOf" srcId="{2F53C45C-8744-42C5-9ADD-DE15645B6BB4}" destId="{50B31967-B243-46C1-B875-949164788E65}" srcOrd="0" destOrd="0" presId="urn:microsoft.com/office/officeart/2008/layout/HorizontalMultiLevelHierarchy"/>
    <dgm:cxn modelId="{A0A6A88B-DA8B-41C6-AB92-6B664804F0CB}" type="presOf" srcId="{D4FDC0C0-1554-403E-B10F-E4B43390C5F1}" destId="{060F0820-8723-40DA-9495-DDA50325605A}" srcOrd="0" destOrd="0" presId="urn:microsoft.com/office/officeart/2008/layout/HorizontalMultiLevelHierarchy"/>
    <dgm:cxn modelId="{E81A5D6D-0502-4E72-B1EF-FCAA6AF29362}" srcId="{6FE76B8A-672C-420F-8522-5AB8606B19B7}" destId="{2F53C45C-8744-42C5-9ADD-DE15645B6BB4}" srcOrd="1" destOrd="0" parTransId="{D4FDC0C0-1554-403E-B10F-E4B43390C5F1}" sibTransId="{18535B28-5AAA-444B-90BC-C7DDA9DBAC15}"/>
    <dgm:cxn modelId="{9AB529EE-7679-49D4-ADF4-1539E90BECD5}" type="presOf" srcId="{D4FDC0C0-1554-403E-B10F-E4B43390C5F1}" destId="{76431BCC-8905-424B-A7F4-930817C5A889}" srcOrd="1" destOrd="0" presId="urn:microsoft.com/office/officeart/2008/layout/HorizontalMultiLevelHierarchy"/>
    <dgm:cxn modelId="{646C8469-F58C-411A-A67C-35584E3BD832}" srcId="{6FE76B8A-672C-420F-8522-5AB8606B19B7}" destId="{A1E6C112-940A-4A9B-817A-87A1F69742DD}" srcOrd="2" destOrd="0" parTransId="{F45F099B-6A61-48FF-9E22-9772E2AF5413}" sibTransId="{192E73C2-C53E-4109-AD34-6DA05ACBC4C0}"/>
    <dgm:cxn modelId="{CA9BFCFE-88EE-494E-A096-9E376334A3D6}" type="presOf" srcId="{F8CD77CD-BCB2-486D-91D4-04C540D6E188}" destId="{37D38976-E100-4AF2-87CF-3FBECCD9C87A}" srcOrd="0" destOrd="0" presId="urn:microsoft.com/office/officeart/2008/layout/HorizontalMultiLevelHierarchy"/>
    <dgm:cxn modelId="{325366BB-7A88-4AC3-93F7-96D05ED47862}" type="presOf" srcId="{26E7573E-88A1-4353-96FE-C3621DB9E97A}" destId="{773B520E-FE0F-41FB-B5DA-0601BF491F65}" srcOrd="0" destOrd="0" presId="urn:microsoft.com/office/officeart/2008/layout/HorizontalMultiLevelHierarchy"/>
    <dgm:cxn modelId="{03F580AE-1E20-4F58-9B3F-26229C23FD61}" type="presOf" srcId="{F45F099B-6A61-48FF-9E22-9772E2AF5413}" destId="{E92992F5-01EB-450C-B458-4E30C02E2170}" srcOrd="0" destOrd="0" presId="urn:microsoft.com/office/officeart/2008/layout/HorizontalMultiLevelHierarchy"/>
    <dgm:cxn modelId="{FAD01E33-3389-4217-837E-CF90D219986C}" srcId="{6FE76B8A-672C-420F-8522-5AB8606B19B7}" destId="{B87E00C4-E3BF-4136-BB63-8932B16A1DF2}" srcOrd="3" destOrd="0" parTransId="{26E7573E-88A1-4353-96FE-C3621DB9E97A}" sibTransId="{95E5D3E1-81D4-4928-91DA-A785345941BA}"/>
    <dgm:cxn modelId="{C94A8B1F-88E1-4823-A5D9-95DEDB73204F}" srcId="{ACEDBDE1-25A1-4A01-A616-7B42EF3DBC7F}" destId="{6FE76B8A-672C-420F-8522-5AB8606B19B7}" srcOrd="0" destOrd="0" parTransId="{0DD2FB29-4153-4350-8AD2-9C73272F0ADE}" sibTransId="{8E5F29C8-6B05-4D9D-B7B5-414DE84FE6A1}"/>
    <dgm:cxn modelId="{5667B1E2-F317-4195-AAF5-A19F31D6EA21}" type="presOf" srcId="{CCC21A0E-AF8B-4448-A62A-E1F5C94F1573}" destId="{0DE34A4C-1FAF-4C7C-AD0D-BFF003F9C3D3}" srcOrd="0" destOrd="0" presId="urn:microsoft.com/office/officeart/2008/layout/HorizontalMultiLevelHierarchy"/>
    <dgm:cxn modelId="{D9AB830B-B15F-44A7-8E7D-2BF7E918C7F3}" type="presOf" srcId="{B87E00C4-E3BF-4136-BB63-8932B16A1DF2}" destId="{4F215879-6A29-434E-AA0F-B55EFFEB67A6}" srcOrd="0" destOrd="0" presId="urn:microsoft.com/office/officeart/2008/layout/HorizontalMultiLevelHierarchy"/>
    <dgm:cxn modelId="{6E4610D8-A7DE-41B9-A95A-2B5EE8948CA3}" type="presParOf" srcId="{66E09E05-EC4D-46D2-A693-9DC24F953230}" destId="{D5757BAC-470A-4F0C-837C-F40AAC29671F}" srcOrd="0" destOrd="0" presId="urn:microsoft.com/office/officeart/2008/layout/HorizontalMultiLevelHierarchy"/>
    <dgm:cxn modelId="{78CA7DBE-D8B6-4D5F-929F-7DCB325FC280}" type="presParOf" srcId="{D5757BAC-470A-4F0C-837C-F40AAC29671F}" destId="{854A5B33-C231-46E6-9DB3-AA23D277B6D6}" srcOrd="0" destOrd="0" presId="urn:microsoft.com/office/officeart/2008/layout/HorizontalMultiLevelHierarchy"/>
    <dgm:cxn modelId="{30FA7E73-9C93-4E55-81E1-4646C353C406}" type="presParOf" srcId="{D5757BAC-470A-4F0C-837C-F40AAC29671F}" destId="{6FB4A374-9954-4258-81A5-B91BE2792563}" srcOrd="1" destOrd="0" presId="urn:microsoft.com/office/officeart/2008/layout/HorizontalMultiLevelHierarchy"/>
    <dgm:cxn modelId="{1E857CCB-2274-431B-B868-434826AE0EDE}" type="presParOf" srcId="{6FB4A374-9954-4258-81A5-B91BE2792563}" destId="{0DE34A4C-1FAF-4C7C-AD0D-BFF003F9C3D3}" srcOrd="0" destOrd="0" presId="urn:microsoft.com/office/officeart/2008/layout/HorizontalMultiLevelHierarchy"/>
    <dgm:cxn modelId="{E8E12BE3-BB69-40D2-8C4F-748DEC596B84}" type="presParOf" srcId="{0DE34A4C-1FAF-4C7C-AD0D-BFF003F9C3D3}" destId="{D2C4FE01-4F14-46F0-8669-7EF68802C7C0}" srcOrd="0" destOrd="0" presId="urn:microsoft.com/office/officeart/2008/layout/HorizontalMultiLevelHierarchy"/>
    <dgm:cxn modelId="{C9E49FE7-CE47-4B91-A839-CE62A3732329}" type="presParOf" srcId="{6FB4A374-9954-4258-81A5-B91BE2792563}" destId="{62381D4B-64D1-47CD-B731-DB57FC12CE3B}" srcOrd="1" destOrd="0" presId="urn:microsoft.com/office/officeart/2008/layout/HorizontalMultiLevelHierarchy"/>
    <dgm:cxn modelId="{9DFBD757-5757-4337-A83C-355B5594E9BD}" type="presParOf" srcId="{62381D4B-64D1-47CD-B731-DB57FC12CE3B}" destId="{37D38976-E100-4AF2-87CF-3FBECCD9C87A}" srcOrd="0" destOrd="0" presId="urn:microsoft.com/office/officeart/2008/layout/HorizontalMultiLevelHierarchy"/>
    <dgm:cxn modelId="{12602379-91F9-4199-9332-549681014D24}" type="presParOf" srcId="{62381D4B-64D1-47CD-B731-DB57FC12CE3B}" destId="{D145088D-B4A8-4E7D-BE31-4C3D632BBA67}" srcOrd="1" destOrd="0" presId="urn:microsoft.com/office/officeart/2008/layout/HorizontalMultiLevelHierarchy"/>
    <dgm:cxn modelId="{8B456ADF-0254-439F-8214-8D399CB387E7}" type="presParOf" srcId="{6FB4A374-9954-4258-81A5-B91BE2792563}" destId="{060F0820-8723-40DA-9495-DDA50325605A}" srcOrd="2" destOrd="0" presId="urn:microsoft.com/office/officeart/2008/layout/HorizontalMultiLevelHierarchy"/>
    <dgm:cxn modelId="{819463DB-091A-42EF-9DEC-7D7A3FAB55FD}" type="presParOf" srcId="{060F0820-8723-40DA-9495-DDA50325605A}" destId="{76431BCC-8905-424B-A7F4-930817C5A889}" srcOrd="0" destOrd="0" presId="urn:microsoft.com/office/officeart/2008/layout/HorizontalMultiLevelHierarchy"/>
    <dgm:cxn modelId="{24777D92-5B5A-4CC3-9488-A6C325BCDC2E}" type="presParOf" srcId="{6FB4A374-9954-4258-81A5-B91BE2792563}" destId="{CB3F295A-96F0-47E7-A486-163E3EDA6D0B}" srcOrd="3" destOrd="0" presId="urn:microsoft.com/office/officeart/2008/layout/HorizontalMultiLevelHierarchy"/>
    <dgm:cxn modelId="{8A89FBF3-BC57-4095-8EBA-61FBAE2066A1}" type="presParOf" srcId="{CB3F295A-96F0-47E7-A486-163E3EDA6D0B}" destId="{50B31967-B243-46C1-B875-949164788E65}" srcOrd="0" destOrd="0" presId="urn:microsoft.com/office/officeart/2008/layout/HorizontalMultiLevelHierarchy"/>
    <dgm:cxn modelId="{82CD4A4C-1258-4F7F-AFC8-14F2AE930304}" type="presParOf" srcId="{CB3F295A-96F0-47E7-A486-163E3EDA6D0B}" destId="{950F4831-3519-42B5-85EC-B83735B97EF5}" srcOrd="1" destOrd="0" presId="urn:microsoft.com/office/officeart/2008/layout/HorizontalMultiLevelHierarchy"/>
    <dgm:cxn modelId="{18F7F09E-FDFD-4658-8B76-F27D607199DF}" type="presParOf" srcId="{6FB4A374-9954-4258-81A5-B91BE2792563}" destId="{E92992F5-01EB-450C-B458-4E30C02E2170}" srcOrd="4" destOrd="0" presId="urn:microsoft.com/office/officeart/2008/layout/HorizontalMultiLevelHierarchy"/>
    <dgm:cxn modelId="{2C5828C4-A87B-4A6F-AE2B-2E29AE9C58C9}" type="presParOf" srcId="{E92992F5-01EB-450C-B458-4E30C02E2170}" destId="{D0015DD6-1048-4944-AA88-3C9512CC7D89}" srcOrd="0" destOrd="0" presId="urn:microsoft.com/office/officeart/2008/layout/HorizontalMultiLevelHierarchy"/>
    <dgm:cxn modelId="{095BEAD4-26C1-4194-AFBB-9067EA15A53A}" type="presParOf" srcId="{6FB4A374-9954-4258-81A5-B91BE2792563}" destId="{30B6FC53-4C7D-474D-994D-46D43B5FC6C0}" srcOrd="5" destOrd="0" presId="urn:microsoft.com/office/officeart/2008/layout/HorizontalMultiLevelHierarchy"/>
    <dgm:cxn modelId="{CA7DAEF2-436C-46AA-A496-3795195BF2EA}" type="presParOf" srcId="{30B6FC53-4C7D-474D-994D-46D43B5FC6C0}" destId="{378220E5-1D59-44B5-8BE6-432B8CF1F7EF}" srcOrd="0" destOrd="0" presId="urn:microsoft.com/office/officeart/2008/layout/HorizontalMultiLevelHierarchy"/>
    <dgm:cxn modelId="{1743C157-821D-4DDF-B13E-24C7B7DA7EF6}" type="presParOf" srcId="{30B6FC53-4C7D-474D-994D-46D43B5FC6C0}" destId="{40062A79-E07C-4B47-A2E2-BC9F9689CB90}" srcOrd="1" destOrd="0" presId="urn:microsoft.com/office/officeart/2008/layout/HorizontalMultiLevelHierarchy"/>
    <dgm:cxn modelId="{FFAE1185-B57F-4FC9-9A5C-83828A092D9B}" type="presParOf" srcId="{6FB4A374-9954-4258-81A5-B91BE2792563}" destId="{773B520E-FE0F-41FB-B5DA-0601BF491F65}" srcOrd="6" destOrd="0" presId="urn:microsoft.com/office/officeart/2008/layout/HorizontalMultiLevelHierarchy"/>
    <dgm:cxn modelId="{242831F5-6D2E-4448-BA15-A7E6374C631C}" type="presParOf" srcId="{773B520E-FE0F-41FB-B5DA-0601BF491F65}" destId="{FC7A8516-8AFB-422C-8134-569B15C2416A}" srcOrd="0" destOrd="0" presId="urn:microsoft.com/office/officeart/2008/layout/HorizontalMultiLevelHierarchy"/>
    <dgm:cxn modelId="{305E76CC-03D3-49C8-AF7B-3E0015BF4677}" type="presParOf" srcId="{6FB4A374-9954-4258-81A5-B91BE2792563}" destId="{396454A8-52DD-4A7B-A08F-411F2A48C551}" srcOrd="7" destOrd="0" presId="urn:microsoft.com/office/officeart/2008/layout/HorizontalMultiLevelHierarchy"/>
    <dgm:cxn modelId="{EC6165C9-9423-4704-A5C3-F29E3AC1EDFB}" type="presParOf" srcId="{396454A8-52DD-4A7B-A08F-411F2A48C551}" destId="{4F215879-6A29-434E-AA0F-B55EFFEB67A6}" srcOrd="0" destOrd="0" presId="urn:microsoft.com/office/officeart/2008/layout/HorizontalMultiLevelHierarchy"/>
    <dgm:cxn modelId="{51404BC5-3252-4FCE-A3DA-7EC5FB3E2F57}" type="presParOf" srcId="{396454A8-52DD-4A7B-A08F-411F2A48C551}" destId="{701F0AE0-B432-49F9-B6F8-CD033213211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A9122E-D4DC-41EB-8E01-9A2A7FB8D98D}"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PE"/>
        </a:p>
      </dgm:t>
    </dgm:pt>
    <dgm:pt modelId="{ED2A6B55-861D-417C-9495-6A8AE1318478}">
      <dgm:prSet phldrT="[Texto]" custT="1"/>
      <dgm:spPr/>
      <dgm:t>
        <a:bodyPr/>
        <a:lstStyle/>
        <a:p>
          <a:r>
            <a:rPr lang="en-US" sz="3200" b="1" dirty="0" smtClean="0"/>
            <a:t>MIXTO</a:t>
          </a:r>
          <a:endParaRPr lang="es-PE" sz="3200" b="1" dirty="0"/>
        </a:p>
      </dgm:t>
    </dgm:pt>
    <dgm:pt modelId="{E7FAAD6F-2B27-4819-AD7B-C1BB216BC9F0}" type="parTrans" cxnId="{83EC8A36-18CA-493A-8407-39140FD9837F}">
      <dgm:prSet/>
      <dgm:spPr/>
      <dgm:t>
        <a:bodyPr/>
        <a:lstStyle/>
        <a:p>
          <a:endParaRPr lang="es-PE"/>
        </a:p>
      </dgm:t>
    </dgm:pt>
    <dgm:pt modelId="{32E44180-63DC-49ED-942D-A3DFD38D3B37}" type="sibTrans" cxnId="{83EC8A36-18CA-493A-8407-39140FD9837F}">
      <dgm:prSet/>
      <dgm:spPr/>
      <dgm:t>
        <a:bodyPr/>
        <a:lstStyle/>
        <a:p>
          <a:endParaRPr lang="es-PE"/>
        </a:p>
      </dgm:t>
    </dgm:pt>
    <dgm:pt modelId="{A51F9AAF-F7C5-4D88-85C7-4ED2F41E8604}">
      <dgm:prSet custT="1"/>
      <dgm:spPr/>
      <dgm:t>
        <a:bodyPr/>
        <a:lstStyle/>
        <a:p>
          <a:r>
            <a:rPr lang="es-ES" sz="2000" dirty="0" smtClean="0"/>
            <a:t>Implica la recolección  y el análisis de datos cuantitativos y cualitativos, así como su integración y discusión conjunta.</a:t>
          </a:r>
          <a:endParaRPr lang="es-PE" sz="2000" dirty="0"/>
        </a:p>
      </dgm:t>
    </dgm:pt>
    <dgm:pt modelId="{EBCEC8FC-C7EA-4C3D-B07D-A535230EA759}" type="parTrans" cxnId="{4BFEB8BA-7787-4DA9-AF19-E9D7014CD3CA}">
      <dgm:prSet/>
      <dgm:spPr/>
      <dgm:t>
        <a:bodyPr/>
        <a:lstStyle/>
        <a:p>
          <a:endParaRPr lang="es-PE"/>
        </a:p>
      </dgm:t>
    </dgm:pt>
    <dgm:pt modelId="{E5E5938A-0C14-426E-AD6B-0469631EA0DB}" type="sibTrans" cxnId="{4BFEB8BA-7787-4DA9-AF19-E9D7014CD3CA}">
      <dgm:prSet/>
      <dgm:spPr/>
      <dgm:t>
        <a:bodyPr/>
        <a:lstStyle/>
        <a:p>
          <a:endParaRPr lang="es-PE"/>
        </a:p>
      </dgm:t>
    </dgm:pt>
    <dgm:pt modelId="{21C9B0CD-A6D7-4831-B758-CED4B5F38EF5}">
      <dgm:prSet custT="1"/>
      <dgm:spPr/>
      <dgm:t>
        <a:bodyPr/>
        <a:lstStyle/>
        <a:p>
          <a:r>
            <a:rPr lang="es-ES" sz="2000" smtClean="0"/>
            <a:t>Se realizan </a:t>
          </a:r>
          <a:r>
            <a:rPr lang="es-ES" sz="2000" dirty="0" smtClean="0"/>
            <a:t>inferencias producto de toda la información recabada  logrando un mayor entendimiento del fenómeno bajo estudio </a:t>
          </a:r>
          <a:r>
            <a:rPr lang="es-ES" sz="1600" dirty="0" smtClean="0"/>
            <a:t>.</a:t>
          </a:r>
          <a:endParaRPr lang="es-PE" sz="1600" dirty="0"/>
        </a:p>
      </dgm:t>
    </dgm:pt>
    <dgm:pt modelId="{0DB1BD59-4D0B-43AA-BDA4-01B2338AB0C2}" type="parTrans" cxnId="{C4167885-BFCC-4698-8B4A-F6F9AFC485DF}">
      <dgm:prSet/>
      <dgm:spPr/>
      <dgm:t>
        <a:bodyPr/>
        <a:lstStyle/>
        <a:p>
          <a:endParaRPr lang="es-PE"/>
        </a:p>
      </dgm:t>
    </dgm:pt>
    <dgm:pt modelId="{7432918C-434B-42D1-A440-CE8A5B4BC442}" type="sibTrans" cxnId="{C4167885-BFCC-4698-8B4A-F6F9AFC485DF}">
      <dgm:prSet/>
      <dgm:spPr/>
      <dgm:t>
        <a:bodyPr/>
        <a:lstStyle/>
        <a:p>
          <a:endParaRPr lang="es-PE"/>
        </a:p>
      </dgm:t>
    </dgm:pt>
    <dgm:pt modelId="{DFE43662-50B1-4E13-9D62-FA4B1E9D312E}">
      <dgm:prSet custT="1"/>
      <dgm:spPr/>
      <dgm:t>
        <a:bodyPr/>
        <a:lstStyle/>
        <a:p>
          <a:r>
            <a:rPr lang="es-ES" sz="2000" dirty="0" smtClean="0"/>
            <a:t>Los enfoques cuantitativo y cualitativo se nutran entre sí,  generándose un mejor sentido de comprensión del fenómeno estudiado</a:t>
          </a:r>
          <a:endParaRPr lang="es-PE" sz="2000" dirty="0"/>
        </a:p>
      </dgm:t>
    </dgm:pt>
    <dgm:pt modelId="{1994D823-5BCE-4928-8B05-2C82DB75CC53}" type="parTrans" cxnId="{24AF1519-58B9-493A-B0C9-C81A365AB0B5}">
      <dgm:prSet/>
      <dgm:spPr/>
      <dgm:t>
        <a:bodyPr/>
        <a:lstStyle/>
        <a:p>
          <a:endParaRPr lang="es-PE"/>
        </a:p>
      </dgm:t>
    </dgm:pt>
    <dgm:pt modelId="{90BBB785-05A4-4532-BEA9-DC87C84E987A}" type="sibTrans" cxnId="{24AF1519-58B9-493A-B0C9-C81A365AB0B5}">
      <dgm:prSet/>
      <dgm:spPr/>
      <dgm:t>
        <a:bodyPr/>
        <a:lstStyle/>
        <a:p>
          <a:endParaRPr lang="es-PE"/>
        </a:p>
      </dgm:t>
    </dgm:pt>
    <dgm:pt modelId="{F6ABDC33-CF4E-4037-9CD9-22B1A73C263E}" type="pres">
      <dgm:prSet presAssocID="{62A9122E-D4DC-41EB-8E01-9A2A7FB8D98D}" presName="Name0" presStyleCnt="0">
        <dgm:presLayoutVars>
          <dgm:chPref val="1"/>
          <dgm:dir/>
          <dgm:animOne val="branch"/>
          <dgm:animLvl val="lvl"/>
          <dgm:resizeHandles val="exact"/>
        </dgm:presLayoutVars>
      </dgm:prSet>
      <dgm:spPr/>
      <dgm:t>
        <a:bodyPr/>
        <a:lstStyle/>
        <a:p>
          <a:endParaRPr lang="es-PE"/>
        </a:p>
      </dgm:t>
    </dgm:pt>
    <dgm:pt modelId="{C600E16A-C1E5-4A1E-B55D-0EFB60A3E447}" type="pres">
      <dgm:prSet presAssocID="{ED2A6B55-861D-417C-9495-6A8AE1318478}" presName="root1" presStyleCnt="0"/>
      <dgm:spPr/>
    </dgm:pt>
    <dgm:pt modelId="{8FEF5DD3-2BE8-4E9E-B037-ADBB81B1144B}" type="pres">
      <dgm:prSet presAssocID="{ED2A6B55-861D-417C-9495-6A8AE1318478}" presName="LevelOneTextNode" presStyleLbl="node0" presStyleIdx="0" presStyleCnt="1">
        <dgm:presLayoutVars>
          <dgm:chPref val="3"/>
        </dgm:presLayoutVars>
      </dgm:prSet>
      <dgm:spPr/>
      <dgm:t>
        <a:bodyPr/>
        <a:lstStyle/>
        <a:p>
          <a:endParaRPr lang="es-PE"/>
        </a:p>
      </dgm:t>
    </dgm:pt>
    <dgm:pt modelId="{F5F59B3C-9BB1-42B3-9C5C-F596A86D5263}" type="pres">
      <dgm:prSet presAssocID="{ED2A6B55-861D-417C-9495-6A8AE1318478}" presName="level2hierChild" presStyleCnt="0"/>
      <dgm:spPr/>
    </dgm:pt>
    <dgm:pt modelId="{A5CE0AD1-93F1-4782-ADF7-CA58070F887C}" type="pres">
      <dgm:prSet presAssocID="{EBCEC8FC-C7EA-4C3D-B07D-A535230EA759}" presName="conn2-1" presStyleLbl="parChTrans1D2" presStyleIdx="0" presStyleCnt="3"/>
      <dgm:spPr/>
      <dgm:t>
        <a:bodyPr/>
        <a:lstStyle/>
        <a:p>
          <a:endParaRPr lang="es-PE"/>
        </a:p>
      </dgm:t>
    </dgm:pt>
    <dgm:pt modelId="{D7050488-22D2-4DD5-9912-76C561683103}" type="pres">
      <dgm:prSet presAssocID="{EBCEC8FC-C7EA-4C3D-B07D-A535230EA759}" presName="connTx" presStyleLbl="parChTrans1D2" presStyleIdx="0" presStyleCnt="3"/>
      <dgm:spPr/>
      <dgm:t>
        <a:bodyPr/>
        <a:lstStyle/>
        <a:p>
          <a:endParaRPr lang="es-PE"/>
        </a:p>
      </dgm:t>
    </dgm:pt>
    <dgm:pt modelId="{B6E9F535-0C6B-4EFC-AE7C-528067253D97}" type="pres">
      <dgm:prSet presAssocID="{A51F9AAF-F7C5-4D88-85C7-4ED2F41E8604}" presName="root2" presStyleCnt="0"/>
      <dgm:spPr/>
    </dgm:pt>
    <dgm:pt modelId="{5D9AE32B-1353-47A1-94E6-53A939E9BA4B}" type="pres">
      <dgm:prSet presAssocID="{A51F9AAF-F7C5-4D88-85C7-4ED2F41E8604}" presName="LevelTwoTextNode" presStyleLbl="node2" presStyleIdx="0" presStyleCnt="3" custScaleX="211275">
        <dgm:presLayoutVars>
          <dgm:chPref val="3"/>
        </dgm:presLayoutVars>
      </dgm:prSet>
      <dgm:spPr/>
      <dgm:t>
        <a:bodyPr/>
        <a:lstStyle/>
        <a:p>
          <a:endParaRPr lang="es-PE"/>
        </a:p>
      </dgm:t>
    </dgm:pt>
    <dgm:pt modelId="{D2138DCE-4CD1-4C04-9970-AB216325180B}" type="pres">
      <dgm:prSet presAssocID="{A51F9AAF-F7C5-4D88-85C7-4ED2F41E8604}" presName="level3hierChild" presStyleCnt="0"/>
      <dgm:spPr/>
    </dgm:pt>
    <dgm:pt modelId="{CD22F042-01C3-413A-8C53-B22AE0F007A7}" type="pres">
      <dgm:prSet presAssocID="{0DB1BD59-4D0B-43AA-BDA4-01B2338AB0C2}" presName="conn2-1" presStyleLbl="parChTrans1D2" presStyleIdx="1" presStyleCnt="3"/>
      <dgm:spPr/>
      <dgm:t>
        <a:bodyPr/>
        <a:lstStyle/>
        <a:p>
          <a:endParaRPr lang="es-PE"/>
        </a:p>
      </dgm:t>
    </dgm:pt>
    <dgm:pt modelId="{909416E9-7901-4BB3-8274-9B6D5083BDBD}" type="pres">
      <dgm:prSet presAssocID="{0DB1BD59-4D0B-43AA-BDA4-01B2338AB0C2}" presName="connTx" presStyleLbl="parChTrans1D2" presStyleIdx="1" presStyleCnt="3"/>
      <dgm:spPr/>
      <dgm:t>
        <a:bodyPr/>
        <a:lstStyle/>
        <a:p>
          <a:endParaRPr lang="es-PE"/>
        </a:p>
      </dgm:t>
    </dgm:pt>
    <dgm:pt modelId="{A7794BE6-9A60-497E-8C7D-A3984736007D}" type="pres">
      <dgm:prSet presAssocID="{21C9B0CD-A6D7-4831-B758-CED4B5F38EF5}" presName="root2" presStyleCnt="0"/>
      <dgm:spPr/>
    </dgm:pt>
    <dgm:pt modelId="{2829FF38-AA5D-4BF7-BA54-11A2511897C7}" type="pres">
      <dgm:prSet presAssocID="{21C9B0CD-A6D7-4831-B758-CED4B5F38EF5}" presName="LevelTwoTextNode" presStyleLbl="node2" presStyleIdx="1" presStyleCnt="3" custScaleX="211492">
        <dgm:presLayoutVars>
          <dgm:chPref val="3"/>
        </dgm:presLayoutVars>
      </dgm:prSet>
      <dgm:spPr/>
      <dgm:t>
        <a:bodyPr/>
        <a:lstStyle/>
        <a:p>
          <a:endParaRPr lang="es-PE"/>
        </a:p>
      </dgm:t>
    </dgm:pt>
    <dgm:pt modelId="{7E5F48D9-0751-491E-811B-A439BD10CCC0}" type="pres">
      <dgm:prSet presAssocID="{21C9B0CD-A6D7-4831-B758-CED4B5F38EF5}" presName="level3hierChild" presStyleCnt="0"/>
      <dgm:spPr/>
    </dgm:pt>
    <dgm:pt modelId="{C9A3BCCB-FEDB-41EC-A772-B204555FD3AE}" type="pres">
      <dgm:prSet presAssocID="{1994D823-5BCE-4928-8B05-2C82DB75CC53}" presName="conn2-1" presStyleLbl="parChTrans1D2" presStyleIdx="2" presStyleCnt="3"/>
      <dgm:spPr/>
      <dgm:t>
        <a:bodyPr/>
        <a:lstStyle/>
        <a:p>
          <a:endParaRPr lang="es-PE"/>
        </a:p>
      </dgm:t>
    </dgm:pt>
    <dgm:pt modelId="{FD6BADBF-2478-40B7-B6D2-3F9304B9B512}" type="pres">
      <dgm:prSet presAssocID="{1994D823-5BCE-4928-8B05-2C82DB75CC53}" presName="connTx" presStyleLbl="parChTrans1D2" presStyleIdx="2" presStyleCnt="3"/>
      <dgm:spPr/>
      <dgm:t>
        <a:bodyPr/>
        <a:lstStyle/>
        <a:p>
          <a:endParaRPr lang="es-PE"/>
        </a:p>
      </dgm:t>
    </dgm:pt>
    <dgm:pt modelId="{FCD05BB7-0F00-42F5-B119-2B61AE7ACF43}" type="pres">
      <dgm:prSet presAssocID="{DFE43662-50B1-4E13-9D62-FA4B1E9D312E}" presName="root2" presStyleCnt="0"/>
      <dgm:spPr/>
    </dgm:pt>
    <dgm:pt modelId="{4DBC8ED1-2CD1-407A-8396-749E76F6A95A}" type="pres">
      <dgm:prSet presAssocID="{DFE43662-50B1-4E13-9D62-FA4B1E9D312E}" presName="LevelTwoTextNode" presStyleLbl="node2" presStyleIdx="2" presStyleCnt="3" custScaleX="211275">
        <dgm:presLayoutVars>
          <dgm:chPref val="3"/>
        </dgm:presLayoutVars>
      </dgm:prSet>
      <dgm:spPr/>
      <dgm:t>
        <a:bodyPr/>
        <a:lstStyle/>
        <a:p>
          <a:endParaRPr lang="es-PE"/>
        </a:p>
      </dgm:t>
    </dgm:pt>
    <dgm:pt modelId="{BC2DBD20-3CFA-4BD2-888F-78E913746A3C}" type="pres">
      <dgm:prSet presAssocID="{DFE43662-50B1-4E13-9D62-FA4B1E9D312E}" presName="level3hierChild" presStyleCnt="0"/>
      <dgm:spPr/>
    </dgm:pt>
  </dgm:ptLst>
  <dgm:cxnLst>
    <dgm:cxn modelId="{E42B4196-206B-4F05-8770-1905DD5EED54}" type="presOf" srcId="{DFE43662-50B1-4E13-9D62-FA4B1E9D312E}" destId="{4DBC8ED1-2CD1-407A-8396-749E76F6A95A}" srcOrd="0" destOrd="0" presId="urn:microsoft.com/office/officeart/2008/layout/HorizontalMultiLevelHierarchy"/>
    <dgm:cxn modelId="{C4167885-BFCC-4698-8B4A-F6F9AFC485DF}" srcId="{ED2A6B55-861D-417C-9495-6A8AE1318478}" destId="{21C9B0CD-A6D7-4831-B758-CED4B5F38EF5}" srcOrd="1" destOrd="0" parTransId="{0DB1BD59-4D0B-43AA-BDA4-01B2338AB0C2}" sibTransId="{7432918C-434B-42D1-A440-CE8A5B4BC442}"/>
    <dgm:cxn modelId="{24AF1519-58B9-493A-B0C9-C81A365AB0B5}" srcId="{ED2A6B55-861D-417C-9495-6A8AE1318478}" destId="{DFE43662-50B1-4E13-9D62-FA4B1E9D312E}" srcOrd="2" destOrd="0" parTransId="{1994D823-5BCE-4928-8B05-2C82DB75CC53}" sibTransId="{90BBB785-05A4-4532-BEA9-DC87C84E987A}"/>
    <dgm:cxn modelId="{F0129CED-BFF9-4AC0-A579-C29EB22ECD02}" type="presOf" srcId="{1994D823-5BCE-4928-8B05-2C82DB75CC53}" destId="{C9A3BCCB-FEDB-41EC-A772-B204555FD3AE}" srcOrd="0" destOrd="0" presId="urn:microsoft.com/office/officeart/2008/layout/HorizontalMultiLevelHierarchy"/>
    <dgm:cxn modelId="{BE4B06FF-D441-4FDD-A53B-BB47EE08ADFE}" type="presOf" srcId="{62A9122E-D4DC-41EB-8E01-9A2A7FB8D98D}" destId="{F6ABDC33-CF4E-4037-9CD9-22B1A73C263E}" srcOrd="0" destOrd="0" presId="urn:microsoft.com/office/officeart/2008/layout/HorizontalMultiLevelHierarchy"/>
    <dgm:cxn modelId="{83EC8A36-18CA-493A-8407-39140FD9837F}" srcId="{62A9122E-D4DC-41EB-8E01-9A2A7FB8D98D}" destId="{ED2A6B55-861D-417C-9495-6A8AE1318478}" srcOrd="0" destOrd="0" parTransId="{E7FAAD6F-2B27-4819-AD7B-C1BB216BC9F0}" sibTransId="{32E44180-63DC-49ED-942D-A3DFD38D3B37}"/>
    <dgm:cxn modelId="{4BFEB8BA-7787-4DA9-AF19-E9D7014CD3CA}" srcId="{ED2A6B55-861D-417C-9495-6A8AE1318478}" destId="{A51F9AAF-F7C5-4D88-85C7-4ED2F41E8604}" srcOrd="0" destOrd="0" parTransId="{EBCEC8FC-C7EA-4C3D-B07D-A535230EA759}" sibTransId="{E5E5938A-0C14-426E-AD6B-0469631EA0DB}"/>
    <dgm:cxn modelId="{83995343-545C-4EA4-9A82-B236B80769AD}" type="presOf" srcId="{0DB1BD59-4D0B-43AA-BDA4-01B2338AB0C2}" destId="{CD22F042-01C3-413A-8C53-B22AE0F007A7}" srcOrd="0" destOrd="0" presId="urn:microsoft.com/office/officeart/2008/layout/HorizontalMultiLevelHierarchy"/>
    <dgm:cxn modelId="{67A9687D-59F4-41AE-BC57-38BA515C32F9}" type="presOf" srcId="{ED2A6B55-861D-417C-9495-6A8AE1318478}" destId="{8FEF5DD3-2BE8-4E9E-B037-ADBB81B1144B}" srcOrd="0" destOrd="0" presId="urn:microsoft.com/office/officeart/2008/layout/HorizontalMultiLevelHierarchy"/>
    <dgm:cxn modelId="{5FA665EF-D792-4B8B-BE2D-B40C1CDA21D0}" type="presOf" srcId="{EBCEC8FC-C7EA-4C3D-B07D-A535230EA759}" destId="{D7050488-22D2-4DD5-9912-76C561683103}" srcOrd="1" destOrd="0" presId="urn:microsoft.com/office/officeart/2008/layout/HorizontalMultiLevelHierarchy"/>
    <dgm:cxn modelId="{9F69E0A7-4B92-459A-B855-35EC2878384F}" type="presOf" srcId="{0DB1BD59-4D0B-43AA-BDA4-01B2338AB0C2}" destId="{909416E9-7901-4BB3-8274-9B6D5083BDBD}" srcOrd="1" destOrd="0" presId="urn:microsoft.com/office/officeart/2008/layout/HorizontalMultiLevelHierarchy"/>
    <dgm:cxn modelId="{C957E3C9-C4AF-4FF8-8782-FCEC753EB47D}" type="presOf" srcId="{1994D823-5BCE-4928-8B05-2C82DB75CC53}" destId="{FD6BADBF-2478-40B7-B6D2-3F9304B9B512}" srcOrd="1" destOrd="0" presId="urn:microsoft.com/office/officeart/2008/layout/HorizontalMultiLevelHierarchy"/>
    <dgm:cxn modelId="{AB1B0769-8780-47D2-83C9-A546BA9D0654}" type="presOf" srcId="{EBCEC8FC-C7EA-4C3D-B07D-A535230EA759}" destId="{A5CE0AD1-93F1-4782-ADF7-CA58070F887C}" srcOrd="0" destOrd="0" presId="urn:microsoft.com/office/officeart/2008/layout/HorizontalMultiLevelHierarchy"/>
    <dgm:cxn modelId="{60DDF00F-C160-4F97-B181-39C985FA53BA}" type="presOf" srcId="{21C9B0CD-A6D7-4831-B758-CED4B5F38EF5}" destId="{2829FF38-AA5D-4BF7-BA54-11A2511897C7}" srcOrd="0" destOrd="0" presId="urn:microsoft.com/office/officeart/2008/layout/HorizontalMultiLevelHierarchy"/>
    <dgm:cxn modelId="{235EB0FD-1F7F-41FC-B042-AA9D96FAE67E}" type="presOf" srcId="{A51F9AAF-F7C5-4D88-85C7-4ED2F41E8604}" destId="{5D9AE32B-1353-47A1-94E6-53A939E9BA4B}" srcOrd="0" destOrd="0" presId="urn:microsoft.com/office/officeart/2008/layout/HorizontalMultiLevelHierarchy"/>
    <dgm:cxn modelId="{3CF80153-2FDA-4649-8CAB-E87EDBD09322}" type="presParOf" srcId="{F6ABDC33-CF4E-4037-9CD9-22B1A73C263E}" destId="{C600E16A-C1E5-4A1E-B55D-0EFB60A3E447}" srcOrd="0" destOrd="0" presId="urn:microsoft.com/office/officeart/2008/layout/HorizontalMultiLevelHierarchy"/>
    <dgm:cxn modelId="{AB20D8A1-856B-467F-BBB4-BE131FA099BF}" type="presParOf" srcId="{C600E16A-C1E5-4A1E-B55D-0EFB60A3E447}" destId="{8FEF5DD3-2BE8-4E9E-B037-ADBB81B1144B}" srcOrd="0" destOrd="0" presId="urn:microsoft.com/office/officeart/2008/layout/HorizontalMultiLevelHierarchy"/>
    <dgm:cxn modelId="{33C62861-C2A4-4D62-A223-D2E9E98C2711}" type="presParOf" srcId="{C600E16A-C1E5-4A1E-B55D-0EFB60A3E447}" destId="{F5F59B3C-9BB1-42B3-9C5C-F596A86D5263}" srcOrd="1" destOrd="0" presId="urn:microsoft.com/office/officeart/2008/layout/HorizontalMultiLevelHierarchy"/>
    <dgm:cxn modelId="{F7FAF296-2B78-4630-8952-8797EB5765AD}" type="presParOf" srcId="{F5F59B3C-9BB1-42B3-9C5C-F596A86D5263}" destId="{A5CE0AD1-93F1-4782-ADF7-CA58070F887C}" srcOrd="0" destOrd="0" presId="urn:microsoft.com/office/officeart/2008/layout/HorizontalMultiLevelHierarchy"/>
    <dgm:cxn modelId="{3571B45D-82C5-430B-BADD-5DBC459B25D3}" type="presParOf" srcId="{A5CE0AD1-93F1-4782-ADF7-CA58070F887C}" destId="{D7050488-22D2-4DD5-9912-76C561683103}" srcOrd="0" destOrd="0" presId="urn:microsoft.com/office/officeart/2008/layout/HorizontalMultiLevelHierarchy"/>
    <dgm:cxn modelId="{46F3DA2E-8638-4F81-97F1-63D522C067B0}" type="presParOf" srcId="{F5F59B3C-9BB1-42B3-9C5C-F596A86D5263}" destId="{B6E9F535-0C6B-4EFC-AE7C-528067253D97}" srcOrd="1" destOrd="0" presId="urn:microsoft.com/office/officeart/2008/layout/HorizontalMultiLevelHierarchy"/>
    <dgm:cxn modelId="{BBAA8F49-ADAA-47FC-8547-A6B12CD1688A}" type="presParOf" srcId="{B6E9F535-0C6B-4EFC-AE7C-528067253D97}" destId="{5D9AE32B-1353-47A1-94E6-53A939E9BA4B}" srcOrd="0" destOrd="0" presId="urn:microsoft.com/office/officeart/2008/layout/HorizontalMultiLevelHierarchy"/>
    <dgm:cxn modelId="{662D4DAD-3877-404A-8692-429744BAC5F8}" type="presParOf" srcId="{B6E9F535-0C6B-4EFC-AE7C-528067253D97}" destId="{D2138DCE-4CD1-4C04-9970-AB216325180B}" srcOrd="1" destOrd="0" presId="urn:microsoft.com/office/officeart/2008/layout/HorizontalMultiLevelHierarchy"/>
    <dgm:cxn modelId="{9135A61A-3C18-4A09-AC43-2DF8B7FD2B8E}" type="presParOf" srcId="{F5F59B3C-9BB1-42B3-9C5C-F596A86D5263}" destId="{CD22F042-01C3-413A-8C53-B22AE0F007A7}" srcOrd="2" destOrd="0" presId="urn:microsoft.com/office/officeart/2008/layout/HorizontalMultiLevelHierarchy"/>
    <dgm:cxn modelId="{9CDB17D3-A739-4D6E-96C9-0AE9927F30DB}" type="presParOf" srcId="{CD22F042-01C3-413A-8C53-B22AE0F007A7}" destId="{909416E9-7901-4BB3-8274-9B6D5083BDBD}" srcOrd="0" destOrd="0" presId="urn:microsoft.com/office/officeart/2008/layout/HorizontalMultiLevelHierarchy"/>
    <dgm:cxn modelId="{840E6877-6254-48AC-967E-0DF3D25263BA}" type="presParOf" srcId="{F5F59B3C-9BB1-42B3-9C5C-F596A86D5263}" destId="{A7794BE6-9A60-497E-8C7D-A3984736007D}" srcOrd="3" destOrd="0" presId="urn:microsoft.com/office/officeart/2008/layout/HorizontalMultiLevelHierarchy"/>
    <dgm:cxn modelId="{2C0A1F8E-131B-439E-93FF-89F6235C936B}" type="presParOf" srcId="{A7794BE6-9A60-497E-8C7D-A3984736007D}" destId="{2829FF38-AA5D-4BF7-BA54-11A2511897C7}" srcOrd="0" destOrd="0" presId="urn:microsoft.com/office/officeart/2008/layout/HorizontalMultiLevelHierarchy"/>
    <dgm:cxn modelId="{950315E4-C54B-4285-A675-BC1BCC97D94C}" type="presParOf" srcId="{A7794BE6-9A60-497E-8C7D-A3984736007D}" destId="{7E5F48D9-0751-491E-811B-A439BD10CCC0}" srcOrd="1" destOrd="0" presId="urn:microsoft.com/office/officeart/2008/layout/HorizontalMultiLevelHierarchy"/>
    <dgm:cxn modelId="{AC8C7333-C615-4F68-B289-04BD9A1C0958}" type="presParOf" srcId="{F5F59B3C-9BB1-42B3-9C5C-F596A86D5263}" destId="{C9A3BCCB-FEDB-41EC-A772-B204555FD3AE}" srcOrd="4" destOrd="0" presId="urn:microsoft.com/office/officeart/2008/layout/HorizontalMultiLevelHierarchy"/>
    <dgm:cxn modelId="{3168CA96-8295-4872-8F16-7F66A9848335}" type="presParOf" srcId="{C9A3BCCB-FEDB-41EC-A772-B204555FD3AE}" destId="{FD6BADBF-2478-40B7-B6D2-3F9304B9B512}" srcOrd="0" destOrd="0" presId="urn:microsoft.com/office/officeart/2008/layout/HorizontalMultiLevelHierarchy"/>
    <dgm:cxn modelId="{3597D7B7-6290-46C7-9037-520B60884B0B}" type="presParOf" srcId="{F5F59B3C-9BB1-42B3-9C5C-F596A86D5263}" destId="{FCD05BB7-0F00-42F5-B119-2B61AE7ACF43}" srcOrd="5" destOrd="0" presId="urn:microsoft.com/office/officeart/2008/layout/HorizontalMultiLevelHierarchy"/>
    <dgm:cxn modelId="{8B32E5B7-587C-4569-9A2E-042306E2B32F}" type="presParOf" srcId="{FCD05BB7-0F00-42F5-B119-2B61AE7ACF43}" destId="{4DBC8ED1-2CD1-407A-8396-749E76F6A95A}" srcOrd="0" destOrd="0" presId="urn:microsoft.com/office/officeart/2008/layout/HorizontalMultiLevelHierarchy"/>
    <dgm:cxn modelId="{BF18D6F1-71D8-4CB4-8213-B54937B1761B}" type="presParOf" srcId="{FCD05BB7-0F00-42F5-B119-2B61AE7ACF43}" destId="{BC2DBD20-3CFA-4BD2-888F-78E913746A3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7B85CD-11F2-4C29-B0D0-9E987466A30C}" type="doc">
      <dgm:prSet loTypeId="urn:microsoft.com/office/officeart/2008/layout/HorizontalMultiLevelHierarchy" loCatId="hierarchy" qsTypeId="urn:microsoft.com/office/officeart/2005/8/quickstyle/3d4" qsCatId="3D" csTypeId="urn:microsoft.com/office/officeart/2005/8/colors/accent1_2" csCatId="accent1" phldr="1"/>
      <dgm:spPr/>
      <dgm:t>
        <a:bodyPr/>
        <a:lstStyle/>
        <a:p>
          <a:endParaRPr lang="es-PE"/>
        </a:p>
      </dgm:t>
    </dgm:pt>
    <dgm:pt modelId="{310CB3ED-A94C-4BB5-A6BC-87FD1595B0B4}">
      <dgm:prSet phldrT="[Texto]" custT="1"/>
      <dgm:spPr/>
      <dgm:t>
        <a:bodyPr/>
        <a:lstStyle/>
        <a:p>
          <a:r>
            <a:rPr lang="es-PE" sz="3600" dirty="0" smtClean="0"/>
            <a:t>MÉTODOS</a:t>
          </a:r>
          <a:endParaRPr lang="es-PE" sz="3600" dirty="0"/>
        </a:p>
      </dgm:t>
    </dgm:pt>
    <dgm:pt modelId="{AC44C6B1-AB34-4063-B553-CBAE267A40C5}" type="parTrans" cxnId="{0DBD4666-7B1E-4A7C-8CF7-A47C7BEEF915}">
      <dgm:prSet/>
      <dgm:spPr/>
      <dgm:t>
        <a:bodyPr/>
        <a:lstStyle/>
        <a:p>
          <a:endParaRPr lang="es-PE"/>
        </a:p>
      </dgm:t>
    </dgm:pt>
    <dgm:pt modelId="{334F10BB-F855-42FB-86E4-E629EE2F27AB}" type="sibTrans" cxnId="{0DBD4666-7B1E-4A7C-8CF7-A47C7BEEF915}">
      <dgm:prSet/>
      <dgm:spPr/>
      <dgm:t>
        <a:bodyPr/>
        <a:lstStyle/>
        <a:p>
          <a:endParaRPr lang="es-PE"/>
        </a:p>
      </dgm:t>
    </dgm:pt>
    <dgm:pt modelId="{A67885AB-7192-4E1D-AFE9-BAC90902AC5E}">
      <dgm:prSet phldrT="[Texto]" custT="1"/>
      <dgm:spPr/>
      <dgm:t>
        <a:bodyPr/>
        <a:lstStyle/>
        <a:p>
          <a:pPr algn="l"/>
          <a:r>
            <a:rPr lang="es-PE" sz="2000" b="1" dirty="0" smtClean="0"/>
            <a:t>Empírico</a:t>
          </a:r>
          <a:endParaRPr lang="es-PE" sz="2000" b="1" dirty="0"/>
        </a:p>
      </dgm:t>
    </dgm:pt>
    <dgm:pt modelId="{D6E26C89-4683-49D9-9B43-C0850D97E9C8}" type="parTrans" cxnId="{EF65809B-17E4-4554-ABCB-7FE90259156D}">
      <dgm:prSet/>
      <dgm:spPr/>
      <dgm:t>
        <a:bodyPr/>
        <a:lstStyle/>
        <a:p>
          <a:endParaRPr lang="es-PE"/>
        </a:p>
      </dgm:t>
    </dgm:pt>
    <dgm:pt modelId="{39FD4EB2-1526-4111-8D01-352A45CF9202}" type="sibTrans" cxnId="{EF65809B-17E4-4554-ABCB-7FE90259156D}">
      <dgm:prSet/>
      <dgm:spPr/>
      <dgm:t>
        <a:bodyPr/>
        <a:lstStyle/>
        <a:p>
          <a:endParaRPr lang="es-PE"/>
        </a:p>
      </dgm:t>
    </dgm:pt>
    <dgm:pt modelId="{41C369AC-37F3-407A-8708-ABC2533BF299}">
      <dgm:prSet custT="1"/>
      <dgm:spPr/>
      <dgm:t>
        <a:bodyPr/>
        <a:lstStyle/>
        <a:p>
          <a:pPr algn="l"/>
          <a:r>
            <a:rPr lang="es-PE" sz="2000" b="1" dirty="0" smtClean="0"/>
            <a:t>Estadístico</a:t>
          </a:r>
          <a:endParaRPr lang="es-PE" sz="2000" b="1" dirty="0"/>
        </a:p>
      </dgm:t>
    </dgm:pt>
    <dgm:pt modelId="{225BC733-8683-4915-ABF1-583CA491810A}" type="parTrans" cxnId="{C41CA2D8-47F4-4F91-A5B0-635025CA235F}">
      <dgm:prSet/>
      <dgm:spPr/>
      <dgm:t>
        <a:bodyPr/>
        <a:lstStyle/>
        <a:p>
          <a:endParaRPr lang="es-PE"/>
        </a:p>
      </dgm:t>
    </dgm:pt>
    <dgm:pt modelId="{FD15E8D7-A989-497E-AB09-908EEF975145}" type="sibTrans" cxnId="{C41CA2D8-47F4-4F91-A5B0-635025CA235F}">
      <dgm:prSet/>
      <dgm:spPr/>
      <dgm:t>
        <a:bodyPr/>
        <a:lstStyle/>
        <a:p>
          <a:endParaRPr lang="es-PE"/>
        </a:p>
      </dgm:t>
    </dgm:pt>
    <dgm:pt modelId="{B22BA8FA-23E6-4633-A800-912860921F0C}">
      <dgm:prSet custT="1"/>
      <dgm:spPr/>
      <dgm:t>
        <a:bodyPr/>
        <a:lstStyle/>
        <a:p>
          <a:pPr algn="l"/>
          <a:r>
            <a:rPr lang="es-PE" sz="2000" b="0" dirty="0" smtClean="0"/>
            <a:t>Teórico</a:t>
          </a:r>
          <a:endParaRPr lang="es-PE" sz="2000" b="0" dirty="0"/>
        </a:p>
      </dgm:t>
    </dgm:pt>
    <dgm:pt modelId="{8AC94C84-B432-422C-AAF9-456EA5742C19}" type="parTrans" cxnId="{084DF46F-598C-4DCC-9F73-BD4F74A3775E}">
      <dgm:prSet/>
      <dgm:spPr/>
      <dgm:t>
        <a:bodyPr/>
        <a:lstStyle/>
        <a:p>
          <a:endParaRPr lang="es-PE"/>
        </a:p>
      </dgm:t>
    </dgm:pt>
    <dgm:pt modelId="{06743E25-7BC1-46BE-81C8-C865BA3B2F15}" type="sibTrans" cxnId="{084DF46F-598C-4DCC-9F73-BD4F74A3775E}">
      <dgm:prSet/>
      <dgm:spPr/>
      <dgm:t>
        <a:bodyPr/>
        <a:lstStyle/>
        <a:p>
          <a:endParaRPr lang="es-PE"/>
        </a:p>
      </dgm:t>
    </dgm:pt>
    <dgm:pt modelId="{B69503B0-8461-4C08-967D-4F70936A8F76}">
      <dgm:prSet custT="1"/>
      <dgm:spPr/>
      <dgm:t>
        <a:bodyPr/>
        <a:lstStyle/>
        <a:p>
          <a:pPr algn="l"/>
          <a:r>
            <a:rPr lang="es-PE" sz="2000" b="1" dirty="0" smtClean="0"/>
            <a:t>Inductivo</a:t>
          </a:r>
          <a:endParaRPr lang="es-PE" sz="2000" b="1" dirty="0"/>
        </a:p>
      </dgm:t>
    </dgm:pt>
    <dgm:pt modelId="{4F99F243-9C2A-4FC6-B82C-4CCA15B62261}" type="parTrans" cxnId="{837BF049-A07C-4D43-A2A9-BF873D42BD7A}">
      <dgm:prSet/>
      <dgm:spPr/>
      <dgm:t>
        <a:bodyPr/>
        <a:lstStyle/>
        <a:p>
          <a:endParaRPr lang="es-PE"/>
        </a:p>
      </dgm:t>
    </dgm:pt>
    <dgm:pt modelId="{F4832BAF-4367-4FFD-A629-03FBC15CB6CE}" type="sibTrans" cxnId="{837BF049-A07C-4D43-A2A9-BF873D42BD7A}">
      <dgm:prSet/>
      <dgm:spPr/>
      <dgm:t>
        <a:bodyPr/>
        <a:lstStyle/>
        <a:p>
          <a:endParaRPr lang="es-PE"/>
        </a:p>
      </dgm:t>
    </dgm:pt>
    <dgm:pt modelId="{65BCFF5E-37AD-40EF-B025-61CA447ECD76}">
      <dgm:prSet custT="1"/>
      <dgm:spPr/>
      <dgm:t>
        <a:bodyPr/>
        <a:lstStyle/>
        <a:p>
          <a:pPr algn="l"/>
          <a:r>
            <a:rPr lang="es-PE" sz="2000" b="0" dirty="0" smtClean="0"/>
            <a:t>Deductivo</a:t>
          </a:r>
          <a:endParaRPr lang="es-PE" sz="2000" b="0" dirty="0"/>
        </a:p>
      </dgm:t>
    </dgm:pt>
    <dgm:pt modelId="{CEC3F1F6-9DA5-4237-BA9D-F1C5BBD6E747}" type="parTrans" cxnId="{EDF61057-F081-4A19-A2C8-58D41AAB0C64}">
      <dgm:prSet/>
      <dgm:spPr/>
      <dgm:t>
        <a:bodyPr/>
        <a:lstStyle/>
        <a:p>
          <a:endParaRPr lang="es-PE"/>
        </a:p>
      </dgm:t>
    </dgm:pt>
    <dgm:pt modelId="{A78E025A-3BAC-4FCF-83AC-3A0A25C1F613}" type="sibTrans" cxnId="{EDF61057-F081-4A19-A2C8-58D41AAB0C64}">
      <dgm:prSet/>
      <dgm:spPr/>
      <dgm:t>
        <a:bodyPr/>
        <a:lstStyle/>
        <a:p>
          <a:endParaRPr lang="es-PE"/>
        </a:p>
      </dgm:t>
    </dgm:pt>
    <dgm:pt modelId="{D303B1C8-CA0B-4178-B060-2D7924C33AE0}">
      <dgm:prSet custT="1"/>
      <dgm:spPr/>
      <dgm:t>
        <a:bodyPr/>
        <a:lstStyle/>
        <a:p>
          <a:pPr algn="l"/>
          <a:r>
            <a:rPr lang="es-PE" sz="2000" b="1" dirty="0" smtClean="0"/>
            <a:t>Hipotético-deductivo </a:t>
          </a:r>
          <a:endParaRPr lang="es-PE" sz="2000" b="1" dirty="0"/>
        </a:p>
      </dgm:t>
    </dgm:pt>
    <dgm:pt modelId="{A76C1A54-3C5B-4D42-8CEB-E54CAC397D83}" type="parTrans" cxnId="{DAB88F8F-F19F-4F35-A66A-74E235E38196}">
      <dgm:prSet/>
      <dgm:spPr/>
      <dgm:t>
        <a:bodyPr/>
        <a:lstStyle/>
        <a:p>
          <a:endParaRPr lang="es-PE"/>
        </a:p>
      </dgm:t>
    </dgm:pt>
    <dgm:pt modelId="{0B899370-639F-4471-82DB-47CD9A40C04E}" type="sibTrans" cxnId="{DAB88F8F-F19F-4F35-A66A-74E235E38196}">
      <dgm:prSet/>
      <dgm:spPr/>
      <dgm:t>
        <a:bodyPr/>
        <a:lstStyle/>
        <a:p>
          <a:endParaRPr lang="es-PE"/>
        </a:p>
      </dgm:t>
    </dgm:pt>
    <dgm:pt modelId="{277C5F65-6E5D-46A9-829E-BE2B70A007C4}" type="pres">
      <dgm:prSet presAssocID="{967B85CD-11F2-4C29-B0D0-9E987466A30C}" presName="Name0" presStyleCnt="0">
        <dgm:presLayoutVars>
          <dgm:chPref val="1"/>
          <dgm:dir/>
          <dgm:animOne val="branch"/>
          <dgm:animLvl val="lvl"/>
          <dgm:resizeHandles val="exact"/>
        </dgm:presLayoutVars>
      </dgm:prSet>
      <dgm:spPr/>
      <dgm:t>
        <a:bodyPr/>
        <a:lstStyle/>
        <a:p>
          <a:endParaRPr lang="es-PE"/>
        </a:p>
      </dgm:t>
    </dgm:pt>
    <dgm:pt modelId="{39DCF79C-6C46-47E0-A7BB-B8F74837EB99}" type="pres">
      <dgm:prSet presAssocID="{310CB3ED-A94C-4BB5-A6BC-87FD1595B0B4}" presName="root1" presStyleCnt="0"/>
      <dgm:spPr/>
    </dgm:pt>
    <dgm:pt modelId="{EB466050-DE65-469B-9924-13C5C19A6300}" type="pres">
      <dgm:prSet presAssocID="{310CB3ED-A94C-4BB5-A6BC-87FD1595B0B4}" presName="LevelOneTextNode" presStyleLbl="node0" presStyleIdx="0" presStyleCnt="1" custLinFactNeighborX="-1008" custLinFactNeighborY="1385">
        <dgm:presLayoutVars>
          <dgm:chPref val="3"/>
        </dgm:presLayoutVars>
      </dgm:prSet>
      <dgm:spPr/>
      <dgm:t>
        <a:bodyPr/>
        <a:lstStyle/>
        <a:p>
          <a:endParaRPr lang="es-PE"/>
        </a:p>
      </dgm:t>
    </dgm:pt>
    <dgm:pt modelId="{912AF125-E265-4790-A80F-159C18D6AC0A}" type="pres">
      <dgm:prSet presAssocID="{310CB3ED-A94C-4BB5-A6BC-87FD1595B0B4}" presName="level2hierChild" presStyleCnt="0"/>
      <dgm:spPr/>
    </dgm:pt>
    <dgm:pt modelId="{41027688-1DD1-4AA1-9D3E-4C6F57945DC6}" type="pres">
      <dgm:prSet presAssocID="{D6E26C89-4683-49D9-9B43-C0850D97E9C8}" presName="conn2-1" presStyleLbl="parChTrans1D2" presStyleIdx="0" presStyleCnt="6"/>
      <dgm:spPr/>
      <dgm:t>
        <a:bodyPr/>
        <a:lstStyle/>
        <a:p>
          <a:endParaRPr lang="es-PE"/>
        </a:p>
      </dgm:t>
    </dgm:pt>
    <dgm:pt modelId="{F76F2B82-3E46-4E64-8A93-6FA25AF90237}" type="pres">
      <dgm:prSet presAssocID="{D6E26C89-4683-49D9-9B43-C0850D97E9C8}" presName="connTx" presStyleLbl="parChTrans1D2" presStyleIdx="0" presStyleCnt="6"/>
      <dgm:spPr/>
      <dgm:t>
        <a:bodyPr/>
        <a:lstStyle/>
        <a:p>
          <a:endParaRPr lang="es-PE"/>
        </a:p>
      </dgm:t>
    </dgm:pt>
    <dgm:pt modelId="{4720DD1A-54FE-4865-96A8-EF17B74816F5}" type="pres">
      <dgm:prSet presAssocID="{A67885AB-7192-4E1D-AFE9-BAC90902AC5E}" presName="root2" presStyleCnt="0"/>
      <dgm:spPr/>
    </dgm:pt>
    <dgm:pt modelId="{915E1535-0E0A-4BA3-88E8-B19D841BBE57}" type="pres">
      <dgm:prSet presAssocID="{A67885AB-7192-4E1D-AFE9-BAC90902AC5E}" presName="LevelTwoTextNode" presStyleLbl="node2" presStyleIdx="0" presStyleCnt="6" custScaleX="396069" custScaleY="117831" custLinFactNeighborX="14377" custLinFactNeighborY="-453">
        <dgm:presLayoutVars>
          <dgm:chPref val="3"/>
        </dgm:presLayoutVars>
      </dgm:prSet>
      <dgm:spPr/>
      <dgm:t>
        <a:bodyPr/>
        <a:lstStyle/>
        <a:p>
          <a:endParaRPr lang="es-PE"/>
        </a:p>
      </dgm:t>
    </dgm:pt>
    <dgm:pt modelId="{81FF04AF-8FDE-4771-B891-EF641FEC3526}" type="pres">
      <dgm:prSet presAssocID="{A67885AB-7192-4E1D-AFE9-BAC90902AC5E}" presName="level3hierChild" presStyleCnt="0"/>
      <dgm:spPr/>
    </dgm:pt>
    <dgm:pt modelId="{897DCE2B-F6FD-4AED-BAA6-BF863E7D7E90}" type="pres">
      <dgm:prSet presAssocID="{225BC733-8683-4915-ABF1-583CA491810A}" presName="conn2-1" presStyleLbl="parChTrans1D2" presStyleIdx="1" presStyleCnt="6"/>
      <dgm:spPr/>
      <dgm:t>
        <a:bodyPr/>
        <a:lstStyle/>
        <a:p>
          <a:endParaRPr lang="es-PE"/>
        </a:p>
      </dgm:t>
    </dgm:pt>
    <dgm:pt modelId="{C4A2974C-BFBD-49F8-B516-013BD659A719}" type="pres">
      <dgm:prSet presAssocID="{225BC733-8683-4915-ABF1-583CA491810A}" presName="connTx" presStyleLbl="parChTrans1D2" presStyleIdx="1" presStyleCnt="6"/>
      <dgm:spPr/>
      <dgm:t>
        <a:bodyPr/>
        <a:lstStyle/>
        <a:p>
          <a:endParaRPr lang="es-PE"/>
        </a:p>
      </dgm:t>
    </dgm:pt>
    <dgm:pt modelId="{B9A5CE3F-657E-4280-9841-E92D2F0C9B62}" type="pres">
      <dgm:prSet presAssocID="{41C369AC-37F3-407A-8708-ABC2533BF299}" presName="root2" presStyleCnt="0"/>
      <dgm:spPr/>
    </dgm:pt>
    <dgm:pt modelId="{1D0E1838-A8D8-4CBC-92CC-77852749AA6F}" type="pres">
      <dgm:prSet presAssocID="{41C369AC-37F3-407A-8708-ABC2533BF299}" presName="LevelTwoTextNode" presStyleLbl="node2" presStyleIdx="1" presStyleCnt="6" custScaleX="392355">
        <dgm:presLayoutVars>
          <dgm:chPref val="3"/>
        </dgm:presLayoutVars>
      </dgm:prSet>
      <dgm:spPr/>
      <dgm:t>
        <a:bodyPr/>
        <a:lstStyle/>
        <a:p>
          <a:endParaRPr lang="es-PE"/>
        </a:p>
      </dgm:t>
    </dgm:pt>
    <dgm:pt modelId="{56CFCE53-0497-4965-9252-0ED7514A16D6}" type="pres">
      <dgm:prSet presAssocID="{41C369AC-37F3-407A-8708-ABC2533BF299}" presName="level3hierChild" presStyleCnt="0"/>
      <dgm:spPr/>
    </dgm:pt>
    <dgm:pt modelId="{074137D3-6830-49D0-BC90-24FB89F86032}" type="pres">
      <dgm:prSet presAssocID="{8AC94C84-B432-422C-AAF9-456EA5742C19}" presName="conn2-1" presStyleLbl="parChTrans1D2" presStyleIdx="2" presStyleCnt="6"/>
      <dgm:spPr/>
      <dgm:t>
        <a:bodyPr/>
        <a:lstStyle/>
        <a:p>
          <a:endParaRPr lang="es-PE"/>
        </a:p>
      </dgm:t>
    </dgm:pt>
    <dgm:pt modelId="{357F49E5-7E40-4E67-BACE-B753F6BBD6FC}" type="pres">
      <dgm:prSet presAssocID="{8AC94C84-B432-422C-AAF9-456EA5742C19}" presName="connTx" presStyleLbl="parChTrans1D2" presStyleIdx="2" presStyleCnt="6"/>
      <dgm:spPr/>
      <dgm:t>
        <a:bodyPr/>
        <a:lstStyle/>
        <a:p>
          <a:endParaRPr lang="es-PE"/>
        </a:p>
      </dgm:t>
    </dgm:pt>
    <dgm:pt modelId="{474B6592-2D57-488D-A1CA-E49EB8706D63}" type="pres">
      <dgm:prSet presAssocID="{B22BA8FA-23E6-4633-A800-912860921F0C}" presName="root2" presStyleCnt="0"/>
      <dgm:spPr/>
    </dgm:pt>
    <dgm:pt modelId="{1CEA068D-F95F-4E1F-8057-33EDAF71752F}" type="pres">
      <dgm:prSet presAssocID="{B22BA8FA-23E6-4633-A800-912860921F0C}" presName="LevelTwoTextNode" presStyleLbl="node2" presStyleIdx="2" presStyleCnt="6" custScaleX="391646">
        <dgm:presLayoutVars>
          <dgm:chPref val="3"/>
        </dgm:presLayoutVars>
      </dgm:prSet>
      <dgm:spPr/>
      <dgm:t>
        <a:bodyPr/>
        <a:lstStyle/>
        <a:p>
          <a:endParaRPr lang="es-PE"/>
        </a:p>
      </dgm:t>
    </dgm:pt>
    <dgm:pt modelId="{21D71E6D-5944-4298-B018-A5EF78A6A16F}" type="pres">
      <dgm:prSet presAssocID="{B22BA8FA-23E6-4633-A800-912860921F0C}" presName="level3hierChild" presStyleCnt="0"/>
      <dgm:spPr/>
    </dgm:pt>
    <dgm:pt modelId="{61ACD9AF-5C17-4484-854E-28650CEBD86E}" type="pres">
      <dgm:prSet presAssocID="{4F99F243-9C2A-4FC6-B82C-4CCA15B62261}" presName="conn2-1" presStyleLbl="parChTrans1D2" presStyleIdx="3" presStyleCnt="6"/>
      <dgm:spPr/>
      <dgm:t>
        <a:bodyPr/>
        <a:lstStyle/>
        <a:p>
          <a:endParaRPr lang="es-PE"/>
        </a:p>
      </dgm:t>
    </dgm:pt>
    <dgm:pt modelId="{9512D39E-DD22-4288-9954-EEEF9592CD29}" type="pres">
      <dgm:prSet presAssocID="{4F99F243-9C2A-4FC6-B82C-4CCA15B62261}" presName="connTx" presStyleLbl="parChTrans1D2" presStyleIdx="3" presStyleCnt="6"/>
      <dgm:spPr/>
      <dgm:t>
        <a:bodyPr/>
        <a:lstStyle/>
        <a:p>
          <a:endParaRPr lang="es-PE"/>
        </a:p>
      </dgm:t>
    </dgm:pt>
    <dgm:pt modelId="{6B609FE5-18F2-4117-8893-A25BFA84276A}" type="pres">
      <dgm:prSet presAssocID="{B69503B0-8461-4C08-967D-4F70936A8F76}" presName="root2" presStyleCnt="0"/>
      <dgm:spPr/>
    </dgm:pt>
    <dgm:pt modelId="{FFE5316E-E305-4165-8C56-D997333E6979}" type="pres">
      <dgm:prSet presAssocID="{B69503B0-8461-4C08-967D-4F70936A8F76}" presName="LevelTwoTextNode" presStyleLbl="node2" presStyleIdx="3" presStyleCnt="6" custScaleX="393340">
        <dgm:presLayoutVars>
          <dgm:chPref val="3"/>
        </dgm:presLayoutVars>
      </dgm:prSet>
      <dgm:spPr/>
      <dgm:t>
        <a:bodyPr/>
        <a:lstStyle/>
        <a:p>
          <a:endParaRPr lang="es-PE"/>
        </a:p>
      </dgm:t>
    </dgm:pt>
    <dgm:pt modelId="{658D562F-86ED-4835-934B-6CCCF48B7F5B}" type="pres">
      <dgm:prSet presAssocID="{B69503B0-8461-4C08-967D-4F70936A8F76}" presName="level3hierChild" presStyleCnt="0"/>
      <dgm:spPr/>
    </dgm:pt>
    <dgm:pt modelId="{79D8C0DE-5DBA-4A3A-87D4-D508AEC6F799}" type="pres">
      <dgm:prSet presAssocID="{CEC3F1F6-9DA5-4237-BA9D-F1C5BBD6E747}" presName="conn2-1" presStyleLbl="parChTrans1D2" presStyleIdx="4" presStyleCnt="6"/>
      <dgm:spPr/>
      <dgm:t>
        <a:bodyPr/>
        <a:lstStyle/>
        <a:p>
          <a:endParaRPr lang="es-PE"/>
        </a:p>
      </dgm:t>
    </dgm:pt>
    <dgm:pt modelId="{15AE9397-C37F-44DF-A32C-A27E567D7CC7}" type="pres">
      <dgm:prSet presAssocID="{CEC3F1F6-9DA5-4237-BA9D-F1C5BBD6E747}" presName="connTx" presStyleLbl="parChTrans1D2" presStyleIdx="4" presStyleCnt="6"/>
      <dgm:spPr/>
      <dgm:t>
        <a:bodyPr/>
        <a:lstStyle/>
        <a:p>
          <a:endParaRPr lang="es-PE"/>
        </a:p>
      </dgm:t>
    </dgm:pt>
    <dgm:pt modelId="{A504F88C-C64D-4B07-B89D-6A46B4DF31D8}" type="pres">
      <dgm:prSet presAssocID="{65BCFF5E-37AD-40EF-B025-61CA447ECD76}" presName="root2" presStyleCnt="0"/>
      <dgm:spPr/>
    </dgm:pt>
    <dgm:pt modelId="{87695F73-82F5-4B72-95EE-F9261BAD3EA2}" type="pres">
      <dgm:prSet presAssocID="{65BCFF5E-37AD-40EF-B025-61CA447ECD76}" presName="LevelTwoTextNode" presStyleLbl="node2" presStyleIdx="4" presStyleCnt="6" custScaleX="391646">
        <dgm:presLayoutVars>
          <dgm:chPref val="3"/>
        </dgm:presLayoutVars>
      </dgm:prSet>
      <dgm:spPr/>
      <dgm:t>
        <a:bodyPr/>
        <a:lstStyle/>
        <a:p>
          <a:endParaRPr lang="es-PE"/>
        </a:p>
      </dgm:t>
    </dgm:pt>
    <dgm:pt modelId="{8712AED1-5614-4053-B368-7A00CF8AA9B9}" type="pres">
      <dgm:prSet presAssocID="{65BCFF5E-37AD-40EF-B025-61CA447ECD76}" presName="level3hierChild" presStyleCnt="0"/>
      <dgm:spPr/>
    </dgm:pt>
    <dgm:pt modelId="{DCB7250F-3D52-4AAB-A312-F84E5E8CDB7B}" type="pres">
      <dgm:prSet presAssocID="{A76C1A54-3C5B-4D42-8CEB-E54CAC397D83}" presName="conn2-1" presStyleLbl="parChTrans1D2" presStyleIdx="5" presStyleCnt="6"/>
      <dgm:spPr/>
      <dgm:t>
        <a:bodyPr/>
        <a:lstStyle/>
        <a:p>
          <a:endParaRPr lang="es-PE"/>
        </a:p>
      </dgm:t>
    </dgm:pt>
    <dgm:pt modelId="{844C9727-E752-4300-B03C-7081784FB817}" type="pres">
      <dgm:prSet presAssocID="{A76C1A54-3C5B-4D42-8CEB-E54CAC397D83}" presName="connTx" presStyleLbl="parChTrans1D2" presStyleIdx="5" presStyleCnt="6"/>
      <dgm:spPr/>
      <dgm:t>
        <a:bodyPr/>
        <a:lstStyle/>
        <a:p>
          <a:endParaRPr lang="es-PE"/>
        </a:p>
      </dgm:t>
    </dgm:pt>
    <dgm:pt modelId="{CFFF7382-7447-4C05-B88C-628C4CED432C}" type="pres">
      <dgm:prSet presAssocID="{D303B1C8-CA0B-4178-B060-2D7924C33AE0}" presName="root2" presStyleCnt="0"/>
      <dgm:spPr/>
    </dgm:pt>
    <dgm:pt modelId="{75FF8896-785A-4CB2-8679-34F8D633198E}" type="pres">
      <dgm:prSet presAssocID="{D303B1C8-CA0B-4178-B060-2D7924C33AE0}" presName="LevelTwoTextNode" presStyleLbl="node2" presStyleIdx="5" presStyleCnt="6" custScaleX="391593" custLinFactNeighborX="-365" custLinFactNeighborY="-1127">
        <dgm:presLayoutVars>
          <dgm:chPref val="3"/>
        </dgm:presLayoutVars>
      </dgm:prSet>
      <dgm:spPr/>
      <dgm:t>
        <a:bodyPr/>
        <a:lstStyle/>
        <a:p>
          <a:endParaRPr lang="es-PE"/>
        </a:p>
      </dgm:t>
    </dgm:pt>
    <dgm:pt modelId="{9FCAD2F4-A09C-4B05-91B8-4A6ADD4CB08D}" type="pres">
      <dgm:prSet presAssocID="{D303B1C8-CA0B-4178-B060-2D7924C33AE0}" presName="level3hierChild" presStyleCnt="0"/>
      <dgm:spPr/>
    </dgm:pt>
  </dgm:ptLst>
  <dgm:cxnLst>
    <dgm:cxn modelId="{12B1C94E-366E-4939-81F1-4749B78828F1}" type="presOf" srcId="{65BCFF5E-37AD-40EF-B025-61CA447ECD76}" destId="{87695F73-82F5-4B72-95EE-F9261BAD3EA2}" srcOrd="0" destOrd="0" presId="urn:microsoft.com/office/officeart/2008/layout/HorizontalMultiLevelHierarchy"/>
    <dgm:cxn modelId="{6A4074B0-5D71-457C-8256-2F802FB9CFD7}" type="presOf" srcId="{B69503B0-8461-4C08-967D-4F70936A8F76}" destId="{FFE5316E-E305-4165-8C56-D997333E6979}" srcOrd="0" destOrd="0" presId="urn:microsoft.com/office/officeart/2008/layout/HorizontalMultiLevelHierarchy"/>
    <dgm:cxn modelId="{2CF6411B-3BBF-4E7C-9E52-051FB9CBF1E5}" type="presOf" srcId="{A67885AB-7192-4E1D-AFE9-BAC90902AC5E}" destId="{915E1535-0E0A-4BA3-88E8-B19D841BBE57}" srcOrd="0" destOrd="0" presId="urn:microsoft.com/office/officeart/2008/layout/HorizontalMultiLevelHierarchy"/>
    <dgm:cxn modelId="{084DF46F-598C-4DCC-9F73-BD4F74A3775E}" srcId="{310CB3ED-A94C-4BB5-A6BC-87FD1595B0B4}" destId="{B22BA8FA-23E6-4633-A800-912860921F0C}" srcOrd="2" destOrd="0" parTransId="{8AC94C84-B432-422C-AAF9-456EA5742C19}" sibTransId="{06743E25-7BC1-46BE-81C8-C865BA3B2F15}"/>
    <dgm:cxn modelId="{1724999D-5810-4D9C-ADE4-D622981CE143}" type="presOf" srcId="{8AC94C84-B432-422C-AAF9-456EA5742C19}" destId="{357F49E5-7E40-4E67-BACE-B753F6BBD6FC}" srcOrd="1" destOrd="0" presId="urn:microsoft.com/office/officeart/2008/layout/HorizontalMultiLevelHierarchy"/>
    <dgm:cxn modelId="{EF65809B-17E4-4554-ABCB-7FE90259156D}" srcId="{310CB3ED-A94C-4BB5-A6BC-87FD1595B0B4}" destId="{A67885AB-7192-4E1D-AFE9-BAC90902AC5E}" srcOrd="0" destOrd="0" parTransId="{D6E26C89-4683-49D9-9B43-C0850D97E9C8}" sibTransId="{39FD4EB2-1526-4111-8D01-352A45CF9202}"/>
    <dgm:cxn modelId="{D6CA789C-1EA1-4D1D-9869-569E4EE40492}" type="presOf" srcId="{D6E26C89-4683-49D9-9B43-C0850D97E9C8}" destId="{F76F2B82-3E46-4E64-8A93-6FA25AF90237}" srcOrd="1" destOrd="0" presId="urn:microsoft.com/office/officeart/2008/layout/HorizontalMultiLevelHierarchy"/>
    <dgm:cxn modelId="{18EEEEF6-689B-4335-AD2F-013A02967B3F}" type="presOf" srcId="{CEC3F1F6-9DA5-4237-BA9D-F1C5BBD6E747}" destId="{15AE9397-C37F-44DF-A32C-A27E567D7CC7}" srcOrd="1" destOrd="0" presId="urn:microsoft.com/office/officeart/2008/layout/HorizontalMultiLevelHierarchy"/>
    <dgm:cxn modelId="{CB8DCA52-25A0-4F9B-B587-4BD89955AA76}" type="presOf" srcId="{4F99F243-9C2A-4FC6-B82C-4CCA15B62261}" destId="{9512D39E-DD22-4288-9954-EEEF9592CD29}" srcOrd="1" destOrd="0" presId="urn:microsoft.com/office/officeart/2008/layout/HorizontalMultiLevelHierarchy"/>
    <dgm:cxn modelId="{0DBD4666-7B1E-4A7C-8CF7-A47C7BEEF915}" srcId="{967B85CD-11F2-4C29-B0D0-9E987466A30C}" destId="{310CB3ED-A94C-4BB5-A6BC-87FD1595B0B4}" srcOrd="0" destOrd="0" parTransId="{AC44C6B1-AB34-4063-B553-CBAE267A40C5}" sibTransId="{334F10BB-F855-42FB-86E4-E629EE2F27AB}"/>
    <dgm:cxn modelId="{C41CA2D8-47F4-4F91-A5B0-635025CA235F}" srcId="{310CB3ED-A94C-4BB5-A6BC-87FD1595B0B4}" destId="{41C369AC-37F3-407A-8708-ABC2533BF299}" srcOrd="1" destOrd="0" parTransId="{225BC733-8683-4915-ABF1-583CA491810A}" sibTransId="{FD15E8D7-A989-497E-AB09-908EEF975145}"/>
    <dgm:cxn modelId="{DAB88F8F-F19F-4F35-A66A-74E235E38196}" srcId="{310CB3ED-A94C-4BB5-A6BC-87FD1595B0B4}" destId="{D303B1C8-CA0B-4178-B060-2D7924C33AE0}" srcOrd="5" destOrd="0" parTransId="{A76C1A54-3C5B-4D42-8CEB-E54CAC397D83}" sibTransId="{0B899370-639F-4471-82DB-47CD9A40C04E}"/>
    <dgm:cxn modelId="{ABE9ADE2-CD72-4C23-9581-4828780308C6}" type="presOf" srcId="{CEC3F1F6-9DA5-4237-BA9D-F1C5BBD6E747}" destId="{79D8C0DE-5DBA-4A3A-87D4-D508AEC6F799}" srcOrd="0" destOrd="0" presId="urn:microsoft.com/office/officeart/2008/layout/HorizontalMultiLevelHierarchy"/>
    <dgm:cxn modelId="{48B3A1BE-3226-45E9-B758-ED378824BC3F}" type="presOf" srcId="{967B85CD-11F2-4C29-B0D0-9E987466A30C}" destId="{277C5F65-6E5D-46A9-829E-BE2B70A007C4}" srcOrd="0" destOrd="0" presId="urn:microsoft.com/office/officeart/2008/layout/HorizontalMultiLevelHierarchy"/>
    <dgm:cxn modelId="{837BF049-A07C-4D43-A2A9-BF873D42BD7A}" srcId="{310CB3ED-A94C-4BB5-A6BC-87FD1595B0B4}" destId="{B69503B0-8461-4C08-967D-4F70936A8F76}" srcOrd="3" destOrd="0" parTransId="{4F99F243-9C2A-4FC6-B82C-4CCA15B62261}" sibTransId="{F4832BAF-4367-4FFD-A629-03FBC15CB6CE}"/>
    <dgm:cxn modelId="{F8E22DA0-51AC-4882-83CD-49A95BA1DD7D}" type="presOf" srcId="{225BC733-8683-4915-ABF1-583CA491810A}" destId="{C4A2974C-BFBD-49F8-B516-013BD659A719}" srcOrd="1" destOrd="0" presId="urn:microsoft.com/office/officeart/2008/layout/HorizontalMultiLevelHierarchy"/>
    <dgm:cxn modelId="{33866F50-396D-4814-A24B-44296C8939CC}" type="presOf" srcId="{310CB3ED-A94C-4BB5-A6BC-87FD1595B0B4}" destId="{EB466050-DE65-469B-9924-13C5C19A6300}" srcOrd="0" destOrd="0" presId="urn:microsoft.com/office/officeart/2008/layout/HorizontalMultiLevelHierarchy"/>
    <dgm:cxn modelId="{12ABE315-D01A-4693-B76F-F3697DFC399F}" type="presOf" srcId="{A76C1A54-3C5B-4D42-8CEB-E54CAC397D83}" destId="{DCB7250F-3D52-4AAB-A312-F84E5E8CDB7B}" srcOrd="0" destOrd="0" presId="urn:microsoft.com/office/officeart/2008/layout/HorizontalMultiLevelHierarchy"/>
    <dgm:cxn modelId="{A273438B-2F88-4B8C-8A96-AFDBC87BBA0A}" type="presOf" srcId="{41C369AC-37F3-407A-8708-ABC2533BF299}" destId="{1D0E1838-A8D8-4CBC-92CC-77852749AA6F}" srcOrd="0" destOrd="0" presId="urn:microsoft.com/office/officeart/2008/layout/HorizontalMultiLevelHierarchy"/>
    <dgm:cxn modelId="{B9A726FC-335E-45BD-92A1-48F97FE0B02F}" type="presOf" srcId="{A76C1A54-3C5B-4D42-8CEB-E54CAC397D83}" destId="{844C9727-E752-4300-B03C-7081784FB817}" srcOrd="1" destOrd="0" presId="urn:microsoft.com/office/officeart/2008/layout/HorizontalMultiLevelHierarchy"/>
    <dgm:cxn modelId="{5FFD9F52-328C-48CD-8C56-476E58317C98}" type="presOf" srcId="{B22BA8FA-23E6-4633-A800-912860921F0C}" destId="{1CEA068D-F95F-4E1F-8057-33EDAF71752F}" srcOrd="0" destOrd="0" presId="urn:microsoft.com/office/officeart/2008/layout/HorizontalMultiLevelHierarchy"/>
    <dgm:cxn modelId="{CED5FE74-FC0C-4E5C-A480-BD64FCF298D7}" type="presOf" srcId="{D6E26C89-4683-49D9-9B43-C0850D97E9C8}" destId="{41027688-1DD1-4AA1-9D3E-4C6F57945DC6}" srcOrd="0" destOrd="0" presId="urn:microsoft.com/office/officeart/2008/layout/HorizontalMultiLevelHierarchy"/>
    <dgm:cxn modelId="{88E53B12-A092-4060-B8C3-EA205C460BEB}" type="presOf" srcId="{225BC733-8683-4915-ABF1-583CA491810A}" destId="{897DCE2B-F6FD-4AED-BAA6-BF863E7D7E90}" srcOrd="0" destOrd="0" presId="urn:microsoft.com/office/officeart/2008/layout/HorizontalMultiLevelHierarchy"/>
    <dgm:cxn modelId="{3A80F49D-8E20-4269-872E-ED31625FFCC5}" type="presOf" srcId="{D303B1C8-CA0B-4178-B060-2D7924C33AE0}" destId="{75FF8896-785A-4CB2-8679-34F8D633198E}" srcOrd="0" destOrd="0" presId="urn:microsoft.com/office/officeart/2008/layout/HorizontalMultiLevelHierarchy"/>
    <dgm:cxn modelId="{3E7D9AB9-D0CC-453A-98C8-8081D4D8AEC1}" type="presOf" srcId="{8AC94C84-B432-422C-AAF9-456EA5742C19}" destId="{074137D3-6830-49D0-BC90-24FB89F86032}" srcOrd="0" destOrd="0" presId="urn:microsoft.com/office/officeart/2008/layout/HorizontalMultiLevelHierarchy"/>
    <dgm:cxn modelId="{EDF61057-F081-4A19-A2C8-58D41AAB0C64}" srcId="{310CB3ED-A94C-4BB5-A6BC-87FD1595B0B4}" destId="{65BCFF5E-37AD-40EF-B025-61CA447ECD76}" srcOrd="4" destOrd="0" parTransId="{CEC3F1F6-9DA5-4237-BA9D-F1C5BBD6E747}" sibTransId="{A78E025A-3BAC-4FCF-83AC-3A0A25C1F613}"/>
    <dgm:cxn modelId="{6ADAF8D4-66A8-4163-9E97-1A69F09022C8}" type="presOf" srcId="{4F99F243-9C2A-4FC6-B82C-4CCA15B62261}" destId="{61ACD9AF-5C17-4484-854E-28650CEBD86E}" srcOrd="0" destOrd="0" presId="urn:microsoft.com/office/officeart/2008/layout/HorizontalMultiLevelHierarchy"/>
    <dgm:cxn modelId="{73481ECB-ABAE-4619-A8A6-7B1ED79C0687}" type="presParOf" srcId="{277C5F65-6E5D-46A9-829E-BE2B70A007C4}" destId="{39DCF79C-6C46-47E0-A7BB-B8F74837EB99}" srcOrd="0" destOrd="0" presId="urn:microsoft.com/office/officeart/2008/layout/HorizontalMultiLevelHierarchy"/>
    <dgm:cxn modelId="{B57A093A-22A2-4401-BEF3-08D5562A85A8}" type="presParOf" srcId="{39DCF79C-6C46-47E0-A7BB-B8F74837EB99}" destId="{EB466050-DE65-469B-9924-13C5C19A6300}" srcOrd="0" destOrd="0" presId="urn:microsoft.com/office/officeart/2008/layout/HorizontalMultiLevelHierarchy"/>
    <dgm:cxn modelId="{11359CFB-22AA-4D76-A550-9D0D72B8056C}" type="presParOf" srcId="{39DCF79C-6C46-47E0-A7BB-B8F74837EB99}" destId="{912AF125-E265-4790-A80F-159C18D6AC0A}" srcOrd="1" destOrd="0" presId="urn:microsoft.com/office/officeart/2008/layout/HorizontalMultiLevelHierarchy"/>
    <dgm:cxn modelId="{CA178BC1-61C0-42AD-AD8B-DD485A6FDD0D}" type="presParOf" srcId="{912AF125-E265-4790-A80F-159C18D6AC0A}" destId="{41027688-1DD1-4AA1-9D3E-4C6F57945DC6}" srcOrd="0" destOrd="0" presId="urn:microsoft.com/office/officeart/2008/layout/HorizontalMultiLevelHierarchy"/>
    <dgm:cxn modelId="{BB833B8E-F4CB-4612-AFAD-17DD5383628F}" type="presParOf" srcId="{41027688-1DD1-4AA1-9D3E-4C6F57945DC6}" destId="{F76F2B82-3E46-4E64-8A93-6FA25AF90237}" srcOrd="0" destOrd="0" presId="urn:microsoft.com/office/officeart/2008/layout/HorizontalMultiLevelHierarchy"/>
    <dgm:cxn modelId="{75A96A52-8937-4C99-B019-F3C1AEEC290E}" type="presParOf" srcId="{912AF125-E265-4790-A80F-159C18D6AC0A}" destId="{4720DD1A-54FE-4865-96A8-EF17B74816F5}" srcOrd="1" destOrd="0" presId="urn:microsoft.com/office/officeart/2008/layout/HorizontalMultiLevelHierarchy"/>
    <dgm:cxn modelId="{E987C971-34F8-4E4E-A09F-70AC67968630}" type="presParOf" srcId="{4720DD1A-54FE-4865-96A8-EF17B74816F5}" destId="{915E1535-0E0A-4BA3-88E8-B19D841BBE57}" srcOrd="0" destOrd="0" presId="urn:microsoft.com/office/officeart/2008/layout/HorizontalMultiLevelHierarchy"/>
    <dgm:cxn modelId="{4DD8D1D4-A289-4512-8A36-2025F7D9A998}" type="presParOf" srcId="{4720DD1A-54FE-4865-96A8-EF17B74816F5}" destId="{81FF04AF-8FDE-4771-B891-EF641FEC3526}" srcOrd="1" destOrd="0" presId="urn:microsoft.com/office/officeart/2008/layout/HorizontalMultiLevelHierarchy"/>
    <dgm:cxn modelId="{851F74C9-B94F-4619-AF51-EF73290DA769}" type="presParOf" srcId="{912AF125-E265-4790-A80F-159C18D6AC0A}" destId="{897DCE2B-F6FD-4AED-BAA6-BF863E7D7E90}" srcOrd="2" destOrd="0" presId="urn:microsoft.com/office/officeart/2008/layout/HorizontalMultiLevelHierarchy"/>
    <dgm:cxn modelId="{7F062375-0396-407A-804C-083226CADDD7}" type="presParOf" srcId="{897DCE2B-F6FD-4AED-BAA6-BF863E7D7E90}" destId="{C4A2974C-BFBD-49F8-B516-013BD659A719}" srcOrd="0" destOrd="0" presId="urn:microsoft.com/office/officeart/2008/layout/HorizontalMultiLevelHierarchy"/>
    <dgm:cxn modelId="{4D6BBF13-E49C-4BB5-BD71-2B91EBEB3FFE}" type="presParOf" srcId="{912AF125-E265-4790-A80F-159C18D6AC0A}" destId="{B9A5CE3F-657E-4280-9841-E92D2F0C9B62}" srcOrd="3" destOrd="0" presId="urn:microsoft.com/office/officeart/2008/layout/HorizontalMultiLevelHierarchy"/>
    <dgm:cxn modelId="{F418449D-10FA-477A-A46F-F61833F145AD}" type="presParOf" srcId="{B9A5CE3F-657E-4280-9841-E92D2F0C9B62}" destId="{1D0E1838-A8D8-4CBC-92CC-77852749AA6F}" srcOrd="0" destOrd="0" presId="urn:microsoft.com/office/officeart/2008/layout/HorizontalMultiLevelHierarchy"/>
    <dgm:cxn modelId="{2AF78EA0-2354-4518-A081-412CD601F325}" type="presParOf" srcId="{B9A5CE3F-657E-4280-9841-E92D2F0C9B62}" destId="{56CFCE53-0497-4965-9252-0ED7514A16D6}" srcOrd="1" destOrd="0" presId="urn:microsoft.com/office/officeart/2008/layout/HorizontalMultiLevelHierarchy"/>
    <dgm:cxn modelId="{B9BCFAAF-B0A5-4615-A963-E1D06AAD61A1}" type="presParOf" srcId="{912AF125-E265-4790-A80F-159C18D6AC0A}" destId="{074137D3-6830-49D0-BC90-24FB89F86032}" srcOrd="4" destOrd="0" presId="urn:microsoft.com/office/officeart/2008/layout/HorizontalMultiLevelHierarchy"/>
    <dgm:cxn modelId="{BE1198B3-C833-4A4D-B365-7248F6F1DCF9}" type="presParOf" srcId="{074137D3-6830-49D0-BC90-24FB89F86032}" destId="{357F49E5-7E40-4E67-BACE-B753F6BBD6FC}" srcOrd="0" destOrd="0" presId="urn:microsoft.com/office/officeart/2008/layout/HorizontalMultiLevelHierarchy"/>
    <dgm:cxn modelId="{AE387200-364C-4BA8-BE02-D959F131FB97}" type="presParOf" srcId="{912AF125-E265-4790-A80F-159C18D6AC0A}" destId="{474B6592-2D57-488D-A1CA-E49EB8706D63}" srcOrd="5" destOrd="0" presId="urn:microsoft.com/office/officeart/2008/layout/HorizontalMultiLevelHierarchy"/>
    <dgm:cxn modelId="{AAA38A9C-4166-498C-BD2F-5A43679A69D7}" type="presParOf" srcId="{474B6592-2D57-488D-A1CA-E49EB8706D63}" destId="{1CEA068D-F95F-4E1F-8057-33EDAF71752F}" srcOrd="0" destOrd="0" presId="urn:microsoft.com/office/officeart/2008/layout/HorizontalMultiLevelHierarchy"/>
    <dgm:cxn modelId="{DA1AE2A5-6608-4B6A-AE3F-04EBF26A761E}" type="presParOf" srcId="{474B6592-2D57-488D-A1CA-E49EB8706D63}" destId="{21D71E6D-5944-4298-B018-A5EF78A6A16F}" srcOrd="1" destOrd="0" presId="urn:microsoft.com/office/officeart/2008/layout/HorizontalMultiLevelHierarchy"/>
    <dgm:cxn modelId="{9EFC45D3-ED91-4DF5-BD18-D8A4708C01DF}" type="presParOf" srcId="{912AF125-E265-4790-A80F-159C18D6AC0A}" destId="{61ACD9AF-5C17-4484-854E-28650CEBD86E}" srcOrd="6" destOrd="0" presId="urn:microsoft.com/office/officeart/2008/layout/HorizontalMultiLevelHierarchy"/>
    <dgm:cxn modelId="{CF43FF52-D848-40AF-A635-F36B16927F9E}" type="presParOf" srcId="{61ACD9AF-5C17-4484-854E-28650CEBD86E}" destId="{9512D39E-DD22-4288-9954-EEEF9592CD29}" srcOrd="0" destOrd="0" presId="urn:microsoft.com/office/officeart/2008/layout/HorizontalMultiLevelHierarchy"/>
    <dgm:cxn modelId="{AC564E3F-F13B-475C-B535-59470D84EE9F}" type="presParOf" srcId="{912AF125-E265-4790-A80F-159C18D6AC0A}" destId="{6B609FE5-18F2-4117-8893-A25BFA84276A}" srcOrd="7" destOrd="0" presId="urn:microsoft.com/office/officeart/2008/layout/HorizontalMultiLevelHierarchy"/>
    <dgm:cxn modelId="{FF0AA0D1-03AD-483C-AF2D-599B71D48E70}" type="presParOf" srcId="{6B609FE5-18F2-4117-8893-A25BFA84276A}" destId="{FFE5316E-E305-4165-8C56-D997333E6979}" srcOrd="0" destOrd="0" presId="urn:microsoft.com/office/officeart/2008/layout/HorizontalMultiLevelHierarchy"/>
    <dgm:cxn modelId="{79533157-B8A0-4AD1-8820-66D919529087}" type="presParOf" srcId="{6B609FE5-18F2-4117-8893-A25BFA84276A}" destId="{658D562F-86ED-4835-934B-6CCCF48B7F5B}" srcOrd="1" destOrd="0" presId="urn:microsoft.com/office/officeart/2008/layout/HorizontalMultiLevelHierarchy"/>
    <dgm:cxn modelId="{0C2A9CB4-CE99-4DAD-A854-D54FB1869B32}" type="presParOf" srcId="{912AF125-E265-4790-A80F-159C18D6AC0A}" destId="{79D8C0DE-5DBA-4A3A-87D4-D508AEC6F799}" srcOrd="8" destOrd="0" presId="urn:microsoft.com/office/officeart/2008/layout/HorizontalMultiLevelHierarchy"/>
    <dgm:cxn modelId="{E5ECC977-C608-469C-9CA6-2578871E2E5B}" type="presParOf" srcId="{79D8C0DE-5DBA-4A3A-87D4-D508AEC6F799}" destId="{15AE9397-C37F-44DF-A32C-A27E567D7CC7}" srcOrd="0" destOrd="0" presId="urn:microsoft.com/office/officeart/2008/layout/HorizontalMultiLevelHierarchy"/>
    <dgm:cxn modelId="{48B6DF43-86B3-4AD8-A96C-E4B4B7CB7E3A}" type="presParOf" srcId="{912AF125-E265-4790-A80F-159C18D6AC0A}" destId="{A504F88C-C64D-4B07-B89D-6A46B4DF31D8}" srcOrd="9" destOrd="0" presId="urn:microsoft.com/office/officeart/2008/layout/HorizontalMultiLevelHierarchy"/>
    <dgm:cxn modelId="{B9ED983A-7736-4836-968C-3E28D61FE775}" type="presParOf" srcId="{A504F88C-C64D-4B07-B89D-6A46B4DF31D8}" destId="{87695F73-82F5-4B72-95EE-F9261BAD3EA2}" srcOrd="0" destOrd="0" presId="urn:microsoft.com/office/officeart/2008/layout/HorizontalMultiLevelHierarchy"/>
    <dgm:cxn modelId="{037CD242-6FA7-4D10-80FE-8A80656648E0}" type="presParOf" srcId="{A504F88C-C64D-4B07-B89D-6A46B4DF31D8}" destId="{8712AED1-5614-4053-B368-7A00CF8AA9B9}" srcOrd="1" destOrd="0" presId="urn:microsoft.com/office/officeart/2008/layout/HorizontalMultiLevelHierarchy"/>
    <dgm:cxn modelId="{4ABCFF62-42AA-40CF-80DD-A878756E61FE}" type="presParOf" srcId="{912AF125-E265-4790-A80F-159C18D6AC0A}" destId="{DCB7250F-3D52-4AAB-A312-F84E5E8CDB7B}" srcOrd="10" destOrd="0" presId="urn:microsoft.com/office/officeart/2008/layout/HorizontalMultiLevelHierarchy"/>
    <dgm:cxn modelId="{3C7CE5DD-5B52-4B34-878E-B2A9E74A90C9}" type="presParOf" srcId="{DCB7250F-3D52-4AAB-A312-F84E5E8CDB7B}" destId="{844C9727-E752-4300-B03C-7081784FB817}" srcOrd="0" destOrd="0" presId="urn:microsoft.com/office/officeart/2008/layout/HorizontalMultiLevelHierarchy"/>
    <dgm:cxn modelId="{869FEA2E-BE29-48F5-82FD-6F71CA32E517}" type="presParOf" srcId="{912AF125-E265-4790-A80F-159C18D6AC0A}" destId="{CFFF7382-7447-4C05-B88C-628C4CED432C}" srcOrd="11" destOrd="0" presId="urn:microsoft.com/office/officeart/2008/layout/HorizontalMultiLevelHierarchy"/>
    <dgm:cxn modelId="{3435D50E-F85F-4C38-B764-BAE148D31280}" type="presParOf" srcId="{CFFF7382-7447-4C05-B88C-628C4CED432C}" destId="{75FF8896-785A-4CB2-8679-34F8D633198E}" srcOrd="0" destOrd="0" presId="urn:microsoft.com/office/officeart/2008/layout/HorizontalMultiLevelHierarchy"/>
    <dgm:cxn modelId="{5F02E623-4086-4B31-B57C-DC81D63B657F}" type="presParOf" srcId="{CFFF7382-7447-4C05-B88C-628C4CED432C}" destId="{9FCAD2F4-A09C-4B05-91B8-4A6ADD4CB08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3824C-4493-47AF-A668-8F4BEC6312FC}">
      <dsp:nvSpPr>
        <dsp:cNvPr id="0" name=""/>
        <dsp:cNvSpPr/>
      </dsp:nvSpPr>
      <dsp:spPr>
        <a:xfrm>
          <a:off x="832760" y="2383630"/>
          <a:ext cx="594191" cy="1698337"/>
        </a:xfrm>
        <a:custGeom>
          <a:avLst/>
          <a:gdLst/>
          <a:ahLst/>
          <a:cxnLst/>
          <a:rect l="0" t="0" r="0" b="0"/>
          <a:pathLst>
            <a:path>
              <a:moveTo>
                <a:pt x="0" y="0"/>
              </a:moveTo>
              <a:lnTo>
                <a:pt x="297095" y="0"/>
              </a:lnTo>
              <a:lnTo>
                <a:pt x="297095" y="1698337"/>
              </a:lnTo>
              <a:lnTo>
                <a:pt x="594191" y="16983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PE" sz="600" kern="1200"/>
        </a:p>
      </dsp:txBody>
      <dsp:txXfrm>
        <a:off x="1084873" y="3187817"/>
        <a:ext cx="89964" cy="89964"/>
      </dsp:txXfrm>
    </dsp:sp>
    <dsp:sp modelId="{2CB988AC-22E9-4BF9-9DFA-1C69AE203399}">
      <dsp:nvSpPr>
        <dsp:cNvPr id="0" name=""/>
        <dsp:cNvSpPr/>
      </dsp:nvSpPr>
      <dsp:spPr>
        <a:xfrm>
          <a:off x="832760" y="2383630"/>
          <a:ext cx="594191" cy="566112"/>
        </a:xfrm>
        <a:custGeom>
          <a:avLst/>
          <a:gdLst/>
          <a:ahLst/>
          <a:cxnLst/>
          <a:rect l="0" t="0" r="0" b="0"/>
          <a:pathLst>
            <a:path>
              <a:moveTo>
                <a:pt x="0" y="0"/>
              </a:moveTo>
              <a:lnTo>
                <a:pt x="297095" y="0"/>
              </a:lnTo>
              <a:lnTo>
                <a:pt x="297095" y="566112"/>
              </a:lnTo>
              <a:lnTo>
                <a:pt x="594191" y="5661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109338" y="2646169"/>
        <a:ext cx="41034" cy="41034"/>
      </dsp:txXfrm>
    </dsp:sp>
    <dsp:sp modelId="{24D069AA-CA16-4E5E-840F-5EE5B7F7F0CF}">
      <dsp:nvSpPr>
        <dsp:cNvPr id="0" name=""/>
        <dsp:cNvSpPr/>
      </dsp:nvSpPr>
      <dsp:spPr>
        <a:xfrm>
          <a:off x="832760" y="1817518"/>
          <a:ext cx="594191" cy="566112"/>
        </a:xfrm>
        <a:custGeom>
          <a:avLst/>
          <a:gdLst/>
          <a:ahLst/>
          <a:cxnLst/>
          <a:rect l="0" t="0" r="0" b="0"/>
          <a:pathLst>
            <a:path>
              <a:moveTo>
                <a:pt x="0" y="566112"/>
              </a:moveTo>
              <a:lnTo>
                <a:pt x="297095" y="566112"/>
              </a:lnTo>
              <a:lnTo>
                <a:pt x="297095" y="0"/>
              </a:lnTo>
              <a:lnTo>
                <a:pt x="59419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109338" y="2080057"/>
        <a:ext cx="41034" cy="41034"/>
      </dsp:txXfrm>
    </dsp:sp>
    <dsp:sp modelId="{C8FB9148-D355-439E-B7A7-7829974F99BD}">
      <dsp:nvSpPr>
        <dsp:cNvPr id="0" name=""/>
        <dsp:cNvSpPr/>
      </dsp:nvSpPr>
      <dsp:spPr>
        <a:xfrm>
          <a:off x="832760" y="685293"/>
          <a:ext cx="594191" cy="1698337"/>
        </a:xfrm>
        <a:custGeom>
          <a:avLst/>
          <a:gdLst/>
          <a:ahLst/>
          <a:cxnLst/>
          <a:rect l="0" t="0" r="0" b="0"/>
          <a:pathLst>
            <a:path>
              <a:moveTo>
                <a:pt x="0" y="1698337"/>
              </a:moveTo>
              <a:lnTo>
                <a:pt x="297095" y="1698337"/>
              </a:lnTo>
              <a:lnTo>
                <a:pt x="297095" y="0"/>
              </a:lnTo>
              <a:lnTo>
                <a:pt x="59419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PE" sz="600" kern="1200"/>
        </a:p>
      </dsp:txBody>
      <dsp:txXfrm>
        <a:off x="1084873" y="1489480"/>
        <a:ext cx="89964" cy="89964"/>
      </dsp:txXfrm>
    </dsp:sp>
    <dsp:sp modelId="{976EF562-3A2E-47B5-857F-18D41F7CBB57}">
      <dsp:nvSpPr>
        <dsp:cNvPr id="0" name=""/>
        <dsp:cNvSpPr/>
      </dsp:nvSpPr>
      <dsp:spPr>
        <a:xfrm rot="16200000">
          <a:off x="-1082712" y="2044430"/>
          <a:ext cx="3152542" cy="678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POSITIVISTA</a:t>
          </a:r>
          <a:endParaRPr lang="es-PE" sz="3200" kern="1200" dirty="0"/>
        </a:p>
      </dsp:txBody>
      <dsp:txXfrm>
        <a:off x="-1082712" y="2044430"/>
        <a:ext cx="3152542" cy="678401"/>
      </dsp:txXfrm>
    </dsp:sp>
    <dsp:sp modelId="{FF62799C-6255-4996-A717-9D0AADD8FF9D}">
      <dsp:nvSpPr>
        <dsp:cNvPr id="0" name=""/>
        <dsp:cNvSpPr/>
      </dsp:nvSpPr>
      <dsp:spPr>
        <a:xfrm>
          <a:off x="1426951" y="232404"/>
          <a:ext cx="6648290" cy="9057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l" defTabSz="933450">
            <a:lnSpc>
              <a:spcPct val="90000"/>
            </a:lnSpc>
            <a:spcBef>
              <a:spcPct val="0"/>
            </a:spcBef>
            <a:spcAft>
              <a:spcPct val="35000"/>
            </a:spcAft>
          </a:pPr>
          <a:r>
            <a:rPr lang="es-ES" sz="2100" kern="1200" dirty="0" smtClean="0"/>
            <a:t> También denominado racionalista   o   empírico-analítico.</a:t>
          </a:r>
          <a:endParaRPr lang="es-PE" sz="2100" kern="1200" dirty="0"/>
        </a:p>
      </dsp:txBody>
      <dsp:txXfrm>
        <a:off x="1426951" y="232404"/>
        <a:ext cx="6648290" cy="905779"/>
      </dsp:txXfrm>
    </dsp:sp>
    <dsp:sp modelId="{131533DA-62F7-4FAF-BFD7-7115A577287D}">
      <dsp:nvSpPr>
        <dsp:cNvPr id="0" name=""/>
        <dsp:cNvSpPr/>
      </dsp:nvSpPr>
      <dsp:spPr>
        <a:xfrm>
          <a:off x="1426951" y="1364628"/>
          <a:ext cx="6581206" cy="9057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Se preocupa por la objetividad y el control de la subjetividad en la investigación científica.</a:t>
          </a:r>
          <a:endParaRPr lang="es-PE" sz="2100" kern="1200" dirty="0"/>
        </a:p>
      </dsp:txBody>
      <dsp:txXfrm>
        <a:off x="1426951" y="1364628"/>
        <a:ext cx="6581206" cy="905779"/>
      </dsp:txXfrm>
    </dsp:sp>
    <dsp:sp modelId="{0F3C425A-2681-4268-866C-B973A25131E2}">
      <dsp:nvSpPr>
        <dsp:cNvPr id="0" name=""/>
        <dsp:cNvSpPr/>
      </dsp:nvSpPr>
      <dsp:spPr>
        <a:xfrm>
          <a:off x="1426951" y="2496853"/>
          <a:ext cx="6561597" cy="9057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Necesidad de indagar de manera experimental y controlada.</a:t>
          </a:r>
          <a:endParaRPr lang="es-PE" sz="2100" kern="1200" dirty="0"/>
        </a:p>
      </dsp:txBody>
      <dsp:txXfrm>
        <a:off x="1426951" y="2496853"/>
        <a:ext cx="6561597" cy="905779"/>
      </dsp:txXfrm>
    </dsp:sp>
    <dsp:sp modelId="{726F9FC6-E57F-4001-9F24-09E324D996D8}">
      <dsp:nvSpPr>
        <dsp:cNvPr id="0" name=""/>
        <dsp:cNvSpPr/>
      </dsp:nvSpPr>
      <dsp:spPr>
        <a:xfrm>
          <a:off x="1426951" y="3629078"/>
          <a:ext cx="6648290" cy="9057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Tradicionalmente la investigación ha seguido  este paradigma.</a:t>
          </a:r>
          <a:endParaRPr lang="es-PE" sz="2100" kern="1200" dirty="0"/>
        </a:p>
      </dsp:txBody>
      <dsp:txXfrm>
        <a:off x="1426951" y="3629078"/>
        <a:ext cx="6648290" cy="9057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7739" cy="44958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4023092" y="0"/>
            <a:ext cx="3077739" cy="449580"/>
          </a:xfrm>
          <a:prstGeom prst="rect">
            <a:avLst/>
          </a:prstGeom>
        </p:spPr>
        <p:txBody>
          <a:bodyPr vert="horz" lIns="91440" tIns="45720" rIns="91440" bIns="45720" rtlCol="0"/>
          <a:lstStyle>
            <a:lvl1pPr algn="r">
              <a:defRPr sz="1200"/>
            </a:lvl1pPr>
          </a:lstStyle>
          <a:p>
            <a:fld id="{E7D63E04-4B2B-480E-9BA0-9234FC312B5D}" type="datetimeFigureOut">
              <a:rPr lang="es-PE" smtClean="0"/>
              <a:pPr/>
              <a:t>19/06/2015</a:t>
            </a:fld>
            <a:endParaRPr lang="es-PE"/>
          </a:p>
        </p:txBody>
      </p:sp>
      <p:sp>
        <p:nvSpPr>
          <p:cNvPr id="4" name="3 Marcador de pie de página"/>
          <p:cNvSpPr>
            <a:spLocks noGrp="1"/>
          </p:cNvSpPr>
          <p:nvPr>
            <p:ph type="ftr" sz="quarter" idx="2"/>
          </p:nvPr>
        </p:nvSpPr>
        <p:spPr>
          <a:xfrm>
            <a:off x="0" y="8540459"/>
            <a:ext cx="3077739" cy="449580"/>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4023092" y="8540459"/>
            <a:ext cx="3077739" cy="449580"/>
          </a:xfrm>
          <a:prstGeom prst="rect">
            <a:avLst/>
          </a:prstGeom>
        </p:spPr>
        <p:txBody>
          <a:bodyPr vert="horz" lIns="91440" tIns="45720" rIns="91440" bIns="45720" rtlCol="0" anchor="b"/>
          <a:lstStyle>
            <a:lvl1pPr algn="r">
              <a:defRPr sz="1200"/>
            </a:lvl1pPr>
          </a:lstStyle>
          <a:p>
            <a:fld id="{4671E705-A7AA-41A2-8D37-CBF298B3047B}" type="slidenum">
              <a:rPr lang="es-PE" smtClean="0"/>
              <a:pPr/>
              <a:t>‹Nº›</a:t>
            </a:fld>
            <a:endParaRPr lang="es-PE"/>
          </a:p>
        </p:txBody>
      </p:sp>
    </p:spTree>
    <p:extLst>
      <p:ext uri="{BB962C8B-B14F-4D97-AF65-F5344CB8AC3E}">
        <p14:creationId xmlns:p14="http://schemas.microsoft.com/office/powerpoint/2010/main" val="3074641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8163" cy="449263"/>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4022725" y="0"/>
            <a:ext cx="3078163" cy="449263"/>
          </a:xfrm>
          <a:prstGeom prst="rect">
            <a:avLst/>
          </a:prstGeom>
        </p:spPr>
        <p:txBody>
          <a:bodyPr vert="horz" lIns="91440" tIns="45720" rIns="91440" bIns="45720" rtlCol="0"/>
          <a:lstStyle>
            <a:lvl1pPr algn="r">
              <a:defRPr sz="1200"/>
            </a:lvl1pPr>
          </a:lstStyle>
          <a:p>
            <a:fld id="{E48493B6-6A53-4186-8B21-33E5D7BA4A67}" type="datetimeFigureOut">
              <a:rPr lang="es-PE" smtClean="0"/>
              <a:t>19/06/2015</a:t>
            </a:fld>
            <a:endParaRPr lang="es-PE"/>
          </a:p>
        </p:txBody>
      </p:sp>
      <p:sp>
        <p:nvSpPr>
          <p:cNvPr id="4" name="3 Marcador de imagen de diapositiva"/>
          <p:cNvSpPr>
            <a:spLocks noGrp="1" noRot="1" noChangeAspect="1"/>
          </p:cNvSpPr>
          <p:nvPr>
            <p:ph type="sldImg" idx="2"/>
          </p:nvPr>
        </p:nvSpPr>
        <p:spPr>
          <a:xfrm>
            <a:off x="1303338" y="674688"/>
            <a:ext cx="4495800" cy="337185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709613" y="4270375"/>
            <a:ext cx="5683250" cy="4046538"/>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540750"/>
            <a:ext cx="3078163" cy="449263"/>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4022725" y="8540750"/>
            <a:ext cx="3078163" cy="449263"/>
          </a:xfrm>
          <a:prstGeom prst="rect">
            <a:avLst/>
          </a:prstGeom>
        </p:spPr>
        <p:txBody>
          <a:bodyPr vert="horz" lIns="91440" tIns="45720" rIns="91440" bIns="45720" rtlCol="0" anchor="b"/>
          <a:lstStyle>
            <a:lvl1pPr algn="r">
              <a:defRPr sz="1200"/>
            </a:lvl1pPr>
          </a:lstStyle>
          <a:p>
            <a:fld id="{A8D1461A-6CF4-447B-ADE9-D2266FE0F9BA}" type="slidenum">
              <a:rPr lang="es-PE" smtClean="0"/>
              <a:t>‹Nº›</a:t>
            </a:fld>
            <a:endParaRPr lang="es-PE"/>
          </a:p>
        </p:txBody>
      </p:sp>
    </p:spTree>
    <p:extLst>
      <p:ext uri="{BB962C8B-B14F-4D97-AF65-F5344CB8AC3E}">
        <p14:creationId xmlns:p14="http://schemas.microsoft.com/office/powerpoint/2010/main" val="2637521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7DFB5DA-80D0-4880-8783-598BFA4EA4DD}" type="slidenum">
              <a:rPr lang="es-ES" smtClean="0">
                <a:solidFill>
                  <a:prstClr val="black"/>
                </a:solidFill>
              </a:rPr>
              <a:pPr/>
              <a:t>13</a:t>
            </a:fld>
            <a:endParaRPr lang="es-ES">
              <a:solidFill>
                <a:prstClr val="black"/>
              </a:solidFill>
            </a:endParaRPr>
          </a:p>
        </p:txBody>
      </p:sp>
    </p:spTree>
    <p:extLst>
      <p:ext uri="{BB962C8B-B14F-4D97-AF65-F5344CB8AC3E}">
        <p14:creationId xmlns:p14="http://schemas.microsoft.com/office/powerpoint/2010/main" val="753560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19" name="18 Marcador de pie de página"/>
          <p:cNvSpPr>
            <a:spLocks noGrp="1"/>
          </p:cNvSpPr>
          <p:nvPr>
            <p:ph type="ftr" sz="quarter" idx="11"/>
          </p:nvPr>
        </p:nvSpPr>
        <p:spPr/>
        <p:txBody>
          <a:bodyPr/>
          <a:lstStyle/>
          <a:p>
            <a:endParaRPr lang="es-PE"/>
          </a:p>
        </p:txBody>
      </p:sp>
      <p:sp>
        <p:nvSpPr>
          <p:cNvPr id="27" name="26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19" name="18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27" name="26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2780385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5" name="4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6" name="5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114687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5" name="4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6" name="5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68710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6" name="5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7" name="6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4285699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8" name="7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9" name="8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3169976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4" name="3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5" name="4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3856894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3" name="2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4" name="3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3804271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6" name="5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7" name="6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175210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6" name="5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7" name="6 Marcador de número de diapositiva"/>
          <p:cNvSpPr>
            <a:spLocks noGrp="1"/>
          </p:cNvSpPr>
          <p:nvPr>
            <p:ph type="sldNum" sz="quarter" idx="12"/>
          </p:nvPr>
        </p:nvSpPr>
        <p:spPr>
          <a:xfrm>
            <a:off x="8077200" y="6356350"/>
            <a:ext cx="609600" cy="365125"/>
          </a:xfrm>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Tree>
    <p:extLst>
      <p:ext uri="{BB962C8B-B14F-4D97-AF65-F5344CB8AC3E}">
        <p14:creationId xmlns:p14="http://schemas.microsoft.com/office/powerpoint/2010/main" val="1656313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5" name="4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6" name="5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30644392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5" name="4 Marcador de pie de página"/>
          <p:cNvSpPr>
            <a:spLocks noGrp="1"/>
          </p:cNvSpPr>
          <p:nvPr>
            <p:ph type="ftr" sz="quarter" idx="11"/>
          </p:nvPr>
        </p:nvSpPr>
        <p:spPr/>
        <p:txBody>
          <a:bodyPr/>
          <a:lstStyle/>
          <a:p>
            <a:endParaRPr lang="es-PE">
              <a:solidFill>
                <a:srgbClr val="EEECE1">
                  <a:shade val="90000"/>
                </a:srgbClr>
              </a:solidFill>
            </a:endParaRPr>
          </a:p>
        </p:txBody>
      </p:sp>
      <p:sp>
        <p:nvSpPr>
          <p:cNvPr id="6" name="5 Marcador de número de diapositiva"/>
          <p:cNvSpPr>
            <a:spLocks noGrp="1"/>
          </p:cNvSpPr>
          <p:nvPr>
            <p:ph type="sldNum" sz="quarter" idx="12"/>
          </p:nvPr>
        </p:nvSpPr>
        <p:spPr/>
        <p:txBody>
          <a:body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spTree>
    <p:extLst>
      <p:ext uri="{BB962C8B-B14F-4D97-AF65-F5344CB8AC3E}">
        <p14:creationId xmlns:p14="http://schemas.microsoft.com/office/powerpoint/2010/main" val="2894344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3689868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7719135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575488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6116441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6284002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9971856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12906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6985943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556606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104386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203621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TextBox 7"/>
          <p:cNvSpPr txBox="1"/>
          <p:nvPr/>
        </p:nvSpPr>
        <p:spPr>
          <a:xfrm>
            <a:off x="1828800" y="3159125"/>
            <a:ext cx="457200" cy="1035050"/>
          </a:xfrm>
          <a:prstGeom prst="rect">
            <a:avLst/>
          </a:prstGeom>
          <a:noFill/>
        </p:spPr>
        <p:txBody>
          <a:bodyPr lIns="0" tIns="9144" rIns="0" bIns="9144" anchor="ctr">
            <a:spAutoFit/>
          </a:bodyPr>
          <a:lstStyle/>
          <a:p>
            <a:pPr fontAlgn="base">
              <a:spcBef>
                <a:spcPct val="0"/>
              </a:spcBef>
              <a:spcAft>
                <a:spcPct val="0"/>
              </a:spcAft>
              <a:defRPr/>
            </a:pPr>
            <a:r>
              <a:rPr lang="en-US" sz="6600" dirty="0">
                <a:solidFill>
                  <a:prstClr val="white"/>
                </a:solidFill>
                <a:effectLst>
                  <a:outerShdw blurRad="38100" dist="38100" dir="2700000" algn="tl">
                    <a:srgbClr val="000000">
                      <a:alpha val="43137"/>
                    </a:srgbClr>
                  </a:outerShdw>
                </a:effectLst>
              </a:rPr>
              <a:t>{</a:t>
            </a:r>
          </a:p>
        </p:txBody>
      </p:sp>
      <p:sp>
        <p:nvSpPr>
          <p:cNvPr id="2" name="Title 1"/>
          <p:cNvSpPr>
            <a:spLocks noGrp="1"/>
          </p:cNvSpPr>
          <p:nvPr>
            <p:ph type="ctrTitle"/>
          </p:nvPr>
        </p:nvSpPr>
        <p:spPr>
          <a:xfrm>
            <a:off x="777240" y="1219200"/>
            <a:ext cx="7543800" cy="2152650"/>
          </a:xfrm>
        </p:spPr>
        <p:txBody>
          <a:bodyPr/>
          <a:lstStyle>
            <a:lvl1pPr>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133600" y="3375491"/>
            <a:ext cx="61722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5" name="Date Placeholder 14"/>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6" name="Slide Number Placeholder 15"/>
          <p:cNvSpPr>
            <a:spLocks noGrp="1"/>
          </p:cNvSpPr>
          <p:nvPr>
            <p:ph type="sldNum" sz="quarter" idx="11"/>
          </p:nvPr>
        </p:nvSpPr>
        <p:spPr/>
        <p:txBody>
          <a:bodyPr/>
          <a:lstStyle>
            <a:lvl1pPr>
              <a:defRPr/>
            </a:lvl1pPr>
          </a:lstStyle>
          <a:p>
            <a:pPr>
              <a:defRPr/>
            </a:pPr>
            <a:fld id="{9906A2E1-E891-43B6-8009-337A8B3585E7}" type="slidenum">
              <a:rPr lang="es-ES_tradnl">
                <a:solidFill>
                  <a:prstClr val="white">
                    <a:alpha val="60000"/>
                  </a:prstClr>
                </a:solidFill>
              </a:rPr>
              <a:pPr>
                <a:defRPr/>
              </a:pPr>
              <a:t>‹Nº›</a:t>
            </a:fld>
            <a:endParaRPr lang="es-ES_tradnl">
              <a:solidFill>
                <a:prstClr val="white">
                  <a:alpha val="60000"/>
                </a:prstClr>
              </a:solidFill>
            </a:endParaRPr>
          </a:p>
        </p:txBody>
      </p:sp>
      <p:sp>
        <p:nvSpPr>
          <p:cNvPr id="7" name="Footer Placeholder 16"/>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1086544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4"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05376D7-D622-4101-B6DB-3E219882B02F}"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38876441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5" name="TextBox 7"/>
          <p:cNvSpPr txBox="1"/>
          <p:nvPr/>
        </p:nvSpPr>
        <p:spPr>
          <a:xfrm>
            <a:off x="4267200" y="4075113"/>
            <a:ext cx="457200" cy="1014412"/>
          </a:xfrm>
          <a:prstGeom prst="rect">
            <a:avLst/>
          </a:prstGeom>
          <a:noFill/>
        </p:spPr>
        <p:txBody>
          <a:bodyPr lIns="0" tIns="0" rIns="0" bIns="0">
            <a:spAutoFit/>
          </a:bodyPr>
          <a:lstStyle/>
          <a:p>
            <a:pPr fontAlgn="base">
              <a:spcBef>
                <a:spcPct val="0"/>
              </a:spcBef>
              <a:spcAft>
                <a:spcPct val="0"/>
              </a:spcAft>
              <a:defRPr/>
            </a:pPr>
            <a:r>
              <a:rPr lang="en-US" sz="6600" dirty="0">
                <a:solidFill>
                  <a:prstClr val="white"/>
                </a:solidFill>
                <a:effectLst>
                  <a:outerShdw blurRad="38100" dist="38100" dir="2700000" algn="tl">
                    <a:srgbClr val="000000">
                      <a:alpha val="43137"/>
                    </a:srgbClr>
                  </a:outerShdw>
                </a:effectLst>
              </a:rPr>
              <a:t>{</a:t>
            </a:r>
          </a:p>
        </p:txBody>
      </p:sp>
      <p:sp>
        <p:nvSpPr>
          <p:cNvPr id="3" name="Text Placeholder 2"/>
          <p:cNvSpPr>
            <a:spLocks noGrp="1"/>
          </p:cNvSpPr>
          <p:nvPr>
            <p:ph type="body" idx="1"/>
          </p:nvPr>
        </p:nvSpPr>
        <p:spPr>
          <a:xfrm>
            <a:off x="4572000" y="4267368"/>
            <a:ext cx="3733800" cy="731520"/>
          </a:xfrm>
        </p:spPr>
        <p:txBody>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s-ES" smtClean="0"/>
              <a:t>Haga clic para modificar el estilo de título del patrón</a:t>
            </a:r>
            <a:endParaRPr lang="en-US" dirty="0"/>
          </a:p>
        </p:txBody>
      </p:sp>
      <p:sp>
        <p:nvSpPr>
          <p:cNvPr id="6" name="Date Placeholder 11"/>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7" name="Slide Number Placeholder 12"/>
          <p:cNvSpPr>
            <a:spLocks noGrp="1"/>
          </p:cNvSpPr>
          <p:nvPr>
            <p:ph type="sldNum" sz="quarter" idx="11"/>
          </p:nvPr>
        </p:nvSpPr>
        <p:spPr/>
        <p:txBody>
          <a:bodyPr/>
          <a:lstStyle>
            <a:lvl1pPr>
              <a:defRPr/>
            </a:lvl1pPr>
          </a:lstStyle>
          <a:p>
            <a:pPr>
              <a:defRPr/>
            </a:pPr>
            <a:fld id="{3F1EE4FB-A1B4-4CA0-9D7B-C43F77DED397}" type="slidenum">
              <a:rPr lang="es-ES_tradnl">
                <a:solidFill>
                  <a:prstClr val="white">
                    <a:alpha val="60000"/>
                  </a:prstClr>
                </a:solidFill>
              </a:rPr>
              <a:pPr>
                <a:defRPr/>
              </a:pPr>
              <a:t>‹Nº›</a:t>
            </a:fld>
            <a:endParaRPr lang="es-ES_tradnl">
              <a:solidFill>
                <a:prstClr val="white">
                  <a:alpha val="60000"/>
                </a:prstClr>
              </a:solidFill>
            </a:endParaRPr>
          </a:p>
        </p:txBody>
      </p:sp>
      <p:sp>
        <p:nvSpPr>
          <p:cNvPr id="8" name="Footer Placeholder 13"/>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8981321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s-ES" smtClean="0"/>
              <a:t>Haga clic para modificar el estilo de título del patrón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Date Placeholder 3"/>
          <p:cNvSpPr>
            <a:spLocks noGrp="1"/>
          </p:cNvSpPr>
          <p:nvPr>
            <p:ph type="dt" sz="half" idx="15"/>
          </p:nvPr>
        </p:nvSpPr>
        <p:spPr/>
        <p:txBody>
          <a:bodyPr/>
          <a:lstStyle>
            <a:lvl1pPr>
              <a:defRPr/>
            </a:lvl1pPr>
          </a:lstStyle>
          <a:p>
            <a:pPr>
              <a:defRPr/>
            </a:pPr>
            <a:endParaRPr lang="es-ES_tradnl">
              <a:solidFill>
                <a:prstClr val="white">
                  <a:alpha val="60000"/>
                </a:prstClr>
              </a:solidFill>
            </a:endParaRPr>
          </a:p>
        </p:txBody>
      </p:sp>
      <p:sp>
        <p:nvSpPr>
          <p:cNvPr id="8" name="Footer Placeholder 4"/>
          <p:cNvSpPr>
            <a:spLocks noGrp="1"/>
          </p:cNvSpPr>
          <p:nvPr>
            <p:ph type="ftr" sz="quarter" idx="16"/>
          </p:nvPr>
        </p:nvSpPr>
        <p:spPr/>
        <p:txBody>
          <a:bodyPr/>
          <a:lstStyle>
            <a:lvl1pPr>
              <a:defRPr/>
            </a:lvl1pPr>
          </a:lstStyle>
          <a:p>
            <a:pPr>
              <a:defRPr/>
            </a:pPr>
            <a:endParaRPr lang="es-ES_tradnl">
              <a:solidFill>
                <a:prstClr val="white">
                  <a:alpha val="60000"/>
                </a:prstClr>
              </a:solidFill>
            </a:endParaRPr>
          </a:p>
        </p:txBody>
      </p:sp>
      <p:sp>
        <p:nvSpPr>
          <p:cNvPr id="9" name="Slide Number Placeholder 5"/>
          <p:cNvSpPr>
            <a:spLocks noGrp="1"/>
          </p:cNvSpPr>
          <p:nvPr>
            <p:ph type="sldNum" sz="quarter" idx="17"/>
          </p:nvPr>
        </p:nvSpPr>
        <p:spPr/>
        <p:txBody>
          <a:bodyPr/>
          <a:lstStyle>
            <a:lvl1pPr>
              <a:defRPr/>
            </a:lvl1pPr>
          </a:lstStyle>
          <a:p>
            <a:pPr>
              <a:defRPr/>
            </a:pPr>
            <a:fld id="{07137D51-DA20-463D-B5A0-93B42EBFF8A4}"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37032688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TextBox 12"/>
          <p:cNvSpPr txBox="1"/>
          <p:nvPr/>
        </p:nvSpPr>
        <p:spPr>
          <a:xfrm>
            <a:off x="1057275" y="520700"/>
            <a:ext cx="457200" cy="922338"/>
          </a:xfrm>
          <a:prstGeom prst="rect">
            <a:avLst/>
          </a:prstGeom>
          <a:noFill/>
        </p:spPr>
        <p:txBody>
          <a:bodyPr lIns="0" tIns="0" rIns="0" bIns="0">
            <a:spAutoFit/>
          </a:bodyPr>
          <a:lstStyle/>
          <a:p>
            <a:pPr fontAlgn="base">
              <a:spcBef>
                <a:spcPct val="0"/>
              </a:spcBef>
              <a:spcAft>
                <a:spcPct val="0"/>
              </a:spcAft>
              <a:defRPr/>
            </a:pPr>
            <a:r>
              <a:rPr lang="en-US" sz="6000" dirty="0">
                <a:solidFill>
                  <a:prstClr val="white"/>
                </a:solidFill>
                <a:effectLst>
                  <a:outerShdw blurRad="38100" dist="38100" dir="2700000" algn="tl">
                    <a:srgbClr val="000000">
                      <a:alpha val="43137"/>
                    </a:srgbClr>
                  </a:outerShdw>
                </a:effectLst>
              </a:rPr>
              <a:t>{</a:t>
            </a:r>
          </a:p>
        </p:txBody>
      </p:sp>
      <p:sp>
        <p:nvSpPr>
          <p:cNvPr id="8" name="TextBox 17"/>
          <p:cNvSpPr txBox="1"/>
          <p:nvPr/>
        </p:nvSpPr>
        <p:spPr>
          <a:xfrm>
            <a:off x="4779963" y="520700"/>
            <a:ext cx="457200" cy="922338"/>
          </a:xfrm>
          <a:prstGeom prst="rect">
            <a:avLst/>
          </a:prstGeom>
          <a:noFill/>
        </p:spPr>
        <p:txBody>
          <a:bodyPr lIns="0" tIns="0" rIns="0" bIns="0">
            <a:spAutoFit/>
          </a:bodyPr>
          <a:lstStyle/>
          <a:p>
            <a:pPr fontAlgn="base">
              <a:spcBef>
                <a:spcPct val="0"/>
              </a:spcBef>
              <a:spcAft>
                <a:spcPct val="0"/>
              </a:spcAft>
              <a:defRPr/>
            </a:pPr>
            <a:r>
              <a:rPr lang="en-US" sz="6000" dirty="0">
                <a:solidFill>
                  <a:prstClr val="white"/>
                </a:solidFill>
                <a:effectLst>
                  <a:outerShdw blurRad="38100" dist="38100" dir="2700000" algn="tl">
                    <a:srgbClr val="000000">
                      <a:alpha val="43137"/>
                    </a:srgbClr>
                  </a:outerShdw>
                </a:effectLst>
              </a:rPr>
              <a:t>{</a:t>
            </a:r>
          </a:p>
        </p:txBody>
      </p:sp>
      <p:sp>
        <p:nvSpPr>
          <p:cNvPr id="3" name="Text Placeholder 2"/>
          <p:cNvSpPr>
            <a:spLocks noGrp="1"/>
          </p:cNvSpPr>
          <p:nvPr>
            <p:ph type="body" idx="1"/>
          </p:nvPr>
        </p:nvSpPr>
        <p:spPr>
          <a:xfrm>
            <a:off x="134112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2920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2" name="Title 11"/>
          <p:cNvSpPr>
            <a:spLocks noGrp="1"/>
          </p:cNvSpPr>
          <p:nvPr>
            <p:ph type="title"/>
          </p:nvPr>
        </p:nvSpPr>
        <p:spPr/>
        <p:txBody>
          <a:bodyPr/>
          <a:lstStyle/>
          <a:p>
            <a:r>
              <a:rPr lang="es-ES" smtClean="0"/>
              <a:t>Haga clic para modificar el estilo de título del patrón</a:t>
            </a:r>
            <a:endParaRPr lang="en-US" dirty="0"/>
          </a:p>
        </p:txBody>
      </p:sp>
      <p:sp>
        <p:nvSpPr>
          <p:cNvPr id="9" name="Date Placeholder 1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10" name="Slide Number Placeholder 14"/>
          <p:cNvSpPr>
            <a:spLocks noGrp="1"/>
          </p:cNvSpPr>
          <p:nvPr>
            <p:ph type="sldNum" sz="quarter" idx="11"/>
          </p:nvPr>
        </p:nvSpPr>
        <p:spPr/>
        <p:txBody>
          <a:bodyPr/>
          <a:lstStyle>
            <a:lvl1pPr>
              <a:defRPr/>
            </a:lvl1pPr>
          </a:lstStyle>
          <a:p>
            <a:pPr>
              <a:defRPr/>
            </a:pPr>
            <a:fld id="{836BBD5D-E115-411B-90B9-FF76D7E1F5E9}" type="slidenum">
              <a:rPr lang="es-ES_tradnl">
                <a:solidFill>
                  <a:prstClr val="white">
                    <a:alpha val="60000"/>
                  </a:prstClr>
                </a:solidFill>
              </a:rPr>
              <a:pPr>
                <a:defRPr/>
              </a:pPr>
              <a:t>‹Nº›</a:t>
            </a:fld>
            <a:endParaRPr lang="es-ES_tradnl">
              <a:solidFill>
                <a:prstClr val="white">
                  <a:alpha val="60000"/>
                </a:prstClr>
              </a:solidFill>
            </a:endParaRPr>
          </a:p>
        </p:txBody>
      </p:sp>
      <p:sp>
        <p:nvSpPr>
          <p:cNvPr id="11" name="Footer Placeholder 15"/>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170164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FDF8111-D50A-4D1A-850B-88EB5BC2FFC7}"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100942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ACA7801B-7198-48F4-9308-7CAF585D6CCE}"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131539170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TextBox 8"/>
          <p:cNvSpPr txBox="1"/>
          <p:nvPr/>
        </p:nvSpPr>
        <p:spPr>
          <a:xfrm>
            <a:off x="5329238" y="1774825"/>
            <a:ext cx="457200" cy="1230313"/>
          </a:xfrm>
          <a:prstGeom prst="rect">
            <a:avLst/>
          </a:prstGeom>
          <a:noFill/>
        </p:spPr>
        <p:txBody>
          <a:bodyPr lIns="0" tIns="0" rIns="0" bIns="0">
            <a:spAutoFit/>
          </a:bodyPr>
          <a:lstStyle/>
          <a:p>
            <a:pPr fontAlgn="base">
              <a:spcBef>
                <a:spcPct val="0"/>
              </a:spcBef>
              <a:spcAft>
                <a:spcPct val="0"/>
              </a:spcAft>
              <a:defRPr/>
            </a:pPr>
            <a:r>
              <a:rPr lang="en-US" sz="8000" dirty="0">
                <a:solidFill>
                  <a:prstClr val="white"/>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838200" y="685801"/>
            <a:ext cx="4343400" cy="34290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15000" y="685801"/>
            <a:ext cx="2590800" cy="3429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8" name="Title 17"/>
          <p:cNvSpPr>
            <a:spLocks noGrp="1"/>
          </p:cNvSpPr>
          <p:nvPr>
            <p:ph type="title"/>
          </p:nvPr>
        </p:nvSpPr>
        <p:spPr/>
        <p:txBody>
          <a:bodyPr/>
          <a:lstStyle/>
          <a:p>
            <a:r>
              <a:rPr lang="es-ES" smtClean="0"/>
              <a:t>Haga clic para modificar el estilo de título del patrón</a:t>
            </a:r>
            <a:endParaRPr lang="en-US" dirty="0"/>
          </a:p>
        </p:txBody>
      </p:sp>
      <p:sp>
        <p:nvSpPr>
          <p:cNvPr id="6" name="Date Placeholder 14"/>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7" name="Slide Number Placeholder 15"/>
          <p:cNvSpPr>
            <a:spLocks noGrp="1"/>
          </p:cNvSpPr>
          <p:nvPr>
            <p:ph type="sldNum" sz="quarter" idx="11"/>
          </p:nvPr>
        </p:nvSpPr>
        <p:spPr/>
        <p:txBody>
          <a:bodyPr/>
          <a:lstStyle>
            <a:lvl1pPr>
              <a:defRPr/>
            </a:lvl1pPr>
          </a:lstStyle>
          <a:p>
            <a:pPr>
              <a:defRPr/>
            </a:pPr>
            <a:fld id="{40A7F9E7-6C81-4C52-AF07-3481F4EACE0B}" type="slidenum">
              <a:rPr lang="es-ES_tradnl">
                <a:solidFill>
                  <a:prstClr val="white">
                    <a:alpha val="60000"/>
                  </a:prstClr>
                </a:solidFill>
              </a:rPr>
              <a:pPr>
                <a:defRPr/>
              </a:pPr>
              <a:t>‹Nº›</a:t>
            </a:fld>
            <a:endParaRPr lang="es-ES_tradnl">
              <a:solidFill>
                <a:prstClr val="white">
                  <a:alpha val="60000"/>
                </a:prstClr>
              </a:solidFill>
            </a:endParaRPr>
          </a:p>
        </p:txBody>
      </p:sp>
      <p:sp>
        <p:nvSpPr>
          <p:cNvPr id="8" name="Footer Placeholder 16"/>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32336296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TextBox 8"/>
          <p:cNvSpPr txBox="1"/>
          <p:nvPr/>
        </p:nvSpPr>
        <p:spPr>
          <a:xfrm>
            <a:off x="2435225" y="3332163"/>
            <a:ext cx="457200" cy="922337"/>
          </a:xfrm>
          <a:prstGeom prst="rect">
            <a:avLst/>
          </a:prstGeom>
          <a:noFill/>
        </p:spPr>
        <p:txBody>
          <a:bodyPr lIns="0" tIns="0" rIns="0" bIns="0">
            <a:spAutoFit/>
          </a:bodyPr>
          <a:lstStyle/>
          <a:p>
            <a:pPr fontAlgn="base">
              <a:spcBef>
                <a:spcPct val="0"/>
              </a:spcBef>
              <a:spcAft>
                <a:spcPct val="0"/>
              </a:spcAft>
              <a:defRPr/>
            </a:pPr>
            <a:r>
              <a:rPr lang="en-US" sz="6000" dirty="0">
                <a:solidFill>
                  <a:prstClr val="white"/>
                </a:solidFill>
                <a:effectLst>
                  <a:outerShdw blurRad="38100" dist="38100" dir="2700000" algn="tl">
                    <a:srgbClr val="000000">
                      <a:alpha val="43137"/>
                    </a:srgbClr>
                  </a:outerShdw>
                </a:effectLst>
              </a:rPr>
              <a:t>{</a:t>
            </a:r>
          </a:p>
        </p:txBody>
      </p:sp>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a:p>
        </p:txBody>
      </p:sp>
      <p:sp>
        <p:nvSpPr>
          <p:cNvPr id="4" name="Text Placeholder 3"/>
          <p:cNvSpPr>
            <a:spLocks noGrp="1"/>
          </p:cNvSpPr>
          <p:nvPr>
            <p:ph type="body" sz="half" idx="2"/>
          </p:nvPr>
        </p:nvSpPr>
        <p:spPr>
          <a:xfrm>
            <a:off x="2743200" y="3453047"/>
            <a:ext cx="5029200" cy="720804"/>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sp>
        <p:nvSpPr>
          <p:cNvPr id="6" name="Date Placeholder 12"/>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7" name="Slide Number Placeholder 13"/>
          <p:cNvSpPr>
            <a:spLocks noGrp="1"/>
          </p:cNvSpPr>
          <p:nvPr>
            <p:ph type="sldNum" sz="quarter" idx="11"/>
          </p:nvPr>
        </p:nvSpPr>
        <p:spPr/>
        <p:txBody>
          <a:bodyPr/>
          <a:lstStyle>
            <a:lvl1pPr>
              <a:defRPr/>
            </a:lvl1pPr>
          </a:lstStyle>
          <a:p>
            <a:pPr>
              <a:defRPr/>
            </a:pPr>
            <a:fld id="{E3B13A25-FBAB-4D4A-A46D-C3BCD6E322C1}" type="slidenum">
              <a:rPr lang="es-ES_tradnl">
                <a:solidFill>
                  <a:prstClr val="white">
                    <a:alpha val="60000"/>
                  </a:prstClr>
                </a:solidFill>
              </a:rPr>
              <a:pPr>
                <a:defRPr/>
              </a:pPr>
              <a:t>‹Nº›</a:t>
            </a:fld>
            <a:endParaRPr lang="es-ES_tradnl">
              <a:solidFill>
                <a:prstClr val="white">
                  <a:alpha val="60000"/>
                </a:prstClr>
              </a:solidFill>
            </a:endParaRPr>
          </a:p>
        </p:txBody>
      </p:sp>
      <p:sp>
        <p:nvSpPr>
          <p:cNvPr id="8" name="Footer Placeholder 14"/>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35597749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03262C6-CD41-4C56-995C-781843E064CC}"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30282652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C11F245-90DE-42C0-AD4C-BCD7213AEBB2}"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24669293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TextBox 7"/>
          <p:cNvSpPr txBox="1"/>
          <p:nvPr/>
        </p:nvSpPr>
        <p:spPr>
          <a:xfrm>
            <a:off x="1828800" y="3159125"/>
            <a:ext cx="457200" cy="1035050"/>
          </a:xfrm>
          <a:prstGeom prst="rect">
            <a:avLst/>
          </a:prstGeom>
          <a:noFill/>
        </p:spPr>
        <p:txBody>
          <a:bodyPr lIns="0" tIns="9144" rIns="0" bIns="9144" anchor="ctr">
            <a:spAutoFit/>
          </a:bodyPr>
          <a:lstStyle/>
          <a:p>
            <a:pPr fontAlgn="base">
              <a:spcBef>
                <a:spcPct val="0"/>
              </a:spcBef>
              <a:spcAft>
                <a:spcPct val="0"/>
              </a:spcAft>
              <a:defRPr/>
            </a:pPr>
            <a:r>
              <a:rPr lang="en-US" sz="6600" dirty="0">
                <a:solidFill>
                  <a:prstClr val="white"/>
                </a:solidFill>
                <a:effectLst>
                  <a:outerShdw blurRad="38100" dist="38100" dir="2700000" algn="tl">
                    <a:srgbClr val="000000">
                      <a:alpha val="43137"/>
                    </a:srgbClr>
                  </a:outerShdw>
                </a:effectLst>
              </a:rPr>
              <a:t>{</a:t>
            </a:r>
          </a:p>
        </p:txBody>
      </p:sp>
      <p:sp>
        <p:nvSpPr>
          <p:cNvPr id="2" name="Title 1"/>
          <p:cNvSpPr>
            <a:spLocks noGrp="1"/>
          </p:cNvSpPr>
          <p:nvPr>
            <p:ph type="ctrTitle"/>
          </p:nvPr>
        </p:nvSpPr>
        <p:spPr>
          <a:xfrm>
            <a:off x="777240" y="1219200"/>
            <a:ext cx="7543800" cy="2152650"/>
          </a:xfrm>
        </p:spPr>
        <p:txBody>
          <a:bodyPr/>
          <a:lstStyle>
            <a:lvl1pPr>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133600" y="3375491"/>
            <a:ext cx="61722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5" name="Date Placeholder 14"/>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6" name="Slide Number Placeholder 15"/>
          <p:cNvSpPr>
            <a:spLocks noGrp="1"/>
          </p:cNvSpPr>
          <p:nvPr>
            <p:ph type="sldNum" sz="quarter" idx="11"/>
          </p:nvPr>
        </p:nvSpPr>
        <p:spPr/>
        <p:txBody>
          <a:bodyPr/>
          <a:lstStyle>
            <a:lvl1pPr>
              <a:defRPr/>
            </a:lvl1pPr>
          </a:lstStyle>
          <a:p>
            <a:pPr>
              <a:defRPr/>
            </a:pPr>
            <a:fld id="{F1AE5B9A-91BB-4830-B30F-F0D0A91CB480}" type="slidenum">
              <a:rPr lang="es-ES_tradnl">
                <a:solidFill>
                  <a:prstClr val="white">
                    <a:alpha val="60000"/>
                  </a:prstClr>
                </a:solidFill>
              </a:rPr>
              <a:pPr>
                <a:defRPr/>
              </a:pPr>
              <a:t>‹Nº›</a:t>
            </a:fld>
            <a:endParaRPr lang="es-ES_tradnl">
              <a:solidFill>
                <a:prstClr val="white">
                  <a:alpha val="60000"/>
                </a:prstClr>
              </a:solidFill>
            </a:endParaRPr>
          </a:p>
        </p:txBody>
      </p:sp>
      <p:sp>
        <p:nvSpPr>
          <p:cNvPr id="7" name="Footer Placeholder 16"/>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19824632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4"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5B4565-3802-4986-A437-8600F2DDA5AF}"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41106272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5" name="TextBox 7"/>
          <p:cNvSpPr txBox="1"/>
          <p:nvPr/>
        </p:nvSpPr>
        <p:spPr>
          <a:xfrm>
            <a:off x="4267200" y="4075113"/>
            <a:ext cx="457200" cy="1014412"/>
          </a:xfrm>
          <a:prstGeom prst="rect">
            <a:avLst/>
          </a:prstGeom>
          <a:noFill/>
        </p:spPr>
        <p:txBody>
          <a:bodyPr lIns="0" tIns="0" rIns="0" bIns="0">
            <a:spAutoFit/>
          </a:bodyPr>
          <a:lstStyle/>
          <a:p>
            <a:pPr fontAlgn="base">
              <a:spcBef>
                <a:spcPct val="0"/>
              </a:spcBef>
              <a:spcAft>
                <a:spcPct val="0"/>
              </a:spcAft>
              <a:defRPr/>
            </a:pPr>
            <a:r>
              <a:rPr lang="en-US" sz="6600" dirty="0">
                <a:solidFill>
                  <a:prstClr val="white"/>
                </a:solidFill>
                <a:effectLst>
                  <a:outerShdw blurRad="38100" dist="38100" dir="2700000" algn="tl">
                    <a:srgbClr val="000000">
                      <a:alpha val="43137"/>
                    </a:srgbClr>
                  </a:outerShdw>
                </a:effectLst>
              </a:rPr>
              <a:t>{</a:t>
            </a:r>
          </a:p>
        </p:txBody>
      </p:sp>
      <p:sp>
        <p:nvSpPr>
          <p:cNvPr id="3" name="Text Placeholder 2"/>
          <p:cNvSpPr>
            <a:spLocks noGrp="1"/>
          </p:cNvSpPr>
          <p:nvPr>
            <p:ph type="body" idx="1"/>
          </p:nvPr>
        </p:nvSpPr>
        <p:spPr>
          <a:xfrm>
            <a:off x="4572000" y="4267368"/>
            <a:ext cx="3733800" cy="731520"/>
          </a:xfrm>
        </p:spPr>
        <p:txBody>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s-ES" smtClean="0"/>
              <a:t>Haga clic para modificar el estilo de título del patrón</a:t>
            </a:r>
            <a:endParaRPr lang="en-US" dirty="0"/>
          </a:p>
        </p:txBody>
      </p:sp>
      <p:sp>
        <p:nvSpPr>
          <p:cNvPr id="6" name="Date Placeholder 11"/>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7" name="Slide Number Placeholder 12"/>
          <p:cNvSpPr>
            <a:spLocks noGrp="1"/>
          </p:cNvSpPr>
          <p:nvPr>
            <p:ph type="sldNum" sz="quarter" idx="11"/>
          </p:nvPr>
        </p:nvSpPr>
        <p:spPr/>
        <p:txBody>
          <a:bodyPr/>
          <a:lstStyle>
            <a:lvl1pPr>
              <a:defRPr/>
            </a:lvl1pPr>
          </a:lstStyle>
          <a:p>
            <a:pPr>
              <a:defRPr/>
            </a:pPr>
            <a:fld id="{085908E0-9E7A-487C-97C1-A8E26388910F}" type="slidenum">
              <a:rPr lang="es-ES_tradnl">
                <a:solidFill>
                  <a:prstClr val="white">
                    <a:alpha val="60000"/>
                  </a:prstClr>
                </a:solidFill>
              </a:rPr>
              <a:pPr>
                <a:defRPr/>
              </a:pPr>
              <a:t>‹Nº›</a:t>
            </a:fld>
            <a:endParaRPr lang="es-ES_tradnl">
              <a:solidFill>
                <a:prstClr val="white">
                  <a:alpha val="60000"/>
                </a:prstClr>
              </a:solidFill>
            </a:endParaRPr>
          </a:p>
        </p:txBody>
      </p:sp>
      <p:sp>
        <p:nvSpPr>
          <p:cNvPr id="8" name="Footer Placeholder 13"/>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2429682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s-ES" smtClean="0"/>
              <a:t>Haga clic para modificar el estilo de título del patrón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Date Placeholder 3"/>
          <p:cNvSpPr>
            <a:spLocks noGrp="1"/>
          </p:cNvSpPr>
          <p:nvPr>
            <p:ph type="dt" sz="half" idx="15"/>
          </p:nvPr>
        </p:nvSpPr>
        <p:spPr/>
        <p:txBody>
          <a:bodyPr/>
          <a:lstStyle>
            <a:lvl1pPr>
              <a:defRPr/>
            </a:lvl1pPr>
          </a:lstStyle>
          <a:p>
            <a:pPr>
              <a:defRPr/>
            </a:pPr>
            <a:endParaRPr lang="es-ES_tradnl">
              <a:solidFill>
                <a:prstClr val="white">
                  <a:alpha val="60000"/>
                </a:prstClr>
              </a:solidFill>
            </a:endParaRPr>
          </a:p>
        </p:txBody>
      </p:sp>
      <p:sp>
        <p:nvSpPr>
          <p:cNvPr id="8" name="Footer Placeholder 4"/>
          <p:cNvSpPr>
            <a:spLocks noGrp="1"/>
          </p:cNvSpPr>
          <p:nvPr>
            <p:ph type="ftr" sz="quarter" idx="16"/>
          </p:nvPr>
        </p:nvSpPr>
        <p:spPr/>
        <p:txBody>
          <a:bodyPr/>
          <a:lstStyle>
            <a:lvl1pPr>
              <a:defRPr/>
            </a:lvl1pPr>
          </a:lstStyle>
          <a:p>
            <a:pPr>
              <a:defRPr/>
            </a:pPr>
            <a:endParaRPr lang="es-ES_tradnl">
              <a:solidFill>
                <a:prstClr val="white">
                  <a:alpha val="60000"/>
                </a:prstClr>
              </a:solidFill>
            </a:endParaRPr>
          </a:p>
        </p:txBody>
      </p:sp>
      <p:sp>
        <p:nvSpPr>
          <p:cNvPr id="9" name="Slide Number Placeholder 5"/>
          <p:cNvSpPr>
            <a:spLocks noGrp="1"/>
          </p:cNvSpPr>
          <p:nvPr>
            <p:ph type="sldNum" sz="quarter" idx="17"/>
          </p:nvPr>
        </p:nvSpPr>
        <p:spPr/>
        <p:txBody>
          <a:bodyPr/>
          <a:lstStyle>
            <a:lvl1pPr>
              <a:defRPr/>
            </a:lvl1pPr>
          </a:lstStyle>
          <a:p>
            <a:pPr>
              <a:defRPr/>
            </a:pPr>
            <a:fld id="{C54AC902-3FFC-4113-A459-3067919B74A4}"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528538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TextBox 12"/>
          <p:cNvSpPr txBox="1"/>
          <p:nvPr/>
        </p:nvSpPr>
        <p:spPr>
          <a:xfrm>
            <a:off x="1057275" y="520700"/>
            <a:ext cx="457200" cy="922338"/>
          </a:xfrm>
          <a:prstGeom prst="rect">
            <a:avLst/>
          </a:prstGeom>
          <a:noFill/>
        </p:spPr>
        <p:txBody>
          <a:bodyPr lIns="0" tIns="0" rIns="0" bIns="0">
            <a:spAutoFit/>
          </a:bodyPr>
          <a:lstStyle/>
          <a:p>
            <a:pPr fontAlgn="base">
              <a:spcBef>
                <a:spcPct val="0"/>
              </a:spcBef>
              <a:spcAft>
                <a:spcPct val="0"/>
              </a:spcAft>
              <a:defRPr/>
            </a:pPr>
            <a:r>
              <a:rPr lang="en-US" sz="6000" dirty="0">
                <a:solidFill>
                  <a:prstClr val="white"/>
                </a:solidFill>
                <a:effectLst>
                  <a:outerShdw blurRad="38100" dist="38100" dir="2700000" algn="tl">
                    <a:srgbClr val="000000">
                      <a:alpha val="43137"/>
                    </a:srgbClr>
                  </a:outerShdw>
                </a:effectLst>
              </a:rPr>
              <a:t>{</a:t>
            </a:r>
          </a:p>
        </p:txBody>
      </p:sp>
      <p:sp>
        <p:nvSpPr>
          <p:cNvPr id="8" name="TextBox 17"/>
          <p:cNvSpPr txBox="1"/>
          <p:nvPr/>
        </p:nvSpPr>
        <p:spPr>
          <a:xfrm>
            <a:off x="4779963" y="520700"/>
            <a:ext cx="457200" cy="922338"/>
          </a:xfrm>
          <a:prstGeom prst="rect">
            <a:avLst/>
          </a:prstGeom>
          <a:noFill/>
        </p:spPr>
        <p:txBody>
          <a:bodyPr lIns="0" tIns="0" rIns="0" bIns="0">
            <a:spAutoFit/>
          </a:bodyPr>
          <a:lstStyle/>
          <a:p>
            <a:pPr fontAlgn="base">
              <a:spcBef>
                <a:spcPct val="0"/>
              </a:spcBef>
              <a:spcAft>
                <a:spcPct val="0"/>
              </a:spcAft>
              <a:defRPr/>
            </a:pPr>
            <a:r>
              <a:rPr lang="en-US" sz="6000" dirty="0">
                <a:solidFill>
                  <a:prstClr val="white"/>
                </a:solidFill>
                <a:effectLst>
                  <a:outerShdw blurRad="38100" dist="38100" dir="2700000" algn="tl">
                    <a:srgbClr val="000000">
                      <a:alpha val="43137"/>
                    </a:srgbClr>
                  </a:outerShdw>
                </a:effectLst>
              </a:rPr>
              <a:t>{</a:t>
            </a:r>
          </a:p>
        </p:txBody>
      </p:sp>
      <p:sp>
        <p:nvSpPr>
          <p:cNvPr id="3" name="Text Placeholder 2"/>
          <p:cNvSpPr>
            <a:spLocks noGrp="1"/>
          </p:cNvSpPr>
          <p:nvPr>
            <p:ph type="body" idx="1"/>
          </p:nvPr>
        </p:nvSpPr>
        <p:spPr>
          <a:xfrm>
            <a:off x="134112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2920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2" name="Title 11"/>
          <p:cNvSpPr>
            <a:spLocks noGrp="1"/>
          </p:cNvSpPr>
          <p:nvPr>
            <p:ph type="title"/>
          </p:nvPr>
        </p:nvSpPr>
        <p:spPr/>
        <p:txBody>
          <a:bodyPr/>
          <a:lstStyle/>
          <a:p>
            <a:r>
              <a:rPr lang="es-ES" smtClean="0"/>
              <a:t>Haga clic para modificar el estilo de título del patrón</a:t>
            </a:r>
            <a:endParaRPr lang="en-US" dirty="0"/>
          </a:p>
        </p:txBody>
      </p:sp>
      <p:sp>
        <p:nvSpPr>
          <p:cNvPr id="9" name="Date Placeholder 1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10" name="Slide Number Placeholder 14"/>
          <p:cNvSpPr>
            <a:spLocks noGrp="1"/>
          </p:cNvSpPr>
          <p:nvPr>
            <p:ph type="sldNum" sz="quarter" idx="11"/>
          </p:nvPr>
        </p:nvSpPr>
        <p:spPr/>
        <p:txBody>
          <a:bodyPr/>
          <a:lstStyle>
            <a:lvl1pPr>
              <a:defRPr/>
            </a:lvl1pPr>
          </a:lstStyle>
          <a:p>
            <a:pPr>
              <a:defRPr/>
            </a:pPr>
            <a:fld id="{E5DC5BD1-AF07-4D0E-BBB2-DBDF5EEAC391}" type="slidenum">
              <a:rPr lang="es-ES_tradnl">
                <a:solidFill>
                  <a:prstClr val="white">
                    <a:alpha val="60000"/>
                  </a:prstClr>
                </a:solidFill>
              </a:rPr>
              <a:pPr>
                <a:defRPr/>
              </a:pPr>
              <a:t>‹Nº›</a:t>
            </a:fld>
            <a:endParaRPr lang="es-ES_tradnl">
              <a:solidFill>
                <a:prstClr val="white">
                  <a:alpha val="60000"/>
                </a:prstClr>
              </a:solidFill>
            </a:endParaRPr>
          </a:p>
        </p:txBody>
      </p:sp>
      <p:sp>
        <p:nvSpPr>
          <p:cNvPr id="11" name="Footer Placeholder 15"/>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1495064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FDD2F13-F3FC-40AF-8A41-E72F6BC2A50A}"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140354168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B1420277-880F-4F59-AA35-0E9C2525AB56}"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6370075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TextBox 8"/>
          <p:cNvSpPr txBox="1"/>
          <p:nvPr/>
        </p:nvSpPr>
        <p:spPr>
          <a:xfrm>
            <a:off x="5329238" y="1774825"/>
            <a:ext cx="457200" cy="1230313"/>
          </a:xfrm>
          <a:prstGeom prst="rect">
            <a:avLst/>
          </a:prstGeom>
          <a:noFill/>
        </p:spPr>
        <p:txBody>
          <a:bodyPr lIns="0" tIns="0" rIns="0" bIns="0">
            <a:spAutoFit/>
          </a:bodyPr>
          <a:lstStyle/>
          <a:p>
            <a:pPr fontAlgn="base">
              <a:spcBef>
                <a:spcPct val="0"/>
              </a:spcBef>
              <a:spcAft>
                <a:spcPct val="0"/>
              </a:spcAft>
              <a:defRPr/>
            </a:pPr>
            <a:r>
              <a:rPr lang="en-US" sz="8000" dirty="0">
                <a:solidFill>
                  <a:prstClr val="white"/>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838200" y="685801"/>
            <a:ext cx="4343400" cy="34290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15000" y="685801"/>
            <a:ext cx="2590800" cy="3429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8" name="Title 17"/>
          <p:cNvSpPr>
            <a:spLocks noGrp="1"/>
          </p:cNvSpPr>
          <p:nvPr>
            <p:ph type="title"/>
          </p:nvPr>
        </p:nvSpPr>
        <p:spPr/>
        <p:txBody>
          <a:bodyPr/>
          <a:lstStyle/>
          <a:p>
            <a:r>
              <a:rPr lang="es-ES" smtClean="0"/>
              <a:t>Haga clic para modificar el estilo de título del patrón</a:t>
            </a:r>
            <a:endParaRPr lang="en-US" dirty="0"/>
          </a:p>
        </p:txBody>
      </p:sp>
      <p:sp>
        <p:nvSpPr>
          <p:cNvPr id="6" name="Date Placeholder 14"/>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7" name="Slide Number Placeholder 15"/>
          <p:cNvSpPr>
            <a:spLocks noGrp="1"/>
          </p:cNvSpPr>
          <p:nvPr>
            <p:ph type="sldNum" sz="quarter" idx="11"/>
          </p:nvPr>
        </p:nvSpPr>
        <p:spPr/>
        <p:txBody>
          <a:bodyPr/>
          <a:lstStyle>
            <a:lvl1pPr>
              <a:defRPr/>
            </a:lvl1pPr>
          </a:lstStyle>
          <a:p>
            <a:pPr>
              <a:defRPr/>
            </a:pPr>
            <a:fld id="{712938B7-CF7F-4460-8BB1-32FAF798BE3E}" type="slidenum">
              <a:rPr lang="es-ES_tradnl">
                <a:solidFill>
                  <a:prstClr val="white">
                    <a:alpha val="60000"/>
                  </a:prstClr>
                </a:solidFill>
              </a:rPr>
              <a:pPr>
                <a:defRPr/>
              </a:pPr>
              <a:t>‹Nº›</a:t>
            </a:fld>
            <a:endParaRPr lang="es-ES_tradnl">
              <a:solidFill>
                <a:prstClr val="white">
                  <a:alpha val="60000"/>
                </a:prstClr>
              </a:solidFill>
            </a:endParaRPr>
          </a:p>
        </p:txBody>
      </p:sp>
      <p:sp>
        <p:nvSpPr>
          <p:cNvPr id="8" name="Footer Placeholder 16"/>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13456245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TextBox 8"/>
          <p:cNvSpPr txBox="1"/>
          <p:nvPr/>
        </p:nvSpPr>
        <p:spPr>
          <a:xfrm>
            <a:off x="2435225" y="3332163"/>
            <a:ext cx="457200" cy="922337"/>
          </a:xfrm>
          <a:prstGeom prst="rect">
            <a:avLst/>
          </a:prstGeom>
          <a:noFill/>
        </p:spPr>
        <p:txBody>
          <a:bodyPr lIns="0" tIns="0" rIns="0" bIns="0">
            <a:spAutoFit/>
          </a:bodyPr>
          <a:lstStyle/>
          <a:p>
            <a:pPr fontAlgn="base">
              <a:spcBef>
                <a:spcPct val="0"/>
              </a:spcBef>
              <a:spcAft>
                <a:spcPct val="0"/>
              </a:spcAft>
              <a:defRPr/>
            </a:pPr>
            <a:r>
              <a:rPr lang="en-US" sz="6000" dirty="0">
                <a:solidFill>
                  <a:prstClr val="white"/>
                </a:solidFill>
                <a:effectLst>
                  <a:outerShdw blurRad="38100" dist="38100" dir="2700000" algn="tl">
                    <a:srgbClr val="000000">
                      <a:alpha val="43137"/>
                    </a:srgbClr>
                  </a:outerShdw>
                </a:effectLst>
              </a:rPr>
              <a:t>{</a:t>
            </a:r>
          </a:p>
        </p:txBody>
      </p:sp>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a:p>
        </p:txBody>
      </p:sp>
      <p:sp>
        <p:nvSpPr>
          <p:cNvPr id="4" name="Text Placeholder 3"/>
          <p:cNvSpPr>
            <a:spLocks noGrp="1"/>
          </p:cNvSpPr>
          <p:nvPr>
            <p:ph type="body" sz="half" idx="2"/>
          </p:nvPr>
        </p:nvSpPr>
        <p:spPr>
          <a:xfrm>
            <a:off x="2743200" y="3453047"/>
            <a:ext cx="5029200" cy="720804"/>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sp>
        <p:nvSpPr>
          <p:cNvPr id="6" name="Date Placeholder 12"/>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7" name="Slide Number Placeholder 13"/>
          <p:cNvSpPr>
            <a:spLocks noGrp="1"/>
          </p:cNvSpPr>
          <p:nvPr>
            <p:ph type="sldNum" sz="quarter" idx="11"/>
          </p:nvPr>
        </p:nvSpPr>
        <p:spPr/>
        <p:txBody>
          <a:bodyPr/>
          <a:lstStyle>
            <a:lvl1pPr>
              <a:defRPr/>
            </a:lvl1pPr>
          </a:lstStyle>
          <a:p>
            <a:pPr>
              <a:defRPr/>
            </a:pPr>
            <a:fld id="{374AFE36-568D-48D1-B164-9DBADC7F02B6}" type="slidenum">
              <a:rPr lang="es-ES_tradnl">
                <a:solidFill>
                  <a:prstClr val="white">
                    <a:alpha val="60000"/>
                  </a:prstClr>
                </a:solidFill>
              </a:rPr>
              <a:pPr>
                <a:defRPr/>
              </a:pPr>
              <a:t>‹Nº›</a:t>
            </a:fld>
            <a:endParaRPr lang="es-ES_tradnl">
              <a:solidFill>
                <a:prstClr val="white">
                  <a:alpha val="60000"/>
                </a:prstClr>
              </a:solidFill>
            </a:endParaRPr>
          </a:p>
        </p:txBody>
      </p:sp>
      <p:sp>
        <p:nvSpPr>
          <p:cNvPr id="8" name="Footer Placeholder 14"/>
          <p:cNvSpPr>
            <a:spLocks noGrp="1"/>
          </p:cNvSpPr>
          <p:nvPr>
            <p:ph type="ftr" sz="quarter" idx="12"/>
          </p:nvPr>
        </p:nvSpPr>
        <p:spPr/>
        <p:txBody>
          <a:bodyPr/>
          <a:lstStyle>
            <a:lvl1pPr>
              <a:defRPr/>
            </a:lvl1pPr>
          </a:lstStyle>
          <a:p>
            <a:pPr>
              <a:defRPr/>
            </a:pPr>
            <a:endParaRPr lang="es-ES_tradnl">
              <a:solidFill>
                <a:prstClr val="white">
                  <a:alpha val="60000"/>
                </a:prstClr>
              </a:solidFill>
            </a:endParaRPr>
          </a:p>
        </p:txBody>
      </p:sp>
    </p:spTree>
    <p:extLst>
      <p:ext uri="{BB962C8B-B14F-4D97-AF65-F5344CB8AC3E}">
        <p14:creationId xmlns:p14="http://schemas.microsoft.com/office/powerpoint/2010/main" val="17550862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9D30225-F7B1-43D7-A26D-9C740612FECE}"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19220331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_tradnl">
              <a:solidFill>
                <a:prstClr val="white">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_tradnl">
              <a:solidFill>
                <a:prstClr val="white">
                  <a:alpha val="6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E79E3B1-3B5F-4FE7-967E-E7C8081817C8}" type="slidenum">
              <a:rPr lang="es-ES_tradnl">
                <a:solidFill>
                  <a:prstClr val="white">
                    <a:alpha val="60000"/>
                  </a:prstClr>
                </a:solidFill>
              </a:rPr>
              <a:pPr>
                <a:defRPr/>
              </a:pPr>
              <a:t>‹Nº›</a:t>
            </a:fld>
            <a:endParaRPr lang="es-ES_tradnl">
              <a:solidFill>
                <a:prstClr val="white">
                  <a:alpha val="60000"/>
                </a:prstClr>
              </a:solidFill>
            </a:endParaRPr>
          </a:p>
        </p:txBody>
      </p:sp>
    </p:spTree>
    <p:extLst>
      <p:ext uri="{BB962C8B-B14F-4D97-AF65-F5344CB8AC3E}">
        <p14:creationId xmlns:p14="http://schemas.microsoft.com/office/powerpoint/2010/main" val="292475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4F79F92-32E9-4D02-9409-08A70D736B64}"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F540312-6665-418D-802A-3411F6300EAC}" type="datetimeFigureOut">
              <a:rPr lang="es-PE" smtClean="0"/>
              <a:pPr/>
              <a:t>19/06/2015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a:xfrm>
            <a:off x="8077200" y="6356350"/>
            <a:ext cx="609600" cy="365125"/>
          </a:xfrm>
        </p:spPr>
        <p:txBody>
          <a:bodyPr/>
          <a:lstStyle/>
          <a:p>
            <a:fld id="{84F79F92-32E9-4D02-9409-08A70D736B64}" type="slidenum">
              <a:rPr lang="es-PE" smtClean="0"/>
              <a:pPr/>
              <a:t>‹Nº›</a:t>
            </a:fld>
            <a:endParaRPr lang="es-PE"/>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540312-6665-418D-802A-3411F6300EAC}" type="datetimeFigureOut">
              <a:rPr lang="es-PE" smtClean="0"/>
              <a:pPr/>
              <a:t>19/06/2015</a:t>
            </a:fld>
            <a:endParaRPr lang="es-PE"/>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E"/>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F79F92-32E9-4D02-9409-08A70D736B64}" type="slidenum">
              <a:rPr lang="es-PE" smtClean="0"/>
              <a:pPr/>
              <a:t>‹Nº›</a:t>
            </a:fld>
            <a:endParaRPr lang="es-PE"/>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540312-6665-418D-802A-3411F6300EAC}" type="datetimeFigureOut">
              <a:rPr lang="es-PE" smtClean="0">
                <a:solidFill>
                  <a:srgbClr val="EEECE1">
                    <a:shade val="90000"/>
                  </a:srgbClr>
                </a:solidFill>
              </a:rPr>
              <a:pPr/>
              <a:t>19/06/2015</a:t>
            </a:fld>
            <a:endParaRPr lang="es-PE">
              <a:solidFill>
                <a:srgbClr val="EEECE1">
                  <a:shade val="90000"/>
                </a:srgbClr>
              </a:solidFill>
            </a:endParaRP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E">
              <a:solidFill>
                <a:srgbClr val="EEECE1">
                  <a:shade val="90000"/>
                </a:srgbClr>
              </a:solidFill>
            </a:endParaRP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F79F92-32E9-4D02-9409-08A70D736B64}" type="slidenum">
              <a:rPr lang="es-PE" smtClean="0">
                <a:solidFill>
                  <a:srgbClr val="EEECE1">
                    <a:shade val="90000"/>
                  </a:srgbClr>
                </a:solidFill>
              </a:rPr>
              <a:pPr/>
              <a:t>‹Nº›</a:t>
            </a:fld>
            <a:endParaRPr lang="es-PE">
              <a:solidFill>
                <a:srgbClr val="EEECE1">
                  <a:shade val="90000"/>
                </a:srgbClr>
              </a:solidFill>
            </a:endParaRP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grpSp>
    </p:spTree>
    <p:extLst>
      <p:ext uri="{BB962C8B-B14F-4D97-AF65-F5344CB8AC3E}">
        <p14:creationId xmlns:p14="http://schemas.microsoft.com/office/powerpoint/2010/main" val="297419236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23D0B-4042-4830-968A-9119DB058BC0}" type="datetimeFigureOut">
              <a:rPr lang="es-ES" smtClean="0">
                <a:solidFill>
                  <a:prstClr val="black">
                    <a:tint val="75000"/>
                  </a:prstClr>
                </a:solidFill>
              </a:rPr>
              <a:pPr/>
              <a:t>19/06/2015</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B7E5D-D40B-4FDF-8BC8-C31EEE5E0F0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397119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Placeholder 1"/>
          <p:cNvSpPr>
            <a:spLocks noGrp="1"/>
          </p:cNvSpPr>
          <p:nvPr>
            <p:ph type="title"/>
          </p:nvPr>
        </p:nvSpPr>
        <p:spPr>
          <a:xfrm>
            <a:off x="777875" y="4876800"/>
            <a:ext cx="7543800" cy="9144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33600" y="685800"/>
            <a:ext cx="6096000" cy="3657600"/>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fontAlgn="base">
              <a:spcBef>
                <a:spcPct val="0"/>
              </a:spcBef>
              <a:spcAft>
                <a:spcPct val="0"/>
              </a:spcAft>
              <a:defRPr/>
            </a:pPr>
            <a:endParaRPr lang="es-ES_tradnl">
              <a:solidFill>
                <a:prstClr val="white">
                  <a:alpha val="60000"/>
                </a:prstClr>
              </a:solidFill>
              <a:latin typeface="Verdana" pitchFamily="34" charset="0"/>
            </a:endParaRPr>
          </a:p>
        </p:txBody>
      </p:sp>
      <p:sp>
        <p:nvSpPr>
          <p:cNvPr id="5" name="Footer Placeholder 4"/>
          <p:cNvSpPr>
            <a:spLocks noGrp="1"/>
          </p:cNvSpPr>
          <p:nvPr>
            <p:ph type="ftr" sz="quarter" idx="3"/>
          </p:nvPr>
        </p:nvSpPr>
        <p:spPr>
          <a:xfrm>
            <a:off x="822325"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fontAlgn="base">
              <a:spcBef>
                <a:spcPct val="0"/>
              </a:spcBef>
              <a:spcAft>
                <a:spcPct val="0"/>
              </a:spcAft>
              <a:defRPr/>
            </a:pPr>
            <a:endParaRPr lang="es-ES_tradnl">
              <a:solidFill>
                <a:prstClr val="white">
                  <a:alpha val="60000"/>
                </a:prstClr>
              </a:solidFill>
              <a:latin typeface="Verdana" pitchFamily="34" charset="0"/>
            </a:endParaRPr>
          </a:p>
        </p:txBody>
      </p:sp>
      <p:sp>
        <p:nvSpPr>
          <p:cNvPr id="6" name="Slide Number Placeholder 5"/>
          <p:cNvSpPr>
            <a:spLocks noGrp="1"/>
          </p:cNvSpPr>
          <p:nvPr>
            <p:ph type="sldNum" sz="quarter" idx="4"/>
          </p:nvPr>
        </p:nvSpPr>
        <p:spPr>
          <a:xfrm>
            <a:off x="822325"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pPr fontAlgn="base">
              <a:spcBef>
                <a:spcPct val="0"/>
              </a:spcBef>
              <a:spcAft>
                <a:spcPct val="0"/>
              </a:spcAft>
              <a:defRPr/>
            </a:pPr>
            <a:fld id="{7AF51362-FC36-4848-96E0-C76DB3A09413}" type="slidenum">
              <a:rPr lang="es-ES_tradnl">
                <a:solidFill>
                  <a:prstClr val="white">
                    <a:alpha val="60000"/>
                  </a:prstClr>
                </a:solidFill>
                <a:latin typeface="Verdana" pitchFamily="34" charset="0"/>
              </a:rPr>
              <a:pPr fontAlgn="base">
                <a:spcBef>
                  <a:spcPct val="0"/>
                </a:spcBef>
                <a:spcAft>
                  <a:spcPct val="0"/>
                </a:spcAft>
                <a:defRPr/>
              </a:pPr>
              <a:t>‹Nº›</a:t>
            </a:fld>
            <a:endParaRPr lang="es-ES_tradnl">
              <a:solidFill>
                <a:prstClr val="white">
                  <a:alpha val="60000"/>
                </a:prstClr>
              </a:solidFill>
              <a:latin typeface="Verdana" pitchFamily="34" charset="0"/>
            </a:endParaRPr>
          </a:p>
        </p:txBody>
      </p:sp>
    </p:spTree>
    <p:extLst>
      <p:ext uri="{BB962C8B-B14F-4D97-AF65-F5344CB8AC3E}">
        <p14:creationId xmlns:p14="http://schemas.microsoft.com/office/powerpoint/2010/main" val="18598840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spcBef>
          <a:spcPct val="0"/>
        </a:spcBef>
        <a:spcAft>
          <a:spcPct val="0"/>
        </a:spcAft>
        <a:defRPr sz="4900" kern="1200">
          <a:solidFill>
            <a:schemeClr val="tx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4900">
          <a:solidFill>
            <a:schemeClr val="tx1"/>
          </a:solidFill>
          <a:latin typeface="Palatino Linotype" pitchFamily="18" charset="0"/>
        </a:defRPr>
      </a:lvl2pPr>
      <a:lvl3pPr algn="l" rtl="0" eaLnBrk="0" fontAlgn="base" hangingPunct="0">
        <a:spcBef>
          <a:spcPct val="0"/>
        </a:spcBef>
        <a:spcAft>
          <a:spcPct val="0"/>
        </a:spcAft>
        <a:defRPr sz="4900">
          <a:solidFill>
            <a:schemeClr val="tx1"/>
          </a:solidFill>
          <a:latin typeface="Palatino Linotype" pitchFamily="18" charset="0"/>
        </a:defRPr>
      </a:lvl3pPr>
      <a:lvl4pPr algn="l" rtl="0" eaLnBrk="0" fontAlgn="base" hangingPunct="0">
        <a:spcBef>
          <a:spcPct val="0"/>
        </a:spcBef>
        <a:spcAft>
          <a:spcPct val="0"/>
        </a:spcAft>
        <a:defRPr sz="4900">
          <a:solidFill>
            <a:schemeClr val="tx1"/>
          </a:solidFill>
          <a:latin typeface="Palatino Linotype" pitchFamily="18" charset="0"/>
        </a:defRPr>
      </a:lvl4pPr>
      <a:lvl5pPr algn="l" rtl="0" eaLnBrk="0" fontAlgn="base" hangingPunct="0">
        <a:spcBef>
          <a:spcPct val="0"/>
        </a:spcBef>
        <a:spcAft>
          <a:spcPct val="0"/>
        </a:spcAft>
        <a:defRPr sz="4900">
          <a:solidFill>
            <a:schemeClr val="tx1"/>
          </a:solidFill>
          <a:latin typeface="Palatino Linotype"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55588" algn="l" rtl="0" eaLnBrk="0" fontAlgn="base" hangingPunct="0">
        <a:spcBef>
          <a:spcPct val="20000"/>
        </a:spcBef>
        <a:spcAft>
          <a:spcPct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39763" indent="-255588" algn="l" rtl="0" eaLnBrk="0" fontAlgn="base" hangingPunct="0">
        <a:spcBef>
          <a:spcPct val="20000"/>
        </a:spcBef>
        <a:spcAft>
          <a:spcPct val="0"/>
        </a:spcAft>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4888" indent="-255588" algn="l" rtl="0" eaLnBrk="0" fontAlgn="base" hangingPunct="0">
        <a:spcBef>
          <a:spcPct val="20000"/>
        </a:spcBef>
        <a:spcAft>
          <a:spcPct val="0"/>
        </a:spcAft>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5588" algn="l" rtl="0" eaLnBrk="0" fontAlgn="base" hangingPunct="0">
        <a:spcBef>
          <a:spcPct val="20000"/>
        </a:spcBef>
        <a:spcAft>
          <a:spcPct val="0"/>
        </a:spcAft>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4650" indent="-255588" algn="l" rtl="0" eaLnBrk="0" fontAlgn="base" hangingPunct="0">
        <a:spcBef>
          <a:spcPct val="20000"/>
        </a:spcBef>
        <a:spcAft>
          <a:spcPct val="0"/>
        </a:spcAft>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Placeholder 1"/>
          <p:cNvSpPr>
            <a:spLocks noGrp="1"/>
          </p:cNvSpPr>
          <p:nvPr>
            <p:ph type="title"/>
          </p:nvPr>
        </p:nvSpPr>
        <p:spPr>
          <a:xfrm>
            <a:off x="777875" y="4876800"/>
            <a:ext cx="7543800" cy="9144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33600" y="685800"/>
            <a:ext cx="6096000" cy="3657600"/>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fontAlgn="base">
              <a:spcBef>
                <a:spcPct val="0"/>
              </a:spcBef>
              <a:spcAft>
                <a:spcPct val="0"/>
              </a:spcAft>
              <a:defRPr/>
            </a:pPr>
            <a:endParaRPr lang="es-ES_tradnl">
              <a:solidFill>
                <a:prstClr val="white">
                  <a:alpha val="60000"/>
                </a:prstClr>
              </a:solidFill>
              <a:latin typeface="Verdana" pitchFamily="34" charset="0"/>
            </a:endParaRPr>
          </a:p>
        </p:txBody>
      </p:sp>
      <p:sp>
        <p:nvSpPr>
          <p:cNvPr id="5" name="Footer Placeholder 4"/>
          <p:cNvSpPr>
            <a:spLocks noGrp="1"/>
          </p:cNvSpPr>
          <p:nvPr>
            <p:ph type="ftr" sz="quarter" idx="3"/>
          </p:nvPr>
        </p:nvSpPr>
        <p:spPr>
          <a:xfrm>
            <a:off x="822325"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fontAlgn="base">
              <a:spcBef>
                <a:spcPct val="0"/>
              </a:spcBef>
              <a:spcAft>
                <a:spcPct val="0"/>
              </a:spcAft>
              <a:defRPr/>
            </a:pPr>
            <a:endParaRPr lang="es-ES_tradnl">
              <a:solidFill>
                <a:prstClr val="white">
                  <a:alpha val="60000"/>
                </a:prstClr>
              </a:solidFill>
              <a:latin typeface="Verdana" pitchFamily="34" charset="0"/>
            </a:endParaRPr>
          </a:p>
        </p:txBody>
      </p:sp>
      <p:sp>
        <p:nvSpPr>
          <p:cNvPr id="6" name="Slide Number Placeholder 5"/>
          <p:cNvSpPr>
            <a:spLocks noGrp="1"/>
          </p:cNvSpPr>
          <p:nvPr>
            <p:ph type="sldNum" sz="quarter" idx="4"/>
          </p:nvPr>
        </p:nvSpPr>
        <p:spPr>
          <a:xfrm>
            <a:off x="822325"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pPr fontAlgn="base">
              <a:spcBef>
                <a:spcPct val="0"/>
              </a:spcBef>
              <a:spcAft>
                <a:spcPct val="0"/>
              </a:spcAft>
              <a:defRPr/>
            </a:pPr>
            <a:fld id="{6EBC006B-064F-4581-A077-FC3A668429AD}" type="slidenum">
              <a:rPr lang="es-ES_tradnl">
                <a:solidFill>
                  <a:prstClr val="white">
                    <a:alpha val="60000"/>
                  </a:prstClr>
                </a:solidFill>
                <a:latin typeface="Verdana" pitchFamily="34" charset="0"/>
              </a:rPr>
              <a:pPr fontAlgn="base">
                <a:spcBef>
                  <a:spcPct val="0"/>
                </a:spcBef>
                <a:spcAft>
                  <a:spcPct val="0"/>
                </a:spcAft>
                <a:defRPr/>
              </a:pPr>
              <a:t>‹Nº›</a:t>
            </a:fld>
            <a:endParaRPr lang="es-ES_tradnl">
              <a:solidFill>
                <a:prstClr val="white">
                  <a:alpha val="60000"/>
                </a:prstClr>
              </a:solidFill>
              <a:latin typeface="Verdana" pitchFamily="34" charset="0"/>
            </a:endParaRPr>
          </a:p>
        </p:txBody>
      </p:sp>
    </p:spTree>
    <p:extLst>
      <p:ext uri="{BB962C8B-B14F-4D97-AF65-F5344CB8AC3E}">
        <p14:creationId xmlns:p14="http://schemas.microsoft.com/office/powerpoint/2010/main" val="2255401000"/>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4900" kern="1200">
          <a:solidFill>
            <a:schemeClr val="tx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4900">
          <a:solidFill>
            <a:schemeClr val="tx1"/>
          </a:solidFill>
          <a:latin typeface="Palatino Linotype" pitchFamily="18" charset="0"/>
        </a:defRPr>
      </a:lvl2pPr>
      <a:lvl3pPr algn="l" rtl="0" eaLnBrk="0" fontAlgn="base" hangingPunct="0">
        <a:spcBef>
          <a:spcPct val="0"/>
        </a:spcBef>
        <a:spcAft>
          <a:spcPct val="0"/>
        </a:spcAft>
        <a:defRPr sz="4900">
          <a:solidFill>
            <a:schemeClr val="tx1"/>
          </a:solidFill>
          <a:latin typeface="Palatino Linotype" pitchFamily="18" charset="0"/>
        </a:defRPr>
      </a:lvl3pPr>
      <a:lvl4pPr algn="l" rtl="0" eaLnBrk="0" fontAlgn="base" hangingPunct="0">
        <a:spcBef>
          <a:spcPct val="0"/>
        </a:spcBef>
        <a:spcAft>
          <a:spcPct val="0"/>
        </a:spcAft>
        <a:defRPr sz="4900">
          <a:solidFill>
            <a:schemeClr val="tx1"/>
          </a:solidFill>
          <a:latin typeface="Palatino Linotype" pitchFamily="18" charset="0"/>
        </a:defRPr>
      </a:lvl4pPr>
      <a:lvl5pPr algn="l" rtl="0" eaLnBrk="0" fontAlgn="base" hangingPunct="0">
        <a:spcBef>
          <a:spcPct val="0"/>
        </a:spcBef>
        <a:spcAft>
          <a:spcPct val="0"/>
        </a:spcAft>
        <a:defRPr sz="4900">
          <a:solidFill>
            <a:schemeClr val="tx1"/>
          </a:solidFill>
          <a:latin typeface="Palatino Linotype"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55588" algn="l" rtl="0" eaLnBrk="0" fontAlgn="base" hangingPunct="0">
        <a:spcBef>
          <a:spcPct val="20000"/>
        </a:spcBef>
        <a:spcAft>
          <a:spcPct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39763" indent="-255588" algn="l" rtl="0" eaLnBrk="0" fontAlgn="base" hangingPunct="0">
        <a:spcBef>
          <a:spcPct val="20000"/>
        </a:spcBef>
        <a:spcAft>
          <a:spcPct val="0"/>
        </a:spcAft>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4888" indent="-255588" algn="l" rtl="0" eaLnBrk="0" fontAlgn="base" hangingPunct="0">
        <a:spcBef>
          <a:spcPct val="20000"/>
        </a:spcBef>
        <a:spcAft>
          <a:spcPct val="0"/>
        </a:spcAft>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5588" algn="l" rtl="0" eaLnBrk="0" fontAlgn="base" hangingPunct="0">
        <a:spcBef>
          <a:spcPct val="20000"/>
        </a:spcBef>
        <a:spcAft>
          <a:spcPct val="0"/>
        </a:spcAft>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4650" indent="-255588" algn="l" rtl="0" eaLnBrk="0" fontAlgn="base" hangingPunct="0">
        <a:spcBef>
          <a:spcPct val="20000"/>
        </a:spcBef>
        <a:spcAft>
          <a:spcPct val="0"/>
        </a:spcAft>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image" Target="../media/image14.emf"/><Relationship Id="rId18" Type="http://schemas.openxmlformats.org/officeDocument/2006/relationships/image" Target="../media/image19.emf"/><Relationship Id="rId3" Type="http://schemas.openxmlformats.org/officeDocument/2006/relationships/image" Target="../media/image4.emf"/><Relationship Id="rId21" Type="http://schemas.openxmlformats.org/officeDocument/2006/relationships/image" Target="../media/image22.emf"/><Relationship Id="rId7" Type="http://schemas.openxmlformats.org/officeDocument/2006/relationships/image" Target="../media/image8.emf"/><Relationship Id="rId12" Type="http://schemas.openxmlformats.org/officeDocument/2006/relationships/image" Target="../media/image13.emf"/><Relationship Id="rId17" Type="http://schemas.openxmlformats.org/officeDocument/2006/relationships/image" Target="../media/image18.emf"/><Relationship Id="rId25" Type="http://schemas.openxmlformats.org/officeDocument/2006/relationships/image" Target="../media/image26.emf"/><Relationship Id="rId2" Type="http://schemas.openxmlformats.org/officeDocument/2006/relationships/image" Target="../media/image3.emf"/><Relationship Id="rId16" Type="http://schemas.openxmlformats.org/officeDocument/2006/relationships/image" Target="../media/image17.emf"/><Relationship Id="rId20" Type="http://schemas.openxmlformats.org/officeDocument/2006/relationships/image" Target="../media/image21.emf"/><Relationship Id="rId1" Type="http://schemas.openxmlformats.org/officeDocument/2006/relationships/slideLayout" Target="../slideLayouts/slideLayout24.xml"/><Relationship Id="rId6" Type="http://schemas.openxmlformats.org/officeDocument/2006/relationships/image" Target="../media/image7.emf"/><Relationship Id="rId11" Type="http://schemas.openxmlformats.org/officeDocument/2006/relationships/image" Target="../media/image12.emf"/><Relationship Id="rId24" Type="http://schemas.openxmlformats.org/officeDocument/2006/relationships/image" Target="../media/image25.emf"/><Relationship Id="rId5" Type="http://schemas.openxmlformats.org/officeDocument/2006/relationships/image" Target="../media/image6.emf"/><Relationship Id="rId15" Type="http://schemas.openxmlformats.org/officeDocument/2006/relationships/image" Target="../media/image16.emf"/><Relationship Id="rId23" Type="http://schemas.openxmlformats.org/officeDocument/2006/relationships/image" Target="../media/image24.emf"/><Relationship Id="rId10" Type="http://schemas.openxmlformats.org/officeDocument/2006/relationships/image" Target="../media/image11.emf"/><Relationship Id="rId19" Type="http://schemas.openxmlformats.org/officeDocument/2006/relationships/image" Target="../media/image20.emf"/><Relationship Id="rId4" Type="http://schemas.openxmlformats.org/officeDocument/2006/relationships/image" Target="../media/image5.emf"/><Relationship Id="rId9" Type="http://schemas.openxmlformats.org/officeDocument/2006/relationships/image" Target="../media/image10.emf"/><Relationship Id="rId14" Type="http://schemas.openxmlformats.org/officeDocument/2006/relationships/image" Target="../media/image15.emf"/><Relationship Id="rId22" Type="http://schemas.openxmlformats.org/officeDocument/2006/relationships/image" Target="../media/image2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image" Target="../media/image14.emf"/><Relationship Id="rId18" Type="http://schemas.openxmlformats.org/officeDocument/2006/relationships/image" Target="../media/image19.emf"/><Relationship Id="rId3" Type="http://schemas.openxmlformats.org/officeDocument/2006/relationships/image" Target="../media/image4.emf"/><Relationship Id="rId21" Type="http://schemas.openxmlformats.org/officeDocument/2006/relationships/image" Target="../media/image22.emf"/><Relationship Id="rId7" Type="http://schemas.openxmlformats.org/officeDocument/2006/relationships/image" Target="../media/image8.emf"/><Relationship Id="rId12" Type="http://schemas.openxmlformats.org/officeDocument/2006/relationships/image" Target="../media/image13.emf"/><Relationship Id="rId17" Type="http://schemas.openxmlformats.org/officeDocument/2006/relationships/image" Target="../media/image18.emf"/><Relationship Id="rId2" Type="http://schemas.openxmlformats.org/officeDocument/2006/relationships/image" Target="../media/image3.emf"/><Relationship Id="rId16" Type="http://schemas.openxmlformats.org/officeDocument/2006/relationships/image" Target="../media/image17.emf"/><Relationship Id="rId20" Type="http://schemas.openxmlformats.org/officeDocument/2006/relationships/image" Target="../media/image21.emf"/><Relationship Id="rId1" Type="http://schemas.openxmlformats.org/officeDocument/2006/relationships/slideLayout" Target="../slideLayouts/slideLayout35.xml"/><Relationship Id="rId6" Type="http://schemas.openxmlformats.org/officeDocument/2006/relationships/image" Target="../media/image7.emf"/><Relationship Id="rId11" Type="http://schemas.openxmlformats.org/officeDocument/2006/relationships/image" Target="../media/image12.emf"/><Relationship Id="rId5" Type="http://schemas.openxmlformats.org/officeDocument/2006/relationships/image" Target="../media/image6.emf"/><Relationship Id="rId15" Type="http://schemas.openxmlformats.org/officeDocument/2006/relationships/image" Target="../media/image16.emf"/><Relationship Id="rId23" Type="http://schemas.openxmlformats.org/officeDocument/2006/relationships/image" Target="../media/image24.emf"/><Relationship Id="rId10" Type="http://schemas.openxmlformats.org/officeDocument/2006/relationships/image" Target="../media/image11.emf"/><Relationship Id="rId19" Type="http://schemas.openxmlformats.org/officeDocument/2006/relationships/image" Target="../media/image20.emf"/><Relationship Id="rId4" Type="http://schemas.openxmlformats.org/officeDocument/2006/relationships/image" Target="../media/image5.emf"/><Relationship Id="rId9" Type="http://schemas.openxmlformats.org/officeDocument/2006/relationships/image" Target="../media/image10.emf"/><Relationship Id="rId14" Type="http://schemas.openxmlformats.org/officeDocument/2006/relationships/image" Target="../media/image15.emf"/><Relationship Id="rId22" Type="http://schemas.openxmlformats.org/officeDocument/2006/relationships/image" Target="../media/image23.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32656"/>
            <a:ext cx="8135912" cy="1368152"/>
          </a:xfrm>
        </p:spPr>
        <p:txBody>
          <a:bodyPr>
            <a:normAutofit fontScale="90000"/>
          </a:bodyPr>
          <a:lstStyle/>
          <a:p>
            <a:pPr algn="ctr"/>
            <a:r>
              <a:rPr lang="es-PE" sz="4400" dirty="0" smtClean="0">
                <a:solidFill>
                  <a:schemeClr val="tx1"/>
                </a:solidFill>
                <a:effectLst>
                  <a:outerShdw blurRad="38100" dist="38100" dir="2700000" algn="tl">
                    <a:srgbClr val="000000">
                      <a:alpha val="43137"/>
                    </a:srgbClr>
                  </a:outerShdw>
                </a:effectLst>
              </a:rPr>
              <a:t>UNIVERSIDAD CÉSAR VALLEJO</a:t>
            </a:r>
            <a:r>
              <a:rPr lang="es-PE" sz="4000" dirty="0" smtClean="0">
                <a:solidFill>
                  <a:schemeClr val="tx1"/>
                </a:solidFill>
                <a:effectLst>
                  <a:outerShdw blurRad="38100" dist="38100" dir="2700000" algn="tl">
                    <a:srgbClr val="000000">
                      <a:alpha val="43137"/>
                    </a:srgbClr>
                  </a:outerShdw>
                </a:effectLst>
              </a:rPr>
              <a:t/>
            </a:r>
            <a:br>
              <a:rPr lang="es-PE" sz="4000" dirty="0" smtClean="0">
                <a:solidFill>
                  <a:schemeClr val="tx1"/>
                </a:solidFill>
                <a:effectLst>
                  <a:outerShdw blurRad="38100" dist="38100" dir="2700000" algn="tl">
                    <a:srgbClr val="000000">
                      <a:alpha val="43137"/>
                    </a:srgbClr>
                  </a:outerShdw>
                </a:effectLst>
              </a:rPr>
            </a:br>
            <a:r>
              <a:rPr lang="es-PE" sz="4000" dirty="0" smtClean="0">
                <a:solidFill>
                  <a:schemeClr val="tx1"/>
                </a:solidFill>
                <a:effectLst>
                  <a:outerShdw blurRad="38100" dist="38100" dir="2700000" algn="tl">
                    <a:srgbClr val="000000">
                      <a:alpha val="43137"/>
                    </a:srgbClr>
                  </a:outerShdw>
                </a:effectLst>
              </a:rPr>
              <a:t>ESCUELA DE POST GRADO</a:t>
            </a:r>
            <a:r>
              <a:rPr lang="es-PE" sz="3200" dirty="0" smtClean="0">
                <a:solidFill>
                  <a:schemeClr val="tx1"/>
                </a:solidFill>
                <a:effectLst>
                  <a:outerShdw blurRad="38100" dist="38100" dir="2700000" algn="tl">
                    <a:srgbClr val="000000">
                      <a:alpha val="43137"/>
                    </a:srgbClr>
                  </a:outerShdw>
                </a:effectLst>
              </a:rPr>
              <a:t/>
            </a:r>
            <a:br>
              <a:rPr lang="es-PE" sz="3200" dirty="0" smtClean="0">
                <a:solidFill>
                  <a:schemeClr val="tx1"/>
                </a:solidFill>
                <a:effectLst>
                  <a:outerShdw blurRad="38100" dist="38100" dir="2700000" algn="tl">
                    <a:srgbClr val="000000">
                      <a:alpha val="43137"/>
                    </a:srgbClr>
                  </a:outerShdw>
                </a:effectLst>
              </a:rPr>
            </a:br>
            <a:r>
              <a:rPr lang="es-PE" sz="2700" dirty="0" smtClean="0">
                <a:solidFill>
                  <a:schemeClr val="tx1"/>
                </a:solidFill>
                <a:effectLst>
                  <a:outerShdw blurRad="38100" dist="38100" dir="2700000" algn="tl">
                    <a:srgbClr val="000000">
                      <a:alpha val="43137"/>
                    </a:srgbClr>
                  </a:outerShdw>
                </a:effectLst>
              </a:rPr>
              <a:t>OFICINA DE INVESTIGACIÓN</a:t>
            </a:r>
            <a:endParaRPr lang="es-PE" sz="2700" dirty="0">
              <a:solidFill>
                <a:schemeClr val="tx1"/>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540544" y="2060848"/>
            <a:ext cx="8062912" cy="4392488"/>
          </a:xfrm>
        </p:spPr>
        <p:txBody>
          <a:bodyPr/>
          <a:lstStyle/>
          <a:p>
            <a:pPr algn="l"/>
            <a:endParaRPr lang="es-PE" dirty="0" smtClean="0">
              <a:effectLst>
                <a:outerShdw blurRad="38100" dist="38100" dir="2700000" algn="tl">
                  <a:srgbClr val="000000">
                    <a:alpha val="43137"/>
                  </a:srgbClr>
                </a:outerShdw>
              </a:effectLst>
            </a:endParaRPr>
          </a:p>
          <a:p>
            <a:pPr algn="ctr"/>
            <a:r>
              <a:rPr lang="es-PE" sz="3600" b="1" dirty="0" smtClean="0">
                <a:effectLst>
                  <a:outerShdw blurRad="38100" dist="38100" dir="2700000" algn="tl">
                    <a:srgbClr val="000000">
                      <a:alpha val="43137"/>
                    </a:srgbClr>
                  </a:outerShdw>
                </a:effectLst>
              </a:rPr>
              <a:t>DISEÑOS DE INVESTIGACIÓN CIENTÍFICA</a:t>
            </a:r>
          </a:p>
          <a:p>
            <a:pPr algn="l"/>
            <a:endParaRPr lang="es-PE" sz="2400" b="1" dirty="0" smtClean="0">
              <a:effectLst>
                <a:outerShdw blurRad="38100" dist="38100" dir="2700000" algn="tl">
                  <a:srgbClr val="000000">
                    <a:alpha val="43137"/>
                  </a:srgbClr>
                </a:outerShdw>
              </a:effectLst>
            </a:endParaRPr>
          </a:p>
          <a:p>
            <a:pPr algn="l"/>
            <a:endParaRPr lang="es-PE" sz="2400" dirty="0" smtClean="0">
              <a:effectLst>
                <a:outerShdw blurRad="38100" dist="38100" dir="2700000" algn="tl">
                  <a:srgbClr val="000000">
                    <a:alpha val="43137"/>
                  </a:srgbClr>
                </a:outerShdw>
              </a:effectLst>
            </a:endParaRPr>
          </a:p>
          <a:p>
            <a:r>
              <a:rPr lang="es-PE" sz="2400" b="1" i="1" dirty="0" smtClean="0">
                <a:effectLst>
                  <a:outerShdw blurRad="38100" dist="38100" dir="2700000" algn="tl">
                    <a:srgbClr val="000000">
                      <a:alpha val="43137"/>
                    </a:srgbClr>
                  </a:outerShdw>
                </a:effectLst>
              </a:rPr>
              <a:t>Dr.  CARLOS  YENGLE  RUIZ</a:t>
            </a:r>
            <a:endParaRPr lang="es-PE" sz="2400"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noChangeAspect="1"/>
          </p:cNvGrpSpPr>
          <p:nvPr/>
        </p:nvGrpSpPr>
        <p:grpSpPr bwMode="auto">
          <a:xfrm>
            <a:off x="623197" y="1533847"/>
            <a:ext cx="8065588" cy="4887594"/>
            <a:chOff x="1041" y="943"/>
            <a:chExt cx="3734" cy="2447"/>
          </a:xfrm>
        </p:grpSpPr>
        <p:sp>
          <p:nvSpPr>
            <p:cNvPr id="5" name="AutoShape 4"/>
            <p:cNvSpPr>
              <a:spLocks noChangeAspect="1" noChangeArrowheads="1" noTextEdit="1"/>
            </p:cNvSpPr>
            <p:nvPr/>
          </p:nvSpPr>
          <p:spPr bwMode="auto">
            <a:xfrm>
              <a:off x="1049" y="951"/>
              <a:ext cx="3662" cy="2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6" name="Rectangle 6"/>
            <p:cNvSpPr>
              <a:spLocks noChangeArrowheads="1"/>
            </p:cNvSpPr>
            <p:nvPr/>
          </p:nvSpPr>
          <p:spPr bwMode="auto">
            <a:xfrm>
              <a:off x="4709" y="3210"/>
              <a:ext cx="6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rPr>
                <a:t> </a:t>
              </a:r>
              <a:endParaRPr lang="es-ES" smtClean="0">
                <a:solidFill>
                  <a:prstClr val="black"/>
                </a:solidFill>
                <a:latin typeface="Arial" pitchFamily="34" charset="0"/>
              </a:endParaRPr>
            </a:p>
          </p:txBody>
        </p:sp>
        <p:sp>
          <p:nvSpPr>
            <p:cNvPr id="7" name="Rectangle 7"/>
            <p:cNvSpPr>
              <a:spLocks noChangeArrowheads="1"/>
            </p:cNvSpPr>
            <p:nvPr/>
          </p:nvSpPr>
          <p:spPr bwMode="auto">
            <a:xfrm>
              <a:off x="1223" y="951"/>
              <a:ext cx="3076" cy="264"/>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8" name="Freeform 8"/>
            <p:cNvSpPr>
              <a:spLocks noEditPoints="1"/>
            </p:cNvSpPr>
            <p:nvPr/>
          </p:nvSpPr>
          <p:spPr bwMode="auto">
            <a:xfrm>
              <a:off x="1215" y="943"/>
              <a:ext cx="3092" cy="280"/>
            </a:xfrm>
            <a:custGeom>
              <a:avLst/>
              <a:gdLst>
                <a:gd name="T0" fmla="*/ 0 w 30914"/>
                <a:gd name="T1" fmla="*/ 80 h 2798"/>
                <a:gd name="T2" fmla="*/ 80 w 30914"/>
                <a:gd name="T3" fmla="*/ 0 h 2798"/>
                <a:gd name="T4" fmla="*/ 30834 w 30914"/>
                <a:gd name="T5" fmla="*/ 0 h 2798"/>
                <a:gd name="T6" fmla="*/ 30914 w 30914"/>
                <a:gd name="T7" fmla="*/ 80 h 2798"/>
                <a:gd name="T8" fmla="*/ 30914 w 30914"/>
                <a:gd name="T9" fmla="*/ 2718 h 2798"/>
                <a:gd name="T10" fmla="*/ 30834 w 30914"/>
                <a:gd name="T11" fmla="*/ 2798 h 2798"/>
                <a:gd name="T12" fmla="*/ 80 w 30914"/>
                <a:gd name="T13" fmla="*/ 2798 h 2798"/>
                <a:gd name="T14" fmla="*/ 0 w 30914"/>
                <a:gd name="T15" fmla="*/ 2718 h 2798"/>
                <a:gd name="T16" fmla="*/ 0 w 30914"/>
                <a:gd name="T17" fmla="*/ 80 h 2798"/>
                <a:gd name="T18" fmla="*/ 160 w 30914"/>
                <a:gd name="T19" fmla="*/ 2718 h 2798"/>
                <a:gd name="T20" fmla="*/ 80 w 30914"/>
                <a:gd name="T21" fmla="*/ 2638 h 2798"/>
                <a:gd name="T22" fmla="*/ 30834 w 30914"/>
                <a:gd name="T23" fmla="*/ 2638 h 2798"/>
                <a:gd name="T24" fmla="*/ 30754 w 30914"/>
                <a:gd name="T25" fmla="*/ 2718 h 2798"/>
                <a:gd name="T26" fmla="*/ 30754 w 30914"/>
                <a:gd name="T27" fmla="*/ 80 h 2798"/>
                <a:gd name="T28" fmla="*/ 30834 w 30914"/>
                <a:gd name="T29" fmla="*/ 160 h 2798"/>
                <a:gd name="T30" fmla="*/ 80 w 30914"/>
                <a:gd name="T31" fmla="*/ 160 h 2798"/>
                <a:gd name="T32" fmla="*/ 160 w 30914"/>
                <a:gd name="T33" fmla="*/ 80 h 2798"/>
                <a:gd name="T34" fmla="*/ 160 w 30914"/>
                <a:gd name="T35" fmla="*/ 271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914" h="2798">
                  <a:moveTo>
                    <a:pt x="0" y="80"/>
                  </a:moveTo>
                  <a:cubicBezTo>
                    <a:pt x="0" y="36"/>
                    <a:pt x="36" y="0"/>
                    <a:pt x="80" y="0"/>
                  </a:cubicBezTo>
                  <a:lnTo>
                    <a:pt x="30834" y="0"/>
                  </a:lnTo>
                  <a:cubicBezTo>
                    <a:pt x="30878" y="0"/>
                    <a:pt x="30914" y="36"/>
                    <a:pt x="30914" y="80"/>
                  </a:cubicBezTo>
                  <a:lnTo>
                    <a:pt x="30914" y="2718"/>
                  </a:lnTo>
                  <a:cubicBezTo>
                    <a:pt x="30914" y="2762"/>
                    <a:pt x="30878" y="2798"/>
                    <a:pt x="30834" y="2798"/>
                  </a:cubicBezTo>
                  <a:lnTo>
                    <a:pt x="80" y="2798"/>
                  </a:lnTo>
                  <a:cubicBezTo>
                    <a:pt x="36" y="2798"/>
                    <a:pt x="0" y="2762"/>
                    <a:pt x="0" y="2718"/>
                  </a:cubicBezTo>
                  <a:lnTo>
                    <a:pt x="0" y="80"/>
                  </a:lnTo>
                  <a:close/>
                  <a:moveTo>
                    <a:pt x="160" y="2718"/>
                  </a:moveTo>
                  <a:lnTo>
                    <a:pt x="80" y="2638"/>
                  </a:lnTo>
                  <a:lnTo>
                    <a:pt x="30834" y="2638"/>
                  </a:lnTo>
                  <a:lnTo>
                    <a:pt x="30754" y="2718"/>
                  </a:lnTo>
                  <a:lnTo>
                    <a:pt x="30754" y="80"/>
                  </a:lnTo>
                  <a:lnTo>
                    <a:pt x="30834" y="160"/>
                  </a:lnTo>
                  <a:lnTo>
                    <a:pt x="80" y="160"/>
                  </a:lnTo>
                  <a:lnTo>
                    <a:pt x="160" y="80"/>
                  </a:lnTo>
                  <a:lnTo>
                    <a:pt x="160" y="271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9" name="Rectangle 9"/>
            <p:cNvSpPr>
              <a:spLocks noChangeArrowheads="1"/>
            </p:cNvSpPr>
            <p:nvPr/>
          </p:nvSpPr>
          <p:spPr bwMode="auto">
            <a:xfrm>
              <a:off x="1409" y="987"/>
              <a:ext cx="152"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2400" b="1" dirty="0" smtClean="0">
                  <a:solidFill>
                    <a:srgbClr val="002060"/>
                  </a:solidFill>
                </a:rPr>
                <a:t> </a:t>
              </a:r>
              <a:endParaRPr lang="es-ES" dirty="0" smtClean="0">
                <a:solidFill>
                  <a:prstClr val="black"/>
                </a:solidFill>
                <a:latin typeface="Arial" pitchFamily="34" charset="0"/>
              </a:endParaRPr>
            </a:p>
          </p:txBody>
        </p:sp>
        <p:sp>
          <p:nvSpPr>
            <p:cNvPr id="10" name="Rectangle 10"/>
            <p:cNvSpPr>
              <a:spLocks noChangeArrowheads="1"/>
            </p:cNvSpPr>
            <p:nvPr/>
          </p:nvSpPr>
          <p:spPr bwMode="auto">
            <a:xfrm>
              <a:off x="4114" y="1083"/>
              <a:ext cx="6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11" name="Freeform 11"/>
            <p:cNvSpPr>
              <a:spLocks/>
            </p:cNvSpPr>
            <p:nvPr/>
          </p:nvSpPr>
          <p:spPr bwMode="auto">
            <a:xfrm>
              <a:off x="1426" y="1386"/>
              <a:ext cx="2680" cy="27"/>
            </a:xfrm>
            <a:custGeom>
              <a:avLst/>
              <a:gdLst>
                <a:gd name="T0" fmla="*/ 0 w 2680"/>
                <a:gd name="T1" fmla="*/ 0 h 27"/>
                <a:gd name="T2" fmla="*/ 2680 w 2680"/>
                <a:gd name="T3" fmla="*/ 3 h 27"/>
                <a:gd name="T4" fmla="*/ 2680 w 2680"/>
                <a:gd name="T5" fmla="*/ 27 h 27"/>
                <a:gd name="T6" fmla="*/ 0 w 2680"/>
                <a:gd name="T7" fmla="*/ 24 h 27"/>
                <a:gd name="T8" fmla="*/ 0 w 2680"/>
                <a:gd name="T9" fmla="*/ 0 h 27"/>
              </a:gdLst>
              <a:ahLst/>
              <a:cxnLst>
                <a:cxn ang="0">
                  <a:pos x="T0" y="T1"/>
                </a:cxn>
                <a:cxn ang="0">
                  <a:pos x="T2" y="T3"/>
                </a:cxn>
                <a:cxn ang="0">
                  <a:pos x="T4" y="T5"/>
                </a:cxn>
                <a:cxn ang="0">
                  <a:pos x="T6" y="T7"/>
                </a:cxn>
                <a:cxn ang="0">
                  <a:pos x="T8" y="T9"/>
                </a:cxn>
              </a:cxnLst>
              <a:rect l="0" t="0" r="r" b="b"/>
              <a:pathLst>
                <a:path w="2680" h="27">
                  <a:moveTo>
                    <a:pt x="0" y="0"/>
                  </a:moveTo>
                  <a:lnTo>
                    <a:pt x="2680" y="3"/>
                  </a:lnTo>
                  <a:lnTo>
                    <a:pt x="2680" y="27"/>
                  </a:lnTo>
                  <a:lnTo>
                    <a:pt x="0" y="24"/>
                  </a:lnTo>
                  <a:lnTo>
                    <a:pt x="0"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12" name="Freeform 12"/>
            <p:cNvSpPr>
              <a:spLocks/>
            </p:cNvSpPr>
            <p:nvPr/>
          </p:nvSpPr>
          <p:spPr bwMode="auto">
            <a:xfrm>
              <a:off x="2693" y="1214"/>
              <a:ext cx="28" cy="193"/>
            </a:xfrm>
            <a:custGeom>
              <a:avLst/>
              <a:gdLst>
                <a:gd name="T0" fmla="*/ 24 w 28"/>
                <a:gd name="T1" fmla="*/ 0 h 193"/>
                <a:gd name="T2" fmla="*/ 28 w 28"/>
                <a:gd name="T3" fmla="*/ 192 h 193"/>
                <a:gd name="T4" fmla="*/ 4 w 28"/>
                <a:gd name="T5" fmla="*/ 193 h 193"/>
                <a:gd name="T6" fmla="*/ 0 w 28"/>
                <a:gd name="T7" fmla="*/ 1 h 193"/>
                <a:gd name="T8" fmla="*/ 24 w 28"/>
                <a:gd name="T9" fmla="*/ 0 h 193"/>
              </a:gdLst>
              <a:ahLst/>
              <a:cxnLst>
                <a:cxn ang="0">
                  <a:pos x="T0" y="T1"/>
                </a:cxn>
                <a:cxn ang="0">
                  <a:pos x="T2" y="T3"/>
                </a:cxn>
                <a:cxn ang="0">
                  <a:pos x="T4" y="T5"/>
                </a:cxn>
                <a:cxn ang="0">
                  <a:pos x="T6" y="T7"/>
                </a:cxn>
                <a:cxn ang="0">
                  <a:pos x="T8" y="T9"/>
                </a:cxn>
              </a:cxnLst>
              <a:rect l="0" t="0" r="r" b="b"/>
              <a:pathLst>
                <a:path w="28" h="193">
                  <a:moveTo>
                    <a:pt x="24" y="0"/>
                  </a:moveTo>
                  <a:lnTo>
                    <a:pt x="28" y="192"/>
                  </a:lnTo>
                  <a:lnTo>
                    <a:pt x="4" y="193"/>
                  </a:lnTo>
                  <a:lnTo>
                    <a:pt x="0" y="1"/>
                  </a:lnTo>
                  <a:lnTo>
                    <a:pt x="24"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13" name="Freeform 13"/>
            <p:cNvSpPr>
              <a:spLocks/>
            </p:cNvSpPr>
            <p:nvPr/>
          </p:nvSpPr>
          <p:spPr bwMode="auto">
            <a:xfrm>
              <a:off x="1414" y="1390"/>
              <a:ext cx="26" cy="448"/>
            </a:xfrm>
            <a:custGeom>
              <a:avLst/>
              <a:gdLst>
                <a:gd name="T0" fmla="*/ 26 w 26"/>
                <a:gd name="T1" fmla="*/ 0 h 448"/>
                <a:gd name="T2" fmla="*/ 24 w 26"/>
                <a:gd name="T3" fmla="*/ 448 h 448"/>
                <a:gd name="T4" fmla="*/ 0 w 26"/>
                <a:gd name="T5" fmla="*/ 448 h 448"/>
                <a:gd name="T6" fmla="*/ 2 w 26"/>
                <a:gd name="T7" fmla="*/ 0 h 448"/>
                <a:gd name="T8" fmla="*/ 26 w 26"/>
                <a:gd name="T9" fmla="*/ 0 h 448"/>
              </a:gdLst>
              <a:ahLst/>
              <a:cxnLst>
                <a:cxn ang="0">
                  <a:pos x="T0" y="T1"/>
                </a:cxn>
                <a:cxn ang="0">
                  <a:pos x="T2" y="T3"/>
                </a:cxn>
                <a:cxn ang="0">
                  <a:pos x="T4" y="T5"/>
                </a:cxn>
                <a:cxn ang="0">
                  <a:pos x="T6" y="T7"/>
                </a:cxn>
                <a:cxn ang="0">
                  <a:pos x="T8" y="T9"/>
                </a:cxn>
              </a:cxnLst>
              <a:rect l="0" t="0" r="r" b="b"/>
              <a:pathLst>
                <a:path w="26" h="448">
                  <a:moveTo>
                    <a:pt x="26" y="0"/>
                  </a:moveTo>
                  <a:lnTo>
                    <a:pt x="24" y="448"/>
                  </a:lnTo>
                  <a:lnTo>
                    <a:pt x="0" y="448"/>
                  </a:lnTo>
                  <a:lnTo>
                    <a:pt x="2" y="0"/>
                  </a:lnTo>
                  <a:lnTo>
                    <a:pt x="26"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14" name="Freeform 14"/>
            <p:cNvSpPr>
              <a:spLocks/>
            </p:cNvSpPr>
            <p:nvPr/>
          </p:nvSpPr>
          <p:spPr bwMode="auto">
            <a:xfrm>
              <a:off x="3156" y="1398"/>
              <a:ext cx="26" cy="448"/>
            </a:xfrm>
            <a:custGeom>
              <a:avLst/>
              <a:gdLst>
                <a:gd name="T0" fmla="*/ 26 w 26"/>
                <a:gd name="T1" fmla="*/ 0 h 448"/>
                <a:gd name="T2" fmla="*/ 24 w 26"/>
                <a:gd name="T3" fmla="*/ 448 h 448"/>
                <a:gd name="T4" fmla="*/ 0 w 26"/>
                <a:gd name="T5" fmla="*/ 448 h 448"/>
                <a:gd name="T6" fmla="*/ 2 w 26"/>
                <a:gd name="T7" fmla="*/ 0 h 448"/>
                <a:gd name="T8" fmla="*/ 26 w 26"/>
                <a:gd name="T9" fmla="*/ 0 h 448"/>
              </a:gdLst>
              <a:ahLst/>
              <a:cxnLst>
                <a:cxn ang="0">
                  <a:pos x="T0" y="T1"/>
                </a:cxn>
                <a:cxn ang="0">
                  <a:pos x="T2" y="T3"/>
                </a:cxn>
                <a:cxn ang="0">
                  <a:pos x="T4" y="T5"/>
                </a:cxn>
                <a:cxn ang="0">
                  <a:pos x="T6" y="T7"/>
                </a:cxn>
                <a:cxn ang="0">
                  <a:pos x="T8" y="T9"/>
                </a:cxn>
              </a:cxnLst>
              <a:rect l="0" t="0" r="r" b="b"/>
              <a:pathLst>
                <a:path w="26" h="448">
                  <a:moveTo>
                    <a:pt x="26" y="0"/>
                  </a:moveTo>
                  <a:lnTo>
                    <a:pt x="24" y="448"/>
                  </a:lnTo>
                  <a:lnTo>
                    <a:pt x="0" y="448"/>
                  </a:lnTo>
                  <a:lnTo>
                    <a:pt x="2" y="0"/>
                  </a:lnTo>
                  <a:lnTo>
                    <a:pt x="26"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15" name="Freeform 15"/>
            <p:cNvSpPr>
              <a:spLocks/>
            </p:cNvSpPr>
            <p:nvPr/>
          </p:nvSpPr>
          <p:spPr bwMode="auto">
            <a:xfrm>
              <a:off x="4087" y="1398"/>
              <a:ext cx="26" cy="448"/>
            </a:xfrm>
            <a:custGeom>
              <a:avLst/>
              <a:gdLst>
                <a:gd name="T0" fmla="*/ 26 w 26"/>
                <a:gd name="T1" fmla="*/ 0 h 448"/>
                <a:gd name="T2" fmla="*/ 24 w 26"/>
                <a:gd name="T3" fmla="*/ 448 h 448"/>
                <a:gd name="T4" fmla="*/ 0 w 26"/>
                <a:gd name="T5" fmla="*/ 448 h 448"/>
                <a:gd name="T6" fmla="*/ 2 w 26"/>
                <a:gd name="T7" fmla="*/ 0 h 448"/>
                <a:gd name="T8" fmla="*/ 26 w 26"/>
                <a:gd name="T9" fmla="*/ 0 h 448"/>
              </a:gdLst>
              <a:ahLst/>
              <a:cxnLst>
                <a:cxn ang="0">
                  <a:pos x="T0" y="T1"/>
                </a:cxn>
                <a:cxn ang="0">
                  <a:pos x="T2" y="T3"/>
                </a:cxn>
                <a:cxn ang="0">
                  <a:pos x="T4" y="T5"/>
                </a:cxn>
                <a:cxn ang="0">
                  <a:pos x="T6" y="T7"/>
                </a:cxn>
                <a:cxn ang="0">
                  <a:pos x="T8" y="T9"/>
                </a:cxn>
              </a:cxnLst>
              <a:rect l="0" t="0" r="r" b="b"/>
              <a:pathLst>
                <a:path w="26" h="448">
                  <a:moveTo>
                    <a:pt x="26" y="0"/>
                  </a:moveTo>
                  <a:lnTo>
                    <a:pt x="24" y="448"/>
                  </a:lnTo>
                  <a:lnTo>
                    <a:pt x="0" y="448"/>
                  </a:lnTo>
                  <a:lnTo>
                    <a:pt x="2" y="0"/>
                  </a:lnTo>
                  <a:lnTo>
                    <a:pt x="26"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16" name="Rectangle 16"/>
            <p:cNvSpPr>
              <a:spLocks noChangeArrowheads="1"/>
            </p:cNvSpPr>
            <p:nvPr/>
          </p:nvSpPr>
          <p:spPr bwMode="auto">
            <a:xfrm>
              <a:off x="1049" y="1846"/>
              <a:ext cx="755" cy="31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17" name="Freeform 17"/>
            <p:cNvSpPr>
              <a:spLocks noEditPoints="1"/>
            </p:cNvSpPr>
            <p:nvPr/>
          </p:nvSpPr>
          <p:spPr bwMode="auto">
            <a:xfrm>
              <a:off x="1041" y="1838"/>
              <a:ext cx="771" cy="333"/>
            </a:xfrm>
            <a:custGeom>
              <a:avLst/>
              <a:gdLst>
                <a:gd name="T0" fmla="*/ 0 w 7712"/>
                <a:gd name="T1" fmla="*/ 80 h 3328"/>
                <a:gd name="T2" fmla="*/ 80 w 7712"/>
                <a:gd name="T3" fmla="*/ 0 h 3328"/>
                <a:gd name="T4" fmla="*/ 7632 w 7712"/>
                <a:gd name="T5" fmla="*/ 0 h 3328"/>
                <a:gd name="T6" fmla="*/ 7712 w 7712"/>
                <a:gd name="T7" fmla="*/ 80 h 3328"/>
                <a:gd name="T8" fmla="*/ 7712 w 7712"/>
                <a:gd name="T9" fmla="*/ 3248 h 3328"/>
                <a:gd name="T10" fmla="*/ 7632 w 7712"/>
                <a:gd name="T11" fmla="*/ 3328 h 3328"/>
                <a:gd name="T12" fmla="*/ 80 w 7712"/>
                <a:gd name="T13" fmla="*/ 3328 h 3328"/>
                <a:gd name="T14" fmla="*/ 0 w 7712"/>
                <a:gd name="T15" fmla="*/ 3248 h 3328"/>
                <a:gd name="T16" fmla="*/ 0 w 7712"/>
                <a:gd name="T17" fmla="*/ 80 h 3328"/>
                <a:gd name="T18" fmla="*/ 160 w 7712"/>
                <a:gd name="T19" fmla="*/ 3248 h 3328"/>
                <a:gd name="T20" fmla="*/ 80 w 7712"/>
                <a:gd name="T21" fmla="*/ 3168 h 3328"/>
                <a:gd name="T22" fmla="*/ 7632 w 7712"/>
                <a:gd name="T23" fmla="*/ 3168 h 3328"/>
                <a:gd name="T24" fmla="*/ 7552 w 7712"/>
                <a:gd name="T25" fmla="*/ 3248 h 3328"/>
                <a:gd name="T26" fmla="*/ 7552 w 7712"/>
                <a:gd name="T27" fmla="*/ 80 h 3328"/>
                <a:gd name="T28" fmla="*/ 7632 w 7712"/>
                <a:gd name="T29" fmla="*/ 160 h 3328"/>
                <a:gd name="T30" fmla="*/ 80 w 7712"/>
                <a:gd name="T31" fmla="*/ 160 h 3328"/>
                <a:gd name="T32" fmla="*/ 160 w 7712"/>
                <a:gd name="T33" fmla="*/ 80 h 3328"/>
                <a:gd name="T34" fmla="*/ 160 w 7712"/>
                <a:gd name="T35" fmla="*/ 3248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12" h="3328">
                  <a:moveTo>
                    <a:pt x="0" y="80"/>
                  </a:moveTo>
                  <a:cubicBezTo>
                    <a:pt x="0" y="36"/>
                    <a:pt x="36" y="0"/>
                    <a:pt x="80" y="0"/>
                  </a:cubicBezTo>
                  <a:lnTo>
                    <a:pt x="7632" y="0"/>
                  </a:lnTo>
                  <a:cubicBezTo>
                    <a:pt x="7676" y="0"/>
                    <a:pt x="7712" y="36"/>
                    <a:pt x="7712" y="80"/>
                  </a:cubicBezTo>
                  <a:lnTo>
                    <a:pt x="7712" y="3248"/>
                  </a:lnTo>
                  <a:cubicBezTo>
                    <a:pt x="7712" y="3292"/>
                    <a:pt x="7676" y="3328"/>
                    <a:pt x="7632" y="3328"/>
                  </a:cubicBezTo>
                  <a:lnTo>
                    <a:pt x="80" y="3328"/>
                  </a:lnTo>
                  <a:cubicBezTo>
                    <a:pt x="36" y="3328"/>
                    <a:pt x="0" y="3292"/>
                    <a:pt x="0" y="3248"/>
                  </a:cubicBezTo>
                  <a:lnTo>
                    <a:pt x="0" y="80"/>
                  </a:lnTo>
                  <a:close/>
                  <a:moveTo>
                    <a:pt x="160" y="3248"/>
                  </a:moveTo>
                  <a:lnTo>
                    <a:pt x="80" y="3168"/>
                  </a:lnTo>
                  <a:lnTo>
                    <a:pt x="7632" y="3168"/>
                  </a:lnTo>
                  <a:lnTo>
                    <a:pt x="7552" y="3248"/>
                  </a:lnTo>
                  <a:lnTo>
                    <a:pt x="7552" y="80"/>
                  </a:lnTo>
                  <a:lnTo>
                    <a:pt x="7632" y="160"/>
                  </a:lnTo>
                  <a:lnTo>
                    <a:pt x="80" y="160"/>
                  </a:lnTo>
                  <a:lnTo>
                    <a:pt x="160" y="80"/>
                  </a:lnTo>
                  <a:lnTo>
                    <a:pt x="160" y="3248"/>
                  </a:lnTo>
                  <a:close/>
                </a:path>
              </a:pathLst>
            </a:custGeom>
            <a:solidFill>
              <a:srgbClr val="8C3836"/>
            </a:solidFill>
            <a:ln w="0" cap="flat">
              <a:solidFill>
                <a:srgbClr val="8C3836"/>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18" name="Rectangle 18"/>
            <p:cNvSpPr>
              <a:spLocks noChangeArrowheads="1"/>
            </p:cNvSpPr>
            <p:nvPr/>
          </p:nvSpPr>
          <p:spPr bwMode="auto">
            <a:xfrm>
              <a:off x="1246" y="1882"/>
              <a:ext cx="470"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dirty="0" smtClean="0">
                  <a:solidFill>
                    <a:srgbClr val="002060"/>
                  </a:solidFill>
                </a:rPr>
                <a:t>1. POR SU </a:t>
              </a:r>
              <a:endParaRPr lang="es-ES" dirty="0" smtClean="0">
                <a:solidFill>
                  <a:prstClr val="black"/>
                </a:solidFill>
                <a:latin typeface="Arial" pitchFamily="34" charset="0"/>
              </a:endParaRPr>
            </a:p>
          </p:txBody>
        </p:sp>
        <p:sp>
          <p:nvSpPr>
            <p:cNvPr id="19" name="Rectangle 19"/>
            <p:cNvSpPr>
              <a:spLocks noChangeArrowheads="1"/>
            </p:cNvSpPr>
            <p:nvPr/>
          </p:nvSpPr>
          <p:spPr bwMode="auto">
            <a:xfrm>
              <a:off x="1180" y="2007"/>
              <a:ext cx="53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2060"/>
                  </a:solidFill>
                </a:rPr>
                <a:t>NATURALEZA</a:t>
              </a:r>
              <a:endParaRPr lang="es-ES" smtClean="0">
                <a:solidFill>
                  <a:prstClr val="black"/>
                </a:solidFill>
                <a:latin typeface="Arial" pitchFamily="34" charset="0"/>
              </a:endParaRPr>
            </a:p>
          </p:txBody>
        </p:sp>
        <p:sp>
          <p:nvSpPr>
            <p:cNvPr id="20" name="Rectangle 20"/>
            <p:cNvSpPr>
              <a:spLocks noChangeArrowheads="1"/>
            </p:cNvSpPr>
            <p:nvPr/>
          </p:nvSpPr>
          <p:spPr bwMode="auto">
            <a:xfrm>
              <a:off x="1672" y="201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21" name="Rectangle 21"/>
            <p:cNvSpPr>
              <a:spLocks noChangeArrowheads="1"/>
            </p:cNvSpPr>
            <p:nvPr/>
          </p:nvSpPr>
          <p:spPr bwMode="auto">
            <a:xfrm>
              <a:off x="1891" y="1846"/>
              <a:ext cx="814" cy="31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22" name="Freeform 22"/>
            <p:cNvSpPr>
              <a:spLocks noEditPoints="1"/>
            </p:cNvSpPr>
            <p:nvPr/>
          </p:nvSpPr>
          <p:spPr bwMode="auto">
            <a:xfrm>
              <a:off x="1883" y="1838"/>
              <a:ext cx="830" cy="333"/>
            </a:xfrm>
            <a:custGeom>
              <a:avLst/>
              <a:gdLst>
                <a:gd name="T0" fmla="*/ 0 w 8292"/>
                <a:gd name="T1" fmla="*/ 80 h 3328"/>
                <a:gd name="T2" fmla="*/ 80 w 8292"/>
                <a:gd name="T3" fmla="*/ 0 h 3328"/>
                <a:gd name="T4" fmla="*/ 8212 w 8292"/>
                <a:gd name="T5" fmla="*/ 0 h 3328"/>
                <a:gd name="T6" fmla="*/ 8292 w 8292"/>
                <a:gd name="T7" fmla="*/ 80 h 3328"/>
                <a:gd name="T8" fmla="*/ 8292 w 8292"/>
                <a:gd name="T9" fmla="*/ 3248 h 3328"/>
                <a:gd name="T10" fmla="*/ 8212 w 8292"/>
                <a:gd name="T11" fmla="*/ 3328 h 3328"/>
                <a:gd name="T12" fmla="*/ 80 w 8292"/>
                <a:gd name="T13" fmla="*/ 3328 h 3328"/>
                <a:gd name="T14" fmla="*/ 0 w 8292"/>
                <a:gd name="T15" fmla="*/ 3248 h 3328"/>
                <a:gd name="T16" fmla="*/ 0 w 8292"/>
                <a:gd name="T17" fmla="*/ 80 h 3328"/>
                <a:gd name="T18" fmla="*/ 160 w 8292"/>
                <a:gd name="T19" fmla="*/ 3248 h 3328"/>
                <a:gd name="T20" fmla="*/ 80 w 8292"/>
                <a:gd name="T21" fmla="*/ 3168 h 3328"/>
                <a:gd name="T22" fmla="*/ 8212 w 8292"/>
                <a:gd name="T23" fmla="*/ 3168 h 3328"/>
                <a:gd name="T24" fmla="*/ 8132 w 8292"/>
                <a:gd name="T25" fmla="*/ 3248 h 3328"/>
                <a:gd name="T26" fmla="*/ 8132 w 8292"/>
                <a:gd name="T27" fmla="*/ 80 h 3328"/>
                <a:gd name="T28" fmla="*/ 8212 w 8292"/>
                <a:gd name="T29" fmla="*/ 160 h 3328"/>
                <a:gd name="T30" fmla="*/ 80 w 8292"/>
                <a:gd name="T31" fmla="*/ 160 h 3328"/>
                <a:gd name="T32" fmla="*/ 160 w 8292"/>
                <a:gd name="T33" fmla="*/ 80 h 3328"/>
                <a:gd name="T34" fmla="*/ 160 w 8292"/>
                <a:gd name="T35" fmla="*/ 3248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92" h="3328">
                  <a:moveTo>
                    <a:pt x="0" y="80"/>
                  </a:moveTo>
                  <a:cubicBezTo>
                    <a:pt x="0" y="36"/>
                    <a:pt x="35" y="0"/>
                    <a:pt x="80" y="0"/>
                  </a:cubicBezTo>
                  <a:lnTo>
                    <a:pt x="8212" y="0"/>
                  </a:lnTo>
                  <a:cubicBezTo>
                    <a:pt x="8256" y="0"/>
                    <a:pt x="8292" y="36"/>
                    <a:pt x="8292" y="80"/>
                  </a:cubicBezTo>
                  <a:lnTo>
                    <a:pt x="8292" y="3248"/>
                  </a:lnTo>
                  <a:cubicBezTo>
                    <a:pt x="8292" y="3292"/>
                    <a:pt x="8256" y="3328"/>
                    <a:pt x="8212" y="3328"/>
                  </a:cubicBezTo>
                  <a:lnTo>
                    <a:pt x="80" y="3328"/>
                  </a:lnTo>
                  <a:cubicBezTo>
                    <a:pt x="35" y="3328"/>
                    <a:pt x="0" y="3292"/>
                    <a:pt x="0" y="3248"/>
                  </a:cubicBezTo>
                  <a:lnTo>
                    <a:pt x="0" y="80"/>
                  </a:lnTo>
                  <a:close/>
                  <a:moveTo>
                    <a:pt x="160" y="3248"/>
                  </a:moveTo>
                  <a:lnTo>
                    <a:pt x="80" y="3168"/>
                  </a:lnTo>
                  <a:lnTo>
                    <a:pt x="8212" y="3168"/>
                  </a:lnTo>
                  <a:lnTo>
                    <a:pt x="8132" y="3248"/>
                  </a:lnTo>
                  <a:lnTo>
                    <a:pt x="8132" y="80"/>
                  </a:lnTo>
                  <a:lnTo>
                    <a:pt x="8212" y="160"/>
                  </a:lnTo>
                  <a:lnTo>
                    <a:pt x="80" y="160"/>
                  </a:lnTo>
                  <a:lnTo>
                    <a:pt x="160" y="80"/>
                  </a:lnTo>
                  <a:lnTo>
                    <a:pt x="160" y="3248"/>
                  </a:lnTo>
                  <a:close/>
                </a:path>
              </a:pathLst>
            </a:custGeom>
            <a:solidFill>
              <a:srgbClr val="8C3836"/>
            </a:solidFill>
            <a:ln w="0" cap="flat">
              <a:solidFill>
                <a:srgbClr val="8C3836"/>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23" name="Rectangle 23"/>
            <p:cNvSpPr>
              <a:spLocks noChangeArrowheads="1"/>
            </p:cNvSpPr>
            <p:nvPr/>
          </p:nvSpPr>
          <p:spPr bwMode="auto">
            <a:xfrm>
              <a:off x="1971" y="1882"/>
              <a:ext cx="792"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dirty="0" smtClean="0">
                  <a:solidFill>
                    <a:srgbClr val="002060"/>
                  </a:solidFill>
                </a:rPr>
                <a:t>2. POR SU ESCALA </a:t>
              </a:r>
              <a:endParaRPr lang="es-ES" dirty="0" smtClean="0">
                <a:solidFill>
                  <a:prstClr val="black"/>
                </a:solidFill>
                <a:latin typeface="Arial" pitchFamily="34" charset="0"/>
              </a:endParaRPr>
            </a:p>
          </p:txBody>
        </p:sp>
        <p:sp>
          <p:nvSpPr>
            <p:cNvPr id="24" name="Rectangle 24"/>
            <p:cNvSpPr>
              <a:spLocks noChangeArrowheads="1"/>
            </p:cNvSpPr>
            <p:nvPr/>
          </p:nvSpPr>
          <p:spPr bwMode="auto">
            <a:xfrm>
              <a:off x="2041" y="2007"/>
              <a:ext cx="14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2060"/>
                  </a:solidFill>
                </a:rPr>
                <a:t>DE</a:t>
              </a:r>
              <a:endParaRPr lang="es-ES" smtClean="0">
                <a:solidFill>
                  <a:prstClr val="black"/>
                </a:solidFill>
                <a:latin typeface="Arial" pitchFamily="34" charset="0"/>
              </a:endParaRPr>
            </a:p>
          </p:txBody>
        </p:sp>
        <p:sp>
          <p:nvSpPr>
            <p:cNvPr id="25" name="Rectangle 25"/>
            <p:cNvSpPr>
              <a:spLocks noChangeArrowheads="1"/>
            </p:cNvSpPr>
            <p:nvPr/>
          </p:nvSpPr>
          <p:spPr bwMode="auto">
            <a:xfrm>
              <a:off x="2139" y="1969"/>
              <a:ext cx="9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600" b="1" dirty="0" smtClean="0">
                  <a:solidFill>
                    <a:srgbClr val="002060"/>
                  </a:solidFill>
                </a:rPr>
                <a:t> </a:t>
              </a:r>
              <a:endParaRPr lang="es-ES" dirty="0" smtClean="0">
                <a:solidFill>
                  <a:prstClr val="black"/>
                </a:solidFill>
                <a:latin typeface="Arial" pitchFamily="34" charset="0"/>
              </a:endParaRPr>
            </a:p>
          </p:txBody>
        </p:sp>
        <p:sp>
          <p:nvSpPr>
            <p:cNvPr id="26" name="Rectangle 26"/>
            <p:cNvSpPr>
              <a:spLocks noChangeArrowheads="1"/>
            </p:cNvSpPr>
            <p:nvPr/>
          </p:nvSpPr>
          <p:spPr bwMode="auto">
            <a:xfrm>
              <a:off x="2169" y="2007"/>
              <a:ext cx="43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2060"/>
                  </a:solidFill>
                </a:rPr>
                <a:t>MEDICION</a:t>
              </a:r>
              <a:endParaRPr lang="es-ES" smtClean="0">
                <a:solidFill>
                  <a:prstClr val="black"/>
                </a:solidFill>
                <a:latin typeface="Arial" pitchFamily="34" charset="0"/>
              </a:endParaRPr>
            </a:p>
          </p:txBody>
        </p:sp>
        <p:sp>
          <p:nvSpPr>
            <p:cNvPr id="27" name="Rectangle 27"/>
            <p:cNvSpPr>
              <a:spLocks noChangeArrowheads="1"/>
            </p:cNvSpPr>
            <p:nvPr/>
          </p:nvSpPr>
          <p:spPr bwMode="auto">
            <a:xfrm>
              <a:off x="2555" y="2004"/>
              <a:ext cx="6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28" name="Rectangle 28"/>
            <p:cNvSpPr>
              <a:spLocks noChangeArrowheads="1"/>
            </p:cNvSpPr>
            <p:nvPr/>
          </p:nvSpPr>
          <p:spPr bwMode="auto">
            <a:xfrm>
              <a:off x="2792" y="1846"/>
              <a:ext cx="755" cy="31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29" name="Freeform 29"/>
            <p:cNvSpPr>
              <a:spLocks noEditPoints="1"/>
            </p:cNvSpPr>
            <p:nvPr/>
          </p:nvSpPr>
          <p:spPr bwMode="auto">
            <a:xfrm>
              <a:off x="2784" y="1838"/>
              <a:ext cx="771" cy="333"/>
            </a:xfrm>
            <a:custGeom>
              <a:avLst/>
              <a:gdLst>
                <a:gd name="T0" fmla="*/ 0 w 7712"/>
                <a:gd name="T1" fmla="*/ 80 h 3328"/>
                <a:gd name="T2" fmla="*/ 80 w 7712"/>
                <a:gd name="T3" fmla="*/ 0 h 3328"/>
                <a:gd name="T4" fmla="*/ 7632 w 7712"/>
                <a:gd name="T5" fmla="*/ 0 h 3328"/>
                <a:gd name="T6" fmla="*/ 7712 w 7712"/>
                <a:gd name="T7" fmla="*/ 80 h 3328"/>
                <a:gd name="T8" fmla="*/ 7712 w 7712"/>
                <a:gd name="T9" fmla="*/ 3248 h 3328"/>
                <a:gd name="T10" fmla="*/ 7632 w 7712"/>
                <a:gd name="T11" fmla="*/ 3328 h 3328"/>
                <a:gd name="T12" fmla="*/ 80 w 7712"/>
                <a:gd name="T13" fmla="*/ 3328 h 3328"/>
                <a:gd name="T14" fmla="*/ 0 w 7712"/>
                <a:gd name="T15" fmla="*/ 3248 h 3328"/>
                <a:gd name="T16" fmla="*/ 0 w 7712"/>
                <a:gd name="T17" fmla="*/ 80 h 3328"/>
                <a:gd name="T18" fmla="*/ 160 w 7712"/>
                <a:gd name="T19" fmla="*/ 3248 h 3328"/>
                <a:gd name="T20" fmla="*/ 80 w 7712"/>
                <a:gd name="T21" fmla="*/ 3168 h 3328"/>
                <a:gd name="T22" fmla="*/ 7632 w 7712"/>
                <a:gd name="T23" fmla="*/ 3168 h 3328"/>
                <a:gd name="T24" fmla="*/ 7552 w 7712"/>
                <a:gd name="T25" fmla="*/ 3248 h 3328"/>
                <a:gd name="T26" fmla="*/ 7552 w 7712"/>
                <a:gd name="T27" fmla="*/ 80 h 3328"/>
                <a:gd name="T28" fmla="*/ 7632 w 7712"/>
                <a:gd name="T29" fmla="*/ 160 h 3328"/>
                <a:gd name="T30" fmla="*/ 80 w 7712"/>
                <a:gd name="T31" fmla="*/ 160 h 3328"/>
                <a:gd name="T32" fmla="*/ 160 w 7712"/>
                <a:gd name="T33" fmla="*/ 80 h 3328"/>
                <a:gd name="T34" fmla="*/ 160 w 7712"/>
                <a:gd name="T35" fmla="*/ 3248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12" h="3328">
                  <a:moveTo>
                    <a:pt x="0" y="80"/>
                  </a:moveTo>
                  <a:cubicBezTo>
                    <a:pt x="0" y="36"/>
                    <a:pt x="36" y="0"/>
                    <a:pt x="80" y="0"/>
                  </a:cubicBezTo>
                  <a:lnTo>
                    <a:pt x="7632" y="0"/>
                  </a:lnTo>
                  <a:cubicBezTo>
                    <a:pt x="7676" y="0"/>
                    <a:pt x="7712" y="36"/>
                    <a:pt x="7712" y="80"/>
                  </a:cubicBezTo>
                  <a:lnTo>
                    <a:pt x="7712" y="3248"/>
                  </a:lnTo>
                  <a:cubicBezTo>
                    <a:pt x="7712" y="3292"/>
                    <a:pt x="7676" y="3328"/>
                    <a:pt x="7632" y="3328"/>
                  </a:cubicBezTo>
                  <a:lnTo>
                    <a:pt x="80" y="3328"/>
                  </a:lnTo>
                  <a:cubicBezTo>
                    <a:pt x="36" y="3328"/>
                    <a:pt x="0" y="3292"/>
                    <a:pt x="0" y="3248"/>
                  </a:cubicBezTo>
                  <a:lnTo>
                    <a:pt x="0" y="80"/>
                  </a:lnTo>
                  <a:close/>
                  <a:moveTo>
                    <a:pt x="160" y="3248"/>
                  </a:moveTo>
                  <a:lnTo>
                    <a:pt x="80" y="3168"/>
                  </a:lnTo>
                  <a:lnTo>
                    <a:pt x="7632" y="3168"/>
                  </a:lnTo>
                  <a:lnTo>
                    <a:pt x="7552" y="3248"/>
                  </a:lnTo>
                  <a:lnTo>
                    <a:pt x="7552" y="80"/>
                  </a:lnTo>
                  <a:lnTo>
                    <a:pt x="7632" y="160"/>
                  </a:lnTo>
                  <a:lnTo>
                    <a:pt x="80" y="160"/>
                  </a:lnTo>
                  <a:lnTo>
                    <a:pt x="160" y="80"/>
                  </a:lnTo>
                  <a:lnTo>
                    <a:pt x="160" y="3248"/>
                  </a:lnTo>
                  <a:close/>
                </a:path>
              </a:pathLst>
            </a:custGeom>
            <a:solidFill>
              <a:srgbClr val="8C3836"/>
            </a:solidFill>
            <a:ln w="0" cap="flat">
              <a:solidFill>
                <a:srgbClr val="8C3836"/>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0" name="Rectangle 30"/>
            <p:cNvSpPr>
              <a:spLocks noChangeArrowheads="1"/>
            </p:cNvSpPr>
            <p:nvPr/>
          </p:nvSpPr>
          <p:spPr bwMode="auto">
            <a:xfrm>
              <a:off x="2990" y="1882"/>
              <a:ext cx="471"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dirty="0" smtClean="0">
                  <a:solidFill>
                    <a:srgbClr val="002060"/>
                  </a:solidFill>
                </a:rPr>
                <a:t>3. POR SU </a:t>
              </a:r>
              <a:endParaRPr lang="es-ES" dirty="0" smtClean="0">
                <a:solidFill>
                  <a:prstClr val="black"/>
                </a:solidFill>
                <a:latin typeface="Arial" pitchFamily="34" charset="0"/>
              </a:endParaRPr>
            </a:p>
          </p:txBody>
        </p:sp>
        <p:sp>
          <p:nvSpPr>
            <p:cNvPr id="31" name="Rectangle 31"/>
            <p:cNvSpPr>
              <a:spLocks noChangeArrowheads="1"/>
            </p:cNvSpPr>
            <p:nvPr/>
          </p:nvSpPr>
          <p:spPr bwMode="auto">
            <a:xfrm>
              <a:off x="2986" y="2007"/>
              <a:ext cx="41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2060"/>
                  </a:solidFill>
                </a:rPr>
                <a:t>RELACION</a:t>
              </a:r>
              <a:endParaRPr lang="es-ES" smtClean="0">
                <a:solidFill>
                  <a:prstClr val="black"/>
                </a:solidFill>
                <a:latin typeface="Arial" pitchFamily="34" charset="0"/>
              </a:endParaRPr>
            </a:p>
          </p:txBody>
        </p:sp>
        <p:sp>
          <p:nvSpPr>
            <p:cNvPr id="3072" name="Rectangle 32"/>
            <p:cNvSpPr>
              <a:spLocks noChangeArrowheads="1"/>
            </p:cNvSpPr>
            <p:nvPr/>
          </p:nvSpPr>
          <p:spPr bwMode="auto">
            <a:xfrm>
              <a:off x="3357" y="201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3073" name="Rectangle 33"/>
            <p:cNvSpPr>
              <a:spLocks noChangeArrowheads="1"/>
            </p:cNvSpPr>
            <p:nvPr/>
          </p:nvSpPr>
          <p:spPr bwMode="auto">
            <a:xfrm>
              <a:off x="3693" y="1846"/>
              <a:ext cx="900" cy="31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075" name="Freeform 34"/>
            <p:cNvSpPr>
              <a:spLocks noEditPoints="1"/>
            </p:cNvSpPr>
            <p:nvPr/>
          </p:nvSpPr>
          <p:spPr bwMode="auto">
            <a:xfrm>
              <a:off x="3685" y="1838"/>
              <a:ext cx="916" cy="333"/>
            </a:xfrm>
            <a:custGeom>
              <a:avLst/>
              <a:gdLst>
                <a:gd name="T0" fmla="*/ 0 w 4583"/>
                <a:gd name="T1" fmla="*/ 40 h 1664"/>
                <a:gd name="T2" fmla="*/ 40 w 4583"/>
                <a:gd name="T3" fmla="*/ 0 h 1664"/>
                <a:gd name="T4" fmla="*/ 4543 w 4583"/>
                <a:gd name="T5" fmla="*/ 0 h 1664"/>
                <a:gd name="T6" fmla="*/ 4583 w 4583"/>
                <a:gd name="T7" fmla="*/ 40 h 1664"/>
                <a:gd name="T8" fmla="*/ 4583 w 4583"/>
                <a:gd name="T9" fmla="*/ 1624 h 1664"/>
                <a:gd name="T10" fmla="*/ 4543 w 4583"/>
                <a:gd name="T11" fmla="*/ 1664 h 1664"/>
                <a:gd name="T12" fmla="*/ 40 w 4583"/>
                <a:gd name="T13" fmla="*/ 1664 h 1664"/>
                <a:gd name="T14" fmla="*/ 0 w 4583"/>
                <a:gd name="T15" fmla="*/ 1624 h 1664"/>
                <a:gd name="T16" fmla="*/ 0 w 4583"/>
                <a:gd name="T17" fmla="*/ 40 h 1664"/>
                <a:gd name="T18" fmla="*/ 80 w 4583"/>
                <a:gd name="T19" fmla="*/ 1624 h 1664"/>
                <a:gd name="T20" fmla="*/ 40 w 4583"/>
                <a:gd name="T21" fmla="*/ 1584 h 1664"/>
                <a:gd name="T22" fmla="*/ 4543 w 4583"/>
                <a:gd name="T23" fmla="*/ 1584 h 1664"/>
                <a:gd name="T24" fmla="*/ 4503 w 4583"/>
                <a:gd name="T25" fmla="*/ 1624 h 1664"/>
                <a:gd name="T26" fmla="*/ 4503 w 4583"/>
                <a:gd name="T27" fmla="*/ 40 h 1664"/>
                <a:gd name="T28" fmla="*/ 4543 w 4583"/>
                <a:gd name="T29" fmla="*/ 80 h 1664"/>
                <a:gd name="T30" fmla="*/ 40 w 4583"/>
                <a:gd name="T31" fmla="*/ 80 h 1664"/>
                <a:gd name="T32" fmla="*/ 80 w 4583"/>
                <a:gd name="T33" fmla="*/ 40 h 1664"/>
                <a:gd name="T34" fmla="*/ 80 w 4583"/>
                <a:gd name="T35" fmla="*/ 1624 h 1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83" h="1664">
                  <a:moveTo>
                    <a:pt x="0" y="40"/>
                  </a:moveTo>
                  <a:cubicBezTo>
                    <a:pt x="0" y="18"/>
                    <a:pt x="18" y="0"/>
                    <a:pt x="40" y="0"/>
                  </a:cubicBezTo>
                  <a:lnTo>
                    <a:pt x="4543" y="0"/>
                  </a:lnTo>
                  <a:cubicBezTo>
                    <a:pt x="4565" y="0"/>
                    <a:pt x="4583" y="18"/>
                    <a:pt x="4583" y="40"/>
                  </a:cubicBezTo>
                  <a:lnTo>
                    <a:pt x="4583" y="1624"/>
                  </a:lnTo>
                  <a:cubicBezTo>
                    <a:pt x="4583" y="1646"/>
                    <a:pt x="4565" y="1664"/>
                    <a:pt x="4543" y="1664"/>
                  </a:cubicBezTo>
                  <a:lnTo>
                    <a:pt x="40" y="1664"/>
                  </a:lnTo>
                  <a:cubicBezTo>
                    <a:pt x="18" y="1664"/>
                    <a:pt x="0" y="1646"/>
                    <a:pt x="0" y="1624"/>
                  </a:cubicBezTo>
                  <a:lnTo>
                    <a:pt x="0" y="40"/>
                  </a:lnTo>
                  <a:close/>
                  <a:moveTo>
                    <a:pt x="80" y="1624"/>
                  </a:moveTo>
                  <a:lnTo>
                    <a:pt x="40" y="1584"/>
                  </a:lnTo>
                  <a:lnTo>
                    <a:pt x="4543" y="1584"/>
                  </a:lnTo>
                  <a:lnTo>
                    <a:pt x="4503" y="1624"/>
                  </a:lnTo>
                  <a:lnTo>
                    <a:pt x="4503" y="40"/>
                  </a:lnTo>
                  <a:lnTo>
                    <a:pt x="4543" y="80"/>
                  </a:lnTo>
                  <a:lnTo>
                    <a:pt x="40" y="80"/>
                  </a:lnTo>
                  <a:lnTo>
                    <a:pt x="80" y="40"/>
                  </a:lnTo>
                  <a:lnTo>
                    <a:pt x="80" y="1624"/>
                  </a:lnTo>
                  <a:close/>
                </a:path>
              </a:pathLst>
            </a:custGeom>
            <a:solidFill>
              <a:srgbClr val="8C3836"/>
            </a:solidFill>
            <a:ln w="0" cap="flat">
              <a:solidFill>
                <a:srgbClr val="8C3836"/>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076" name="Rectangle 35"/>
            <p:cNvSpPr>
              <a:spLocks noChangeArrowheads="1"/>
            </p:cNvSpPr>
            <p:nvPr/>
          </p:nvSpPr>
          <p:spPr bwMode="auto">
            <a:xfrm>
              <a:off x="3789" y="1882"/>
              <a:ext cx="848"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2060"/>
                  </a:solidFill>
                </a:rPr>
                <a:t>4. POR EL NUMERO </a:t>
              </a:r>
              <a:endParaRPr lang="es-ES" smtClean="0">
                <a:solidFill>
                  <a:prstClr val="black"/>
                </a:solidFill>
                <a:latin typeface="Arial" pitchFamily="34" charset="0"/>
              </a:endParaRPr>
            </a:p>
          </p:txBody>
        </p:sp>
        <p:sp>
          <p:nvSpPr>
            <p:cNvPr id="3077" name="Rectangle 36"/>
            <p:cNvSpPr>
              <a:spLocks noChangeArrowheads="1"/>
            </p:cNvSpPr>
            <p:nvPr/>
          </p:nvSpPr>
          <p:spPr bwMode="auto">
            <a:xfrm>
              <a:off x="3882" y="2007"/>
              <a:ext cx="14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2060"/>
                  </a:solidFill>
                </a:rPr>
                <a:t>DE</a:t>
              </a:r>
              <a:endParaRPr lang="es-ES" smtClean="0">
                <a:solidFill>
                  <a:prstClr val="black"/>
                </a:solidFill>
                <a:latin typeface="Arial" pitchFamily="34" charset="0"/>
              </a:endParaRPr>
            </a:p>
          </p:txBody>
        </p:sp>
        <p:sp>
          <p:nvSpPr>
            <p:cNvPr id="3078" name="Rectangle 37"/>
            <p:cNvSpPr>
              <a:spLocks noChangeArrowheads="1"/>
            </p:cNvSpPr>
            <p:nvPr/>
          </p:nvSpPr>
          <p:spPr bwMode="auto">
            <a:xfrm>
              <a:off x="3979" y="1999"/>
              <a:ext cx="7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b="1" smtClean="0">
                  <a:solidFill>
                    <a:srgbClr val="002060"/>
                  </a:solidFill>
                </a:rPr>
                <a:t> </a:t>
              </a:r>
              <a:endParaRPr lang="es-ES" smtClean="0">
                <a:solidFill>
                  <a:prstClr val="black"/>
                </a:solidFill>
                <a:latin typeface="Arial" pitchFamily="34" charset="0"/>
              </a:endParaRPr>
            </a:p>
          </p:txBody>
        </p:sp>
        <p:sp>
          <p:nvSpPr>
            <p:cNvPr id="3079" name="Rectangle 38"/>
            <p:cNvSpPr>
              <a:spLocks noChangeArrowheads="1"/>
            </p:cNvSpPr>
            <p:nvPr/>
          </p:nvSpPr>
          <p:spPr bwMode="auto">
            <a:xfrm>
              <a:off x="4002" y="2007"/>
              <a:ext cx="44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2060"/>
                  </a:solidFill>
                </a:rPr>
                <a:t>VARIABLES</a:t>
              </a:r>
              <a:endParaRPr lang="es-ES" smtClean="0">
                <a:solidFill>
                  <a:prstClr val="black"/>
                </a:solidFill>
                <a:latin typeface="Arial" pitchFamily="34" charset="0"/>
              </a:endParaRPr>
            </a:p>
          </p:txBody>
        </p:sp>
        <p:sp>
          <p:nvSpPr>
            <p:cNvPr id="3080" name="Rectangle 39"/>
            <p:cNvSpPr>
              <a:spLocks noChangeArrowheads="1"/>
            </p:cNvSpPr>
            <p:nvPr/>
          </p:nvSpPr>
          <p:spPr bwMode="auto">
            <a:xfrm>
              <a:off x="4405" y="2004"/>
              <a:ext cx="6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3081" name="Freeform 40"/>
            <p:cNvSpPr>
              <a:spLocks noEditPoints="1"/>
            </p:cNvSpPr>
            <p:nvPr/>
          </p:nvSpPr>
          <p:spPr bwMode="auto">
            <a:xfrm>
              <a:off x="1068" y="2149"/>
              <a:ext cx="98"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8 h 3298"/>
                <a:gd name="T28" fmla="*/ 972 w 972"/>
                <a:gd name="T29" fmla="*/ 2880 h 3298"/>
                <a:gd name="T30" fmla="*/ 299 w 972"/>
                <a:gd name="T31" fmla="*/ 3273 h 3298"/>
                <a:gd name="T32" fmla="*/ 176 w 972"/>
                <a:gd name="T33" fmla="*/ 3241 h 3298"/>
                <a:gd name="T34" fmla="*/ 208 w 972"/>
                <a:gd name="T35" fmla="*/ 3118 h 3298"/>
                <a:gd name="T36" fmla="*/ 748 w 972"/>
                <a:gd name="T37" fmla="*/ 2803 h 3298"/>
                <a:gd name="T38" fmla="*/ 748 w 972"/>
                <a:gd name="T39" fmla="*/ 2958 h 3298"/>
                <a:gd name="T40" fmla="*/ 208 w 972"/>
                <a:gd name="T41" fmla="*/ 2643 h 3298"/>
                <a:gd name="T42" fmla="*/ 176 w 972"/>
                <a:gd name="T43" fmla="*/ 2520 h 3298"/>
                <a:gd name="T44" fmla="*/ 299 w 972"/>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1"/>
                    <a:pt x="40" y="0"/>
                    <a:pt x="90" y="0"/>
                  </a:cubicBezTo>
                  <a:lnTo>
                    <a:pt x="94" y="0"/>
                  </a:lnTo>
                  <a:lnTo>
                    <a:pt x="94" y="180"/>
                  </a:lnTo>
                  <a:close/>
                  <a:moveTo>
                    <a:pt x="299" y="2488"/>
                  </a:moveTo>
                  <a:lnTo>
                    <a:pt x="972" y="2880"/>
                  </a:lnTo>
                  <a:lnTo>
                    <a:pt x="299" y="3273"/>
                  </a:lnTo>
                  <a:cubicBezTo>
                    <a:pt x="256" y="3298"/>
                    <a:pt x="201" y="3284"/>
                    <a:pt x="176" y="3241"/>
                  </a:cubicBezTo>
                  <a:cubicBezTo>
                    <a:pt x="151" y="3198"/>
                    <a:pt x="165" y="3143"/>
                    <a:pt x="208" y="3118"/>
                  </a:cubicBezTo>
                  <a:lnTo>
                    <a:pt x="748" y="2803"/>
                  </a:lnTo>
                  <a:lnTo>
                    <a:pt x="748" y="2958"/>
                  </a:lnTo>
                  <a:lnTo>
                    <a:pt x="208" y="2643"/>
                  </a:lnTo>
                  <a:cubicBezTo>
                    <a:pt x="165"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13" name="Picture 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5" y="2349"/>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5" y="2349"/>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43"/>
            <p:cNvSpPr>
              <a:spLocks noChangeArrowheads="1"/>
            </p:cNvSpPr>
            <p:nvPr/>
          </p:nvSpPr>
          <p:spPr bwMode="auto">
            <a:xfrm>
              <a:off x="1227" y="2393"/>
              <a:ext cx="53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2060"/>
                  </a:solidFill>
                </a:rPr>
                <a:t>CUALITATIVA</a:t>
              </a:r>
              <a:endParaRPr lang="es-ES" smtClean="0">
                <a:solidFill>
                  <a:prstClr val="black"/>
                </a:solidFill>
                <a:latin typeface="Arial" pitchFamily="34" charset="0"/>
              </a:endParaRPr>
            </a:p>
          </p:txBody>
        </p:sp>
        <p:sp>
          <p:nvSpPr>
            <p:cNvPr id="3083" name="Rectangle 44"/>
            <p:cNvSpPr>
              <a:spLocks noChangeArrowheads="1"/>
            </p:cNvSpPr>
            <p:nvPr/>
          </p:nvSpPr>
          <p:spPr bwMode="auto">
            <a:xfrm>
              <a:off x="1715" y="2398"/>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3084" name="Freeform 45"/>
            <p:cNvSpPr>
              <a:spLocks noEditPoints="1"/>
            </p:cNvSpPr>
            <p:nvPr/>
          </p:nvSpPr>
          <p:spPr bwMode="auto">
            <a:xfrm>
              <a:off x="1213" y="2667"/>
              <a:ext cx="97"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3 w 972"/>
                <a:gd name="T11" fmla="*/ 2790 h 3298"/>
                <a:gd name="T12" fmla="*/ 793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8 h 3298"/>
                <a:gd name="T28" fmla="*/ 972 w 972"/>
                <a:gd name="T29" fmla="*/ 2880 h 3298"/>
                <a:gd name="T30" fmla="*/ 299 w 972"/>
                <a:gd name="T31" fmla="*/ 3273 h 3298"/>
                <a:gd name="T32" fmla="*/ 176 w 972"/>
                <a:gd name="T33" fmla="*/ 3241 h 3298"/>
                <a:gd name="T34" fmla="*/ 208 w 972"/>
                <a:gd name="T35" fmla="*/ 3118 h 3298"/>
                <a:gd name="T36" fmla="*/ 748 w 972"/>
                <a:gd name="T37" fmla="*/ 2803 h 3298"/>
                <a:gd name="T38" fmla="*/ 748 w 972"/>
                <a:gd name="T39" fmla="*/ 2958 h 3298"/>
                <a:gd name="T40" fmla="*/ 208 w 972"/>
                <a:gd name="T41" fmla="*/ 2643 h 3298"/>
                <a:gd name="T42" fmla="*/ 176 w 972"/>
                <a:gd name="T43" fmla="*/ 2520 h 3298"/>
                <a:gd name="T44" fmla="*/ 299 w 972"/>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3" y="2790"/>
                  </a:lnTo>
                  <a:lnTo>
                    <a:pt x="793" y="2970"/>
                  </a:lnTo>
                  <a:lnTo>
                    <a:pt x="90" y="2970"/>
                  </a:lnTo>
                  <a:cubicBezTo>
                    <a:pt x="40" y="2970"/>
                    <a:pt x="0" y="2930"/>
                    <a:pt x="0" y="2880"/>
                  </a:cubicBezTo>
                  <a:lnTo>
                    <a:pt x="0" y="90"/>
                  </a:lnTo>
                  <a:cubicBezTo>
                    <a:pt x="0" y="41"/>
                    <a:pt x="40" y="0"/>
                    <a:pt x="90" y="0"/>
                  </a:cubicBezTo>
                  <a:lnTo>
                    <a:pt x="94" y="0"/>
                  </a:lnTo>
                  <a:lnTo>
                    <a:pt x="94" y="180"/>
                  </a:lnTo>
                  <a:close/>
                  <a:moveTo>
                    <a:pt x="299" y="2488"/>
                  </a:moveTo>
                  <a:lnTo>
                    <a:pt x="972" y="2880"/>
                  </a:lnTo>
                  <a:lnTo>
                    <a:pt x="299" y="3273"/>
                  </a:lnTo>
                  <a:cubicBezTo>
                    <a:pt x="256" y="3298"/>
                    <a:pt x="201" y="3284"/>
                    <a:pt x="176" y="3241"/>
                  </a:cubicBezTo>
                  <a:cubicBezTo>
                    <a:pt x="151" y="3198"/>
                    <a:pt x="165" y="3143"/>
                    <a:pt x="208" y="3118"/>
                  </a:cubicBezTo>
                  <a:lnTo>
                    <a:pt x="748" y="2803"/>
                  </a:lnTo>
                  <a:lnTo>
                    <a:pt x="748" y="2958"/>
                  </a:lnTo>
                  <a:lnTo>
                    <a:pt x="208" y="2643"/>
                  </a:lnTo>
                  <a:cubicBezTo>
                    <a:pt x="165"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18" name="Picture 4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2" y="2575"/>
              <a:ext cx="73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9" name="Picture 4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2" y="2575"/>
              <a:ext cx="73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Rectangle 48"/>
            <p:cNvSpPr>
              <a:spLocks noChangeArrowheads="1"/>
            </p:cNvSpPr>
            <p:nvPr/>
          </p:nvSpPr>
          <p:spPr bwMode="auto">
            <a:xfrm>
              <a:off x="1191" y="2619"/>
              <a:ext cx="59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CUANTITATIVA</a:t>
              </a:r>
              <a:endParaRPr lang="es-ES" smtClean="0">
                <a:solidFill>
                  <a:prstClr val="black"/>
                </a:solidFill>
                <a:latin typeface="Arial" pitchFamily="34" charset="0"/>
              </a:endParaRPr>
            </a:p>
          </p:txBody>
        </p:sp>
        <p:sp>
          <p:nvSpPr>
            <p:cNvPr id="3086" name="Rectangle 49"/>
            <p:cNvSpPr>
              <a:spLocks noChangeArrowheads="1"/>
            </p:cNvSpPr>
            <p:nvPr/>
          </p:nvSpPr>
          <p:spPr bwMode="auto">
            <a:xfrm>
              <a:off x="1744" y="2616"/>
              <a:ext cx="6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087" name="Rectangle 50"/>
            <p:cNvSpPr>
              <a:spLocks noChangeArrowheads="1"/>
            </p:cNvSpPr>
            <p:nvPr/>
          </p:nvSpPr>
          <p:spPr bwMode="auto">
            <a:xfrm>
              <a:off x="1310" y="2885"/>
              <a:ext cx="550" cy="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088" name="Freeform 51"/>
            <p:cNvSpPr>
              <a:spLocks noEditPoints="1"/>
            </p:cNvSpPr>
            <p:nvPr/>
          </p:nvSpPr>
          <p:spPr bwMode="auto">
            <a:xfrm>
              <a:off x="1302" y="2877"/>
              <a:ext cx="566" cy="179"/>
            </a:xfrm>
            <a:custGeom>
              <a:avLst/>
              <a:gdLst>
                <a:gd name="T0" fmla="*/ 0 w 5655"/>
                <a:gd name="T1" fmla="*/ 80 h 1788"/>
                <a:gd name="T2" fmla="*/ 80 w 5655"/>
                <a:gd name="T3" fmla="*/ 0 h 1788"/>
                <a:gd name="T4" fmla="*/ 5575 w 5655"/>
                <a:gd name="T5" fmla="*/ 0 h 1788"/>
                <a:gd name="T6" fmla="*/ 5655 w 5655"/>
                <a:gd name="T7" fmla="*/ 80 h 1788"/>
                <a:gd name="T8" fmla="*/ 5655 w 5655"/>
                <a:gd name="T9" fmla="*/ 1708 h 1788"/>
                <a:gd name="T10" fmla="*/ 5575 w 5655"/>
                <a:gd name="T11" fmla="*/ 1788 h 1788"/>
                <a:gd name="T12" fmla="*/ 80 w 5655"/>
                <a:gd name="T13" fmla="*/ 1788 h 1788"/>
                <a:gd name="T14" fmla="*/ 0 w 5655"/>
                <a:gd name="T15" fmla="*/ 1708 h 1788"/>
                <a:gd name="T16" fmla="*/ 0 w 5655"/>
                <a:gd name="T17" fmla="*/ 80 h 1788"/>
                <a:gd name="T18" fmla="*/ 160 w 5655"/>
                <a:gd name="T19" fmla="*/ 1708 h 1788"/>
                <a:gd name="T20" fmla="*/ 80 w 5655"/>
                <a:gd name="T21" fmla="*/ 1628 h 1788"/>
                <a:gd name="T22" fmla="*/ 5575 w 5655"/>
                <a:gd name="T23" fmla="*/ 1628 h 1788"/>
                <a:gd name="T24" fmla="*/ 5495 w 5655"/>
                <a:gd name="T25" fmla="*/ 1708 h 1788"/>
                <a:gd name="T26" fmla="*/ 5495 w 5655"/>
                <a:gd name="T27" fmla="*/ 80 h 1788"/>
                <a:gd name="T28" fmla="*/ 5575 w 5655"/>
                <a:gd name="T29" fmla="*/ 160 h 1788"/>
                <a:gd name="T30" fmla="*/ 80 w 5655"/>
                <a:gd name="T31" fmla="*/ 160 h 1788"/>
                <a:gd name="T32" fmla="*/ 160 w 5655"/>
                <a:gd name="T33" fmla="*/ 80 h 1788"/>
                <a:gd name="T34" fmla="*/ 160 w 5655"/>
                <a:gd name="T35" fmla="*/ 1708 h 1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55" h="1788">
                  <a:moveTo>
                    <a:pt x="0" y="80"/>
                  </a:moveTo>
                  <a:cubicBezTo>
                    <a:pt x="0" y="36"/>
                    <a:pt x="36" y="0"/>
                    <a:pt x="80" y="0"/>
                  </a:cubicBezTo>
                  <a:lnTo>
                    <a:pt x="5575" y="0"/>
                  </a:lnTo>
                  <a:cubicBezTo>
                    <a:pt x="5619" y="0"/>
                    <a:pt x="5655" y="36"/>
                    <a:pt x="5655" y="80"/>
                  </a:cubicBezTo>
                  <a:lnTo>
                    <a:pt x="5655" y="1708"/>
                  </a:lnTo>
                  <a:cubicBezTo>
                    <a:pt x="5655" y="1752"/>
                    <a:pt x="5619" y="1788"/>
                    <a:pt x="5575" y="1788"/>
                  </a:cubicBezTo>
                  <a:lnTo>
                    <a:pt x="80" y="1788"/>
                  </a:lnTo>
                  <a:cubicBezTo>
                    <a:pt x="36" y="1788"/>
                    <a:pt x="0" y="1752"/>
                    <a:pt x="0" y="1708"/>
                  </a:cubicBezTo>
                  <a:lnTo>
                    <a:pt x="0" y="80"/>
                  </a:lnTo>
                  <a:close/>
                  <a:moveTo>
                    <a:pt x="160" y="1708"/>
                  </a:moveTo>
                  <a:lnTo>
                    <a:pt x="80" y="1628"/>
                  </a:lnTo>
                  <a:lnTo>
                    <a:pt x="5575" y="1628"/>
                  </a:lnTo>
                  <a:lnTo>
                    <a:pt x="5495" y="1708"/>
                  </a:lnTo>
                  <a:lnTo>
                    <a:pt x="5495" y="80"/>
                  </a:lnTo>
                  <a:lnTo>
                    <a:pt x="5575" y="160"/>
                  </a:lnTo>
                  <a:lnTo>
                    <a:pt x="80" y="160"/>
                  </a:lnTo>
                  <a:lnTo>
                    <a:pt x="160" y="80"/>
                  </a:lnTo>
                  <a:lnTo>
                    <a:pt x="160" y="1708"/>
                  </a:lnTo>
                  <a:close/>
                </a:path>
              </a:pathLst>
            </a:custGeom>
            <a:solidFill>
              <a:srgbClr val="C0504D"/>
            </a:solidFill>
            <a:ln w="0" cap="flat">
              <a:solidFill>
                <a:srgbClr val="C0504D"/>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089" name="Rectangle 52"/>
            <p:cNvSpPr>
              <a:spLocks noChangeArrowheads="1"/>
            </p:cNvSpPr>
            <p:nvPr/>
          </p:nvSpPr>
          <p:spPr bwMode="auto">
            <a:xfrm>
              <a:off x="1406" y="2923"/>
              <a:ext cx="40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DISCRETA</a:t>
              </a:r>
              <a:endParaRPr lang="es-ES" smtClean="0">
                <a:solidFill>
                  <a:prstClr val="black"/>
                </a:solidFill>
                <a:latin typeface="Arial" pitchFamily="34" charset="0"/>
              </a:endParaRPr>
            </a:p>
          </p:txBody>
        </p:sp>
        <p:sp>
          <p:nvSpPr>
            <p:cNvPr id="3090" name="Rectangle 53"/>
            <p:cNvSpPr>
              <a:spLocks noChangeArrowheads="1"/>
            </p:cNvSpPr>
            <p:nvPr/>
          </p:nvSpPr>
          <p:spPr bwMode="auto">
            <a:xfrm>
              <a:off x="1763" y="2928"/>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091" name="Rectangle 54"/>
            <p:cNvSpPr>
              <a:spLocks noChangeArrowheads="1"/>
            </p:cNvSpPr>
            <p:nvPr/>
          </p:nvSpPr>
          <p:spPr bwMode="auto">
            <a:xfrm>
              <a:off x="1310" y="3107"/>
              <a:ext cx="550" cy="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092" name="Freeform 55"/>
            <p:cNvSpPr>
              <a:spLocks noEditPoints="1"/>
            </p:cNvSpPr>
            <p:nvPr/>
          </p:nvSpPr>
          <p:spPr bwMode="auto">
            <a:xfrm>
              <a:off x="1302" y="3099"/>
              <a:ext cx="566" cy="179"/>
            </a:xfrm>
            <a:custGeom>
              <a:avLst/>
              <a:gdLst>
                <a:gd name="T0" fmla="*/ 0 w 5654"/>
                <a:gd name="T1" fmla="*/ 80 h 1788"/>
                <a:gd name="T2" fmla="*/ 80 w 5654"/>
                <a:gd name="T3" fmla="*/ 0 h 1788"/>
                <a:gd name="T4" fmla="*/ 5574 w 5654"/>
                <a:gd name="T5" fmla="*/ 0 h 1788"/>
                <a:gd name="T6" fmla="*/ 5654 w 5654"/>
                <a:gd name="T7" fmla="*/ 80 h 1788"/>
                <a:gd name="T8" fmla="*/ 5654 w 5654"/>
                <a:gd name="T9" fmla="*/ 1708 h 1788"/>
                <a:gd name="T10" fmla="*/ 5574 w 5654"/>
                <a:gd name="T11" fmla="*/ 1788 h 1788"/>
                <a:gd name="T12" fmla="*/ 80 w 5654"/>
                <a:gd name="T13" fmla="*/ 1788 h 1788"/>
                <a:gd name="T14" fmla="*/ 0 w 5654"/>
                <a:gd name="T15" fmla="*/ 1708 h 1788"/>
                <a:gd name="T16" fmla="*/ 0 w 5654"/>
                <a:gd name="T17" fmla="*/ 80 h 1788"/>
                <a:gd name="T18" fmla="*/ 160 w 5654"/>
                <a:gd name="T19" fmla="*/ 1708 h 1788"/>
                <a:gd name="T20" fmla="*/ 80 w 5654"/>
                <a:gd name="T21" fmla="*/ 1628 h 1788"/>
                <a:gd name="T22" fmla="*/ 5574 w 5654"/>
                <a:gd name="T23" fmla="*/ 1628 h 1788"/>
                <a:gd name="T24" fmla="*/ 5494 w 5654"/>
                <a:gd name="T25" fmla="*/ 1708 h 1788"/>
                <a:gd name="T26" fmla="*/ 5494 w 5654"/>
                <a:gd name="T27" fmla="*/ 80 h 1788"/>
                <a:gd name="T28" fmla="*/ 5574 w 5654"/>
                <a:gd name="T29" fmla="*/ 160 h 1788"/>
                <a:gd name="T30" fmla="*/ 80 w 5654"/>
                <a:gd name="T31" fmla="*/ 160 h 1788"/>
                <a:gd name="T32" fmla="*/ 160 w 5654"/>
                <a:gd name="T33" fmla="*/ 80 h 1788"/>
                <a:gd name="T34" fmla="*/ 160 w 5654"/>
                <a:gd name="T35" fmla="*/ 1708 h 1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54" h="1788">
                  <a:moveTo>
                    <a:pt x="0" y="80"/>
                  </a:moveTo>
                  <a:cubicBezTo>
                    <a:pt x="0" y="36"/>
                    <a:pt x="36" y="0"/>
                    <a:pt x="80" y="0"/>
                  </a:cubicBezTo>
                  <a:lnTo>
                    <a:pt x="5574" y="0"/>
                  </a:lnTo>
                  <a:cubicBezTo>
                    <a:pt x="5619" y="0"/>
                    <a:pt x="5654" y="36"/>
                    <a:pt x="5654" y="80"/>
                  </a:cubicBezTo>
                  <a:lnTo>
                    <a:pt x="5654" y="1708"/>
                  </a:lnTo>
                  <a:cubicBezTo>
                    <a:pt x="5654" y="1753"/>
                    <a:pt x="5619" y="1788"/>
                    <a:pt x="5574" y="1788"/>
                  </a:cubicBezTo>
                  <a:lnTo>
                    <a:pt x="80" y="1788"/>
                  </a:lnTo>
                  <a:cubicBezTo>
                    <a:pt x="36" y="1788"/>
                    <a:pt x="0" y="1753"/>
                    <a:pt x="0" y="1708"/>
                  </a:cubicBezTo>
                  <a:lnTo>
                    <a:pt x="0" y="80"/>
                  </a:lnTo>
                  <a:close/>
                  <a:moveTo>
                    <a:pt x="160" y="1708"/>
                  </a:moveTo>
                  <a:lnTo>
                    <a:pt x="80" y="1628"/>
                  </a:lnTo>
                  <a:lnTo>
                    <a:pt x="5574" y="1628"/>
                  </a:lnTo>
                  <a:lnTo>
                    <a:pt x="5494" y="1708"/>
                  </a:lnTo>
                  <a:lnTo>
                    <a:pt x="5494" y="80"/>
                  </a:lnTo>
                  <a:lnTo>
                    <a:pt x="5574" y="160"/>
                  </a:lnTo>
                  <a:lnTo>
                    <a:pt x="80" y="160"/>
                  </a:lnTo>
                  <a:lnTo>
                    <a:pt x="160" y="80"/>
                  </a:lnTo>
                  <a:lnTo>
                    <a:pt x="160" y="1708"/>
                  </a:lnTo>
                  <a:close/>
                </a:path>
              </a:pathLst>
            </a:custGeom>
            <a:solidFill>
              <a:srgbClr val="C0504D"/>
            </a:solidFill>
            <a:ln w="0" cap="flat">
              <a:solidFill>
                <a:srgbClr val="C0504D"/>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093" name="Rectangle 56"/>
            <p:cNvSpPr>
              <a:spLocks noChangeArrowheads="1"/>
            </p:cNvSpPr>
            <p:nvPr/>
          </p:nvSpPr>
          <p:spPr bwMode="auto">
            <a:xfrm>
              <a:off x="1382" y="3154"/>
              <a:ext cx="39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CONTINU</a:t>
              </a:r>
              <a:endParaRPr lang="es-ES" smtClean="0">
                <a:solidFill>
                  <a:prstClr val="black"/>
                </a:solidFill>
                <a:latin typeface="Arial" pitchFamily="34" charset="0"/>
              </a:endParaRPr>
            </a:p>
          </p:txBody>
        </p:sp>
        <p:sp>
          <p:nvSpPr>
            <p:cNvPr id="3094" name="Rectangle 57"/>
            <p:cNvSpPr>
              <a:spLocks noChangeArrowheads="1"/>
            </p:cNvSpPr>
            <p:nvPr/>
          </p:nvSpPr>
          <p:spPr bwMode="auto">
            <a:xfrm>
              <a:off x="1729" y="3146"/>
              <a:ext cx="7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b="1" smtClean="0">
                  <a:solidFill>
                    <a:srgbClr val="000000"/>
                  </a:solidFill>
                </a:rPr>
                <a:t> </a:t>
              </a:r>
              <a:endParaRPr lang="es-ES" smtClean="0">
                <a:solidFill>
                  <a:prstClr val="black"/>
                </a:solidFill>
                <a:latin typeface="Arial" pitchFamily="34" charset="0"/>
              </a:endParaRPr>
            </a:p>
          </p:txBody>
        </p:sp>
        <p:sp>
          <p:nvSpPr>
            <p:cNvPr id="3095" name="Rectangle 58"/>
            <p:cNvSpPr>
              <a:spLocks noChangeArrowheads="1"/>
            </p:cNvSpPr>
            <p:nvPr/>
          </p:nvSpPr>
          <p:spPr bwMode="auto">
            <a:xfrm>
              <a:off x="1787" y="3151"/>
              <a:ext cx="6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pic>
          <p:nvPicPr>
            <p:cNvPr id="3131" name="Picture 5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08" y="2333"/>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2" name="Picture 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08" y="2333"/>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6" name="Rectangle 61"/>
            <p:cNvSpPr>
              <a:spLocks noChangeArrowheads="1"/>
            </p:cNvSpPr>
            <p:nvPr/>
          </p:nvSpPr>
          <p:spPr bwMode="auto">
            <a:xfrm>
              <a:off x="2158" y="2377"/>
              <a:ext cx="41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NOMINAL</a:t>
              </a:r>
              <a:endParaRPr lang="es-ES" smtClean="0">
                <a:solidFill>
                  <a:prstClr val="black"/>
                </a:solidFill>
                <a:latin typeface="Arial" pitchFamily="34" charset="0"/>
              </a:endParaRPr>
            </a:p>
          </p:txBody>
        </p:sp>
        <p:sp>
          <p:nvSpPr>
            <p:cNvPr id="3097" name="Rectangle 62"/>
            <p:cNvSpPr>
              <a:spLocks noChangeArrowheads="1"/>
            </p:cNvSpPr>
            <p:nvPr/>
          </p:nvSpPr>
          <p:spPr bwMode="auto">
            <a:xfrm>
              <a:off x="2525" y="238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098" name="Freeform 63"/>
            <p:cNvSpPr>
              <a:spLocks noEditPoints="1"/>
            </p:cNvSpPr>
            <p:nvPr/>
          </p:nvSpPr>
          <p:spPr bwMode="auto">
            <a:xfrm>
              <a:off x="1068" y="2371"/>
              <a:ext cx="98"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7 h 3298"/>
                <a:gd name="T28" fmla="*/ 972 w 972"/>
                <a:gd name="T29" fmla="*/ 2880 h 3298"/>
                <a:gd name="T30" fmla="*/ 299 w 972"/>
                <a:gd name="T31" fmla="*/ 3273 h 3298"/>
                <a:gd name="T32" fmla="*/ 176 w 972"/>
                <a:gd name="T33" fmla="*/ 3240 h 3298"/>
                <a:gd name="T34" fmla="*/ 208 w 972"/>
                <a:gd name="T35" fmla="*/ 3117 h 3298"/>
                <a:gd name="T36" fmla="*/ 748 w 972"/>
                <a:gd name="T37" fmla="*/ 2802 h 3298"/>
                <a:gd name="T38" fmla="*/ 748 w 972"/>
                <a:gd name="T39" fmla="*/ 2958 h 3298"/>
                <a:gd name="T40" fmla="*/ 208 w 972"/>
                <a:gd name="T41" fmla="*/ 2643 h 3298"/>
                <a:gd name="T42" fmla="*/ 176 w 972"/>
                <a:gd name="T43" fmla="*/ 2520 h 3298"/>
                <a:gd name="T44" fmla="*/ 299 w 972"/>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0"/>
                    <a:pt x="40" y="0"/>
                    <a:pt x="90" y="0"/>
                  </a:cubicBezTo>
                  <a:lnTo>
                    <a:pt x="94" y="0"/>
                  </a:lnTo>
                  <a:lnTo>
                    <a:pt x="94" y="180"/>
                  </a:lnTo>
                  <a:close/>
                  <a:moveTo>
                    <a:pt x="299" y="2487"/>
                  </a:moveTo>
                  <a:lnTo>
                    <a:pt x="972" y="2880"/>
                  </a:lnTo>
                  <a:lnTo>
                    <a:pt x="299" y="3273"/>
                  </a:lnTo>
                  <a:cubicBezTo>
                    <a:pt x="256" y="3298"/>
                    <a:pt x="201" y="3283"/>
                    <a:pt x="176" y="3240"/>
                  </a:cubicBezTo>
                  <a:cubicBezTo>
                    <a:pt x="151" y="3198"/>
                    <a:pt x="165" y="3142"/>
                    <a:pt x="208" y="3117"/>
                  </a:cubicBezTo>
                  <a:lnTo>
                    <a:pt x="748" y="2802"/>
                  </a:lnTo>
                  <a:lnTo>
                    <a:pt x="748" y="2958"/>
                  </a:lnTo>
                  <a:lnTo>
                    <a:pt x="208" y="2643"/>
                  </a:lnTo>
                  <a:cubicBezTo>
                    <a:pt x="165" y="2618"/>
                    <a:pt x="151" y="2563"/>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099" name="Freeform 64"/>
            <p:cNvSpPr>
              <a:spLocks noEditPoints="1"/>
            </p:cNvSpPr>
            <p:nvPr/>
          </p:nvSpPr>
          <p:spPr bwMode="auto">
            <a:xfrm>
              <a:off x="1214" y="2888"/>
              <a:ext cx="97"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7 h 3298"/>
                <a:gd name="T28" fmla="*/ 972 w 972"/>
                <a:gd name="T29" fmla="*/ 2880 h 3298"/>
                <a:gd name="T30" fmla="*/ 299 w 972"/>
                <a:gd name="T31" fmla="*/ 3273 h 3298"/>
                <a:gd name="T32" fmla="*/ 176 w 972"/>
                <a:gd name="T33" fmla="*/ 3241 h 3298"/>
                <a:gd name="T34" fmla="*/ 208 w 972"/>
                <a:gd name="T35" fmla="*/ 3117 h 3298"/>
                <a:gd name="T36" fmla="*/ 748 w 972"/>
                <a:gd name="T37" fmla="*/ 2802 h 3298"/>
                <a:gd name="T38" fmla="*/ 748 w 972"/>
                <a:gd name="T39" fmla="*/ 2958 h 3298"/>
                <a:gd name="T40" fmla="*/ 208 w 972"/>
                <a:gd name="T41" fmla="*/ 2643 h 3298"/>
                <a:gd name="T42" fmla="*/ 176 w 972"/>
                <a:gd name="T43" fmla="*/ 2520 h 3298"/>
                <a:gd name="T44" fmla="*/ 299 w 972"/>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0"/>
                    <a:pt x="40" y="0"/>
                    <a:pt x="90" y="0"/>
                  </a:cubicBezTo>
                  <a:lnTo>
                    <a:pt x="94" y="0"/>
                  </a:lnTo>
                  <a:lnTo>
                    <a:pt x="94" y="180"/>
                  </a:lnTo>
                  <a:close/>
                  <a:moveTo>
                    <a:pt x="299" y="2487"/>
                  </a:moveTo>
                  <a:lnTo>
                    <a:pt x="972" y="2880"/>
                  </a:lnTo>
                  <a:lnTo>
                    <a:pt x="299" y="3273"/>
                  </a:lnTo>
                  <a:cubicBezTo>
                    <a:pt x="256" y="3298"/>
                    <a:pt x="201" y="3283"/>
                    <a:pt x="176" y="3241"/>
                  </a:cubicBezTo>
                  <a:cubicBezTo>
                    <a:pt x="151" y="3198"/>
                    <a:pt x="166" y="3143"/>
                    <a:pt x="208" y="3117"/>
                  </a:cubicBezTo>
                  <a:lnTo>
                    <a:pt x="748" y="2802"/>
                  </a:lnTo>
                  <a:lnTo>
                    <a:pt x="748" y="2958"/>
                  </a:lnTo>
                  <a:lnTo>
                    <a:pt x="208" y="2643"/>
                  </a:lnTo>
                  <a:cubicBezTo>
                    <a:pt x="166" y="2618"/>
                    <a:pt x="151" y="2563"/>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100" name="Freeform 65"/>
            <p:cNvSpPr>
              <a:spLocks/>
            </p:cNvSpPr>
            <p:nvPr/>
          </p:nvSpPr>
          <p:spPr bwMode="auto">
            <a:xfrm>
              <a:off x="2286" y="1402"/>
              <a:ext cx="25" cy="448"/>
            </a:xfrm>
            <a:custGeom>
              <a:avLst/>
              <a:gdLst>
                <a:gd name="T0" fmla="*/ 25 w 25"/>
                <a:gd name="T1" fmla="*/ 0 h 448"/>
                <a:gd name="T2" fmla="*/ 24 w 25"/>
                <a:gd name="T3" fmla="*/ 448 h 448"/>
                <a:gd name="T4" fmla="*/ 0 w 25"/>
                <a:gd name="T5" fmla="*/ 448 h 448"/>
                <a:gd name="T6" fmla="*/ 1 w 25"/>
                <a:gd name="T7" fmla="*/ 0 h 448"/>
                <a:gd name="T8" fmla="*/ 25 w 25"/>
                <a:gd name="T9" fmla="*/ 0 h 448"/>
              </a:gdLst>
              <a:ahLst/>
              <a:cxnLst>
                <a:cxn ang="0">
                  <a:pos x="T0" y="T1"/>
                </a:cxn>
                <a:cxn ang="0">
                  <a:pos x="T2" y="T3"/>
                </a:cxn>
                <a:cxn ang="0">
                  <a:pos x="T4" y="T5"/>
                </a:cxn>
                <a:cxn ang="0">
                  <a:pos x="T6" y="T7"/>
                </a:cxn>
                <a:cxn ang="0">
                  <a:pos x="T8" y="T9"/>
                </a:cxn>
              </a:cxnLst>
              <a:rect l="0" t="0" r="r" b="b"/>
              <a:pathLst>
                <a:path w="25" h="448">
                  <a:moveTo>
                    <a:pt x="25" y="0"/>
                  </a:moveTo>
                  <a:lnTo>
                    <a:pt x="24" y="448"/>
                  </a:lnTo>
                  <a:lnTo>
                    <a:pt x="0" y="448"/>
                  </a:lnTo>
                  <a:lnTo>
                    <a:pt x="1" y="0"/>
                  </a:lnTo>
                  <a:lnTo>
                    <a:pt x="25"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101" name="Freeform 66"/>
            <p:cNvSpPr>
              <a:spLocks noEditPoints="1"/>
            </p:cNvSpPr>
            <p:nvPr/>
          </p:nvSpPr>
          <p:spPr bwMode="auto">
            <a:xfrm>
              <a:off x="1940" y="2149"/>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8 h 3298"/>
                <a:gd name="T28" fmla="*/ 973 w 973"/>
                <a:gd name="T29" fmla="*/ 2880 h 3298"/>
                <a:gd name="T30" fmla="*/ 299 w 973"/>
                <a:gd name="T31" fmla="*/ 3273 h 3298"/>
                <a:gd name="T32" fmla="*/ 176 w 973"/>
                <a:gd name="T33" fmla="*/ 3241 h 3298"/>
                <a:gd name="T34" fmla="*/ 209 w 973"/>
                <a:gd name="T35" fmla="*/ 3118 h 3298"/>
                <a:gd name="T36" fmla="*/ 749 w 973"/>
                <a:gd name="T37" fmla="*/ 2803 h 3298"/>
                <a:gd name="T38" fmla="*/ 749 w 973"/>
                <a:gd name="T39" fmla="*/ 2958 h 3298"/>
                <a:gd name="T40" fmla="*/ 209 w 973"/>
                <a:gd name="T41" fmla="*/ 2643 h 3298"/>
                <a:gd name="T42" fmla="*/ 176 w 973"/>
                <a:gd name="T43" fmla="*/ 2520 h 3298"/>
                <a:gd name="T44" fmla="*/ 299 w 973"/>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1"/>
                    <a:pt x="41" y="0"/>
                    <a:pt x="90" y="0"/>
                  </a:cubicBezTo>
                  <a:lnTo>
                    <a:pt x="94" y="0"/>
                  </a:lnTo>
                  <a:lnTo>
                    <a:pt x="94" y="180"/>
                  </a:lnTo>
                  <a:close/>
                  <a:moveTo>
                    <a:pt x="299" y="2488"/>
                  </a:moveTo>
                  <a:lnTo>
                    <a:pt x="973" y="2880"/>
                  </a:lnTo>
                  <a:lnTo>
                    <a:pt x="299" y="3273"/>
                  </a:lnTo>
                  <a:cubicBezTo>
                    <a:pt x="256" y="3298"/>
                    <a:pt x="201" y="3284"/>
                    <a:pt x="176" y="3241"/>
                  </a:cubicBezTo>
                  <a:cubicBezTo>
                    <a:pt x="151" y="3198"/>
                    <a:pt x="166" y="3143"/>
                    <a:pt x="209" y="3118"/>
                  </a:cubicBezTo>
                  <a:lnTo>
                    <a:pt x="749" y="2803"/>
                  </a:lnTo>
                  <a:lnTo>
                    <a:pt x="749" y="2958"/>
                  </a:lnTo>
                  <a:lnTo>
                    <a:pt x="209" y="2643"/>
                  </a:lnTo>
                  <a:cubicBezTo>
                    <a:pt x="166"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39" name="Picture 6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08" y="2559"/>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0" name="Picture 6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08" y="2559"/>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2" name="Rectangle 69"/>
            <p:cNvSpPr>
              <a:spLocks noChangeArrowheads="1"/>
            </p:cNvSpPr>
            <p:nvPr/>
          </p:nvSpPr>
          <p:spPr bwMode="auto">
            <a:xfrm>
              <a:off x="2173" y="2604"/>
              <a:ext cx="38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ORDINAL</a:t>
              </a:r>
              <a:endParaRPr lang="es-ES" smtClean="0">
                <a:solidFill>
                  <a:prstClr val="black"/>
                </a:solidFill>
                <a:latin typeface="Arial" pitchFamily="34" charset="0"/>
              </a:endParaRPr>
            </a:p>
          </p:txBody>
        </p:sp>
        <p:sp>
          <p:nvSpPr>
            <p:cNvPr id="3103" name="Rectangle 70"/>
            <p:cNvSpPr>
              <a:spLocks noChangeArrowheads="1"/>
            </p:cNvSpPr>
            <p:nvPr/>
          </p:nvSpPr>
          <p:spPr bwMode="auto">
            <a:xfrm>
              <a:off x="2509" y="2608"/>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36" name="Freeform 71"/>
            <p:cNvSpPr>
              <a:spLocks noEditPoints="1"/>
            </p:cNvSpPr>
            <p:nvPr/>
          </p:nvSpPr>
          <p:spPr bwMode="auto">
            <a:xfrm>
              <a:off x="1940" y="2376"/>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8 h 3298"/>
                <a:gd name="T28" fmla="*/ 973 w 973"/>
                <a:gd name="T29" fmla="*/ 2880 h 3298"/>
                <a:gd name="T30" fmla="*/ 299 w 973"/>
                <a:gd name="T31" fmla="*/ 3273 h 3298"/>
                <a:gd name="T32" fmla="*/ 176 w 973"/>
                <a:gd name="T33" fmla="*/ 3241 h 3298"/>
                <a:gd name="T34" fmla="*/ 209 w 973"/>
                <a:gd name="T35" fmla="*/ 3118 h 3298"/>
                <a:gd name="T36" fmla="*/ 749 w 973"/>
                <a:gd name="T37" fmla="*/ 2803 h 3298"/>
                <a:gd name="T38" fmla="*/ 749 w 973"/>
                <a:gd name="T39" fmla="*/ 2958 h 3298"/>
                <a:gd name="T40" fmla="*/ 209 w 973"/>
                <a:gd name="T41" fmla="*/ 2643 h 3298"/>
                <a:gd name="T42" fmla="*/ 176 w 973"/>
                <a:gd name="T43" fmla="*/ 2520 h 3298"/>
                <a:gd name="T44" fmla="*/ 299 w 973"/>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8"/>
                  </a:moveTo>
                  <a:lnTo>
                    <a:pt x="973" y="2880"/>
                  </a:lnTo>
                  <a:lnTo>
                    <a:pt x="299" y="3273"/>
                  </a:lnTo>
                  <a:cubicBezTo>
                    <a:pt x="256" y="3298"/>
                    <a:pt x="201" y="3284"/>
                    <a:pt x="176" y="3241"/>
                  </a:cubicBezTo>
                  <a:cubicBezTo>
                    <a:pt x="151" y="3198"/>
                    <a:pt x="166" y="3143"/>
                    <a:pt x="209" y="3118"/>
                  </a:cubicBezTo>
                  <a:lnTo>
                    <a:pt x="749" y="2803"/>
                  </a:lnTo>
                  <a:lnTo>
                    <a:pt x="749" y="2958"/>
                  </a:lnTo>
                  <a:lnTo>
                    <a:pt x="209" y="2643"/>
                  </a:lnTo>
                  <a:cubicBezTo>
                    <a:pt x="166"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44" name="Picture 7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008" y="2782"/>
              <a:ext cx="6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5" name="Picture 7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008" y="2782"/>
              <a:ext cx="6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37" name="Rectangle 74"/>
            <p:cNvSpPr>
              <a:spLocks noChangeArrowheads="1"/>
            </p:cNvSpPr>
            <p:nvPr/>
          </p:nvSpPr>
          <p:spPr bwMode="auto">
            <a:xfrm>
              <a:off x="2131" y="2825"/>
              <a:ext cx="4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INTERVALO</a:t>
              </a:r>
              <a:endParaRPr lang="es-ES" smtClean="0">
                <a:solidFill>
                  <a:prstClr val="black"/>
                </a:solidFill>
                <a:latin typeface="Arial" pitchFamily="34" charset="0"/>
              </a:endParaRPr>
            </a:p>
          </p:txBody>
        </p:sp>
        <p:sp>
          <p:nvSpPr>
            <p:cNvPr id="3138" name="Rectangle 75"/>
            <p:cNvSpPr>
              <a:spLocks noChangeArrowheads="1"/>
            </p:cNvSpPr>
            <p:nvPr/>
          </p:nvSpPr>
          <p:spPr bwMode="auto">
            <a:xfrm>
              <a:off x="2550" y="2829"/>
              <a:ext cx="58"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41" name="Freeform 76"/>
            <p:cNvSpPr>
              <a:spLocks noEditPoints="1"/>
            </p:cNvSpPr>
            <p:nvPr/>
          </p:nvSpPr>
          <p:spPr bwMode="auto">
            <a:xfrm>
              <a:off x="1940" y="2598"/>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7 h 3298"/>
                <a:gd name="T28" fmla="*/ 973 w 973"/>
                <a:gd name="T29" fmla="*/ 2880 h 3298"/>
                <a:gd name="T30" fmla="*/ 299 w 973"/>
                <a:gd name="T31" fmla="*/ 3273 h 3298"/>
                <a:gd name="T32" fmla="*/ 176 w 973"/>
                <a:gd name="T33" fmla="*/ 3240 h 3298"/>
                <a:gd name="T34" fmla="*/ 209 w 973"/>
                <a:gd name="T35" fmla="*/ 3117 h 3298"/>
                <a:gd name="T36" fmla="*/ 749 w 973"/>
                <a:gd name="T37" fmla="*/ 2802 h 3298"/>
                <a:gd name="T38" fmla="*/ 749 w 973"/>
                <a:gd name="T39" fmla="*/ 2958 h 3298"/>
                <a:gd name="T40" fmla="*/ 209 w 973"/>
                <a:gd name="T41" fmla="*/ 2643 h 3298"/>
                <a:gd name="T42" fmla="*/ 176 w 973"/>
                <a:gd name="T43" fmla="*/ 2520 h 3298"/>
                <a:gd name="T44" fmla="*/ 299 w 973"/>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7"/>
                  </a:moveTo>
                  <a:lnTo>
                    <a:pt x="973" y="2880"/>
                  </a:lnTo>
                  <a:lnTo>
                    <a:pt x="299" y="3273"/>
                  </a:lnTo>
                  <a:cubicBezTo>
                    <a:pt x="256" y="3298"/>
                    <a:pt x="201" y="3283"/>
                    <a:pt x="176" y="3240"/>
                  </a:cubicBezTo>
                  <a:cubicBezTo>
                    <a:pt x="151" y="3198"/>
                    <a:pt x="166" y="3142"/>
                    <a:pt x="209" y="3117"/>
                  </a:cubicBezTo>
                  <a:lnTo>
                    <a:pt x="749" y="2802"/>
                  </a:lnTo>
                  <a:lnTo>
                    <a:pt x="749" y="2958"/>
                  </a:lnTo>
                  <a:lnTo>
                    <a:pt x="209" y="2643"/>
                  </a:lnTo>
                  <a:cubicBezTo>
                    <a:pt x="166" y="2618"/>
                    <a:pt x="151" y="2563"/>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49" name="Picture 7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08" y="3003"/>
              <a:ext cx="6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0" name="Picture 7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08" y="3003"/>
              <a:ext cx="6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42" name="Rectangle 79"/>
            <p:cNvSpPr>
              <a:spLocks noChangeArrowheads="1"/>
            </p:cNvSpPr>
            <p:nvPr/>
          </p:nvSpPr>
          <p:spPr bwMode="auto">
            <a:xfrm>
              <a:off x="2209" y="3048"/>
              <a:ext cx="30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RAZON</a:t>
              </a:r>
              <a:endParaRPr lang="es-ES" smtClean="0">
                <a:solidFill>
                  <a:prstClr val="black"/>
                </a:solidFill>
                <a:latin typeface="Arial" pitchFamily="34" charset="0"/>
              </a:endParaRPr>
            </a:p>
          </p:txBody>
        </p:sp>
        <p:sp>
          <p:nvSpPr>
            <p:cNvPr id="3143" name="Rectangle 80"/>
            <p:cNvSpPr>
              <a:spLocks noChangeArrowheads="1"/>
            </p:cNvSpPr>
            <p:nvPr/>
          </p:nvSpPr>
          <p:spPr bwMode="auto">
            <a:xfrm>
              <a:off x="2472" y="3053"/>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46" name="Freeform 81"/>
            <p:cNvSpPr>
              <a:spLocks noEditPoints="1"/>
            </p:cNvSpPr>
            <p:nvPr/>
          </p:nvSpPr>
          <p:spPr bwMode="auto">
            <a:xfrm>
              <a:off x="1940" y="2819"/>
              <a:ext cx="97" cy="331"/>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7 h 3298"/>
                <a:gd name="T28" fmla="*/ 973 w 973"/>
                <a:gd name="T29" fmla="*/ 2880 h 3298"/>
                <a:gd name="T30" fmla="*/ 299 w 973"/>
                <a:gd name="T31" fmla="*/ 3273 h 3298"/>
                <a:gd name="T32" fmla="*/ 176 w 973"/>
                <a:gd name="T33" fmla="*/ 3240 h 3298"/>
                <a:gd name="T34" fmla="*/ 209 w 973"/>
                <a:gd name="T35" fmla="*/ 3117 h 3298"/>
                <a:gd name="T36" fmla="*/ 749 w 973"/>
                <a:gd name="T37" fmla="*/ 2802 h 3298"/>
                <a:gd name="T38" fmla="*/ 749 w 973"/>
                <a:gd name="T39" fmla="*/ 2958 h 3298"/>
                <a:gd name="T40" fmla="*/ 209 w 973"/>
                <a:gd name="T41" fmla="*/ 2643 h 3298"/>
                <a:gd name="T42" fmla="*/ 176 w 973"/>
                <a:gd name="T43" fmla="*/ 2520 h 3298"/>
                <a:gd name="T44" fmla="*/ 299 w 973"/>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7"/>
                  </a:moveTo>
                  <a:lnTo>
                    <a:pt x="973" y="2880"/>
                  </a:lnTo>
                  <a:lnTo>
                    <a:pt x="299" y="3273"/>
                  </a:lnTo>
                  <a:cubicBezTo>
                    <a:pt x="256" y="3298"/>
                    <a:pt x="201" y="3283"/>
                    <a:pt x="176" y="3240"/>
                  </a:cubicBezTo>
                  <a:cubicBezTo>
                    <a:pt x="151" y="3197"/>
                    <a:pt x="166" y="3142"/>
                    <a:pt x="209" y="3117"/>
                  </a:cubicBezTo>
                  <a:lnTo>
                    <a:pt x="749" y="2802"/>
                  </a:lnTo>
                  <a:lnTo>
                    <a:pt x="749" y="2958"/>
                  </a:lnTo>
                  <a:lnTo>
                    <a:pt x="209" y="2643"/>
                  </a:lnTo>
                  <a:cubicBezTo>
                    <a:pt x="166" y="2618"/>
                    <a:pt x="151" y="2562"/>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54" name="Picture 8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909" y="2333"/>
              <a:ext cx="75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5" name="Picture 8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909" y="2333"/>
              <a:ext cx="75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47" name="Rectangle 84"/>
            <p:cNvSpPr>
              <a:spLocks noChangeArrowheads="1"/>
            </p:cNvSpPr>
            <p:nvPr/>
          </p:nvSpPr>
          <p:spPr bwMode="auto">
            <a:xfrm>
              <a:off x="3030" y="2377"/>
              <a:ext cx="55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DEPENDIENTE</a:t>
              </a:r>
              <a:endParaRPr lang="es-ES" smtClean="0">
                <a:solidFill>
                  <a:prstClr val="black"/>
                </a:solidFill>
                <a:latin typeface="Arial" pitchFamily="34" charset="0"/>
              </a:endParaRPr>
            </a:p>
          </p:txBody>
        </p:sp>
        <p:sp>
          <p:nvSpPr>
            <p:cNvPr id="3148" name="Rectangle 85"/>
            <p:cNvSpPr>
              <a:spLocks noChangeArrowheads="1"/>
            </p:cNvSpPr>
            <p:nvPr/>
          </p:nvSpPr>
          <p:spPr bwMode="auto">
            <a:xfrm>
              <a:off x="3543" y="238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51" name="Freeform 86"/>
            <p:cNvSpPr>
              <a:spLocks noEditPoints="1"/>
            </p:cNvSpPr>
            <p:nvPr/>
          </p:nvSpPr>
          <p:spPr bwMode="auto">
            <a:xfrm>
              <a:off x="2841" y="2149"/>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8 h 3298"/>
                <a:gd name="T28" fmla="*/ 973 w 973"/>
                <a:gd name="T29" fmla="*/ 2880 h 3298"/>
                <a:gd name="T30" fmla="*/ 299 w 973"/>
                <a:gd name="T31" fmla="*/ 3273 h 3298"/>
                <a:gd name="T32" fmla="*/ 176 w 973"/>
                <a:gd name="T33" fmla="*/ 3241 h 3298"/>
                <a:gd name="T34" fmla="*/ 209 w 973"/>
                <a:gd name="T35" fmla="*/ 3118 h 3298"/>
                <a:gd name="T36" fmla="*/ 749 w 973"/>
                <a:gd name="T37" fmla="*/ 2803 h 3298"/>
                <a:gd name="T38" fmla="*/ 749 w 973"/>
                <a:gd name="T39" fmla="*/ 2958 h 3298"/>
                <a:gd name="T40" fmla="*/ 209 w 973"/>
                <a:gd name="T41" fmla="*/ 2643 h 3298"/>
                <a:gd name="T42" fmla="*/ 176 w 973"/>
                <a:gd name="T43" fmla="*/ 2520 h 3298"/>
                <a:gd name="T44" fmla="*/ 299 w 973"/>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1"/>
                    <a:pt x="41" y="0"/>
                    <a:pt x="90" y="0"/>
                  </a:cubicBezTo>
                  <a:lnTo>
                    <a:pt x="94" y="0"/>
                  </a:lnTo>
                  <a:lnTo>
                    <a:pt x="94" y="180"/>
                  </a:lnTo>
                  <a:close/>
                  <a:moveTo>
                    <a:pt x="299" y="2488"/>
                  </a:moveTo>
                  <a:lnTo>
                    <a:pt x="973" y="2880"/>
                  </a:lnTo>
                  <a:lnTo>
                    <a:pt x="299" y="3273"/>
                  </a:lnTo>
                  <a:cubicBezTo>
                    <a:pt x="256" y="3298"/>
                    <a:pt x="201" y="3284"/>
                    <a:pt x="176" y="3241"/>
                  </a:cubicBezTo>
                  <a:cubicBezTo>
                    <a:pt x="151" y="3198"/>
                    <a:pt x="166" y="3143"/>
                    <a:pt x="209" y="3118"/>
                  </a:cubicBezTo>
                  <a:lnTo>
                    <a:pt x="749" y="2803"/>
                  </a:lnTo>
                  <a:lnTo>
                    <a:pt x="749" y="2958"/>
                  </a:lnTo>
                  <a:lnTo>
                    <a:pt x="209" y="2643"/>
                  </a:lnTo>
                  <a:cubicBezTo>
                    <a:pt x="166"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59" name="Picture 87"/>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09" y="2559"/>
              <a:ext cx="81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0" name="Picture 88"/>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909" y="2559"/>
              <a:ext cx="81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2" name="Rectangle 89"/>
            <p:cNvSpPr>
              <a:spLocks noChangeArrowheads="1"/>
            </p:cNvSpPr>
            <p:nvPr/>
          </p:nvSpPr>
          <p:spPr bwMode="auto">
            <a:xfrm>
              <a:off x="3016" y="2612"/>
              <a:ext cx="59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INDEPENDIENT</a:t>
              </a:r>
              <a:endParaRPr lang="es-ES" smtClean="0">
                <a:solidFill>
                  <a:prstClr val="black"/>
                </a:solidFill>
                <a:latin typeface="Arial" pitchFamily="34" charset="0"/>
              </a:endParaRPr>
            </a:p>
          </p:txBody>
        </p:sp>
        <p:sp>
          <p:nvSpPr>
            <p:cNvPr id="3153" name="Rectangle 90"/>
            <p:cNvSpPr>
              <a:spLocks noChangeArrowheads="1"/>
            </p:cNvSpPr>
            <p:nvPr/>
          </p:nvSpPr>
          <p:spPr bwMode="auto">
            <a:xfrm>
              <a:off x="3567" y="2604"/>
              <a:ext cx="7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b="1" smtClean="0">
                  <a:solidFill>
                    <a:srgbClr val="000000"/>
                  </a:solidFill>
                </a:rPr>
                <a:t> </a:t>
              </a:r>
              <a:endParaRPr lang="es-ES" smtClean="0">
                <a:solidFill>
                  <a:prstClr val="black"/>
                </a:solidFill>
                <a:latin typeface="Arial" pitchFamily="34" charset="0"/>
              </a:endParaRPr>
            </a:p>
          </p:txBody>
        </p:sp>
        <p:sp>
          <p:nvSpPr>
            <p:cNvPr id="3156" name="Rectangle 91"/>
            <p:cNvSpPr>
              <a:spLocks noChangeArrowheads="1"/>
            </p:cNvSpPr>
            <p:nvPr/>
          </p:nvSpPr>
          <p:spPr bwMode="auto">
            <a:xfrm>
              <a:off x="3615" y="2608"/>
              <a:ext cx="6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57" name="Freeform 92"/>
            <p:cNvSpPr>
              <a:spLocks noEditPoints="1"/>
            </p:cNvSpPr>
            <p:nvPr/>
          </p:nvSpPr>
          <p:spPr bwMode="auto">
            <a:xfrm>
              <a:off x="2841" y="2376"/>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8 h 3298"/>
                <a:gd name="T28" fmla="*/ 973 w 973"/>
                <a:gd name="T29" fmla="*/ 2880 h 3298"/>
                <a:gd name="T30" fmla="*/ 299 w 973"/>
                <a:gd name="T31" fmla="*/ 3273 h 3298"/>
                <a:gd name="T32" fmla="*/ 176 w 973"/>
                <a:gd name="T33" fmla="*/ 3241 h 3298"/>
                <a:gd name="T34" fmla="*/ 209 w 973"/>
                <a:gd name="T35" fmla="*/ 3118 h 3298"/>
                <a:gd name="T36" fmla="*/ 749 w 973"/>
                <a:gd name="T37" fmla="*/ 2803 h 3298"/>
                <a:gd name="T38" fmla="*/ 749 w 973"/>
                <a:gd name="T39" fmla="*/ 2958 h 3298"/>
                <a:gd name="T40" fmla="*/ 209 w 973"/>
                <a:gd name="T41" fmla="*/ 2643 h 3298"/>
                <a:gd name="T42" fmla="*/ 176 w 973"/>
                <a:gd name="T43" fmla="*/ 2520 h 3298"/>
                <a:gd name="T44" fmla="*/ 299 w 973"/>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8"/>
                  </a:moveTo>
                  <a:lnTo>
                    <a:pt x="973" y="2880"/>
                  </a:lnTo>
                  <a:lnTo>
                    <a:pt x="299" y="3273"/>
                  </a:lnTo>
                  <a:cubicBezTo>
                    <a:pt x="256" y="3298"/>
                    <a:pt x="201" y="3284"/>
                    <a:pt x="176" y="3241"/>
                  </a:cubicBezTo>
                  <a:cubicBezTo>
                    <a:pt x="151" y="3198"/>
                    <a:pt x="166" y="3143"/>
                    <a:pt x="209" y="3118"/>
                  </a:cubicBezTo>
                  <a:lnTo>
                    <a:pt x="749" y="2803"/>
                  </a:lnTo>
                  <a:lnTo>
                    <a:pt x="749" y="2958"/>
                  </a:lnTo>
                  <a:lnTo>
                    <a:pt x="209" y="2643"/>
                  </a:lnTo>
                  <a:cubicBezTo>
                    <a:pt x="166"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65" name="Picture 93"/>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909" y="2782"/>
              <a:ext cx="75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6" name="Picture 94"/>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909" y="2782"/>
              <a:ext cx="75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8" name="Rectangle 95"/>
            <p:cNvSpPr>
              <a:spLocks noChangeArrowheads="1"/>
            </p:cNvSpPr>
            <p:nvPr/>
          </p:nvSpPr>
          <p:spPr bwMode="auto">
            <a:xfrm>
              <a:off x="3005" y="2825"/>
              <a:ext cx="60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INTERVINIENTE</a:t>
              </a:r>
              <a:endParaRPr lang="es-ES" smtClean="0">
                <a:solidFill>
                  <a:prstClr val="black"/>
                </a:solidFill>
                <a:latin typeface="Arial" pitchFamily="34" charset="0"/>
              </a:endParaRPr>
            </a:p>
          </p:txBody>
        </p:sp>
        <p:sp>
          <p:nvSpPr>
            <p:cNvPr id="3161" name="Rectangle 96"/>
            <p:cNvSpPr>
              <a:spLocks noChangeArrowheads="1"/>
            </p:cNvSpPr>
            <p:nvPr/>
          </p:nvSpPr>
          <p:spPr bwMode="auto">
            <a:xfrm>
              <a:off x="3567" y="2821"/>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62" name="Freeform 97"/>
            <p:cNvSpPr>
              <a:spLocks noEditPoints="1"/>
            </p:cNvSpPr>
            <p:nvPr/>
          </p:nvSpPr>
          <p:spPr bwMode="auto">
            <a:xfrm>
              <a:off x="2841" y="2598"/>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7 h 3298"/>
                <a:gd name="T28" fmla="*/ 973 w 973"/>
                <a:gd name="T29" fmla="*/ 2880 h 3298"/>
                <a:gd name="T30" fmla="*/ 299 w 973"/>
                <a:gd name="T31" fmla="*/ 3273 h 3298"/>
                <a:gd name="T32" fmla="*/ 176 w 973"/>
                <a:gd name="T33" fmla="*/ 3240 h 3298"/>
                <a:gd name="T34" fmla="*/ 209 w 973"/>
                <a:gd name="T35" fmla="*/ 3117 h 3298"/>
                <a:gd name="T36" fmla="*/ 749 w 973"/>
                <a:gd name="T37" fmla="*/ 2802 h 3298"/>
                <a:gd name="T38" fmla="*/ 749 w 973"/>
                <a:gd name="T39" fmla="*/ 2958 h 3298"/>
                <a:gd name="T40" fmla="*/ 209 w 973"/>
                <a:gd name="T41" fmla="*/ 2643 h 3298"/>
                <a:gd name="T42" fmla="*/ 176 w 973"/>
                <a:gd name="T43" fmla="*/ 2520 h 3298"/>
                <a:gd name="T44" fmla="*/ 299 w 973"/>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7"/>
                  </a:moveTo>
                  <a:lnTo>
                    <a:pt x="973" y="2880"/>
                  </a:lnTo>
                  <a:lnTo>
                    <a:pt x="299" y="3273"/>
                  </a:lnTo>
                  <a:cubicBezTo>
                    <a:pt x="256" y="3298"/>
                    <a:pt x="201" y="3283"/>
                    <a:pt x="176" y="3240"/>
                  </a:cubicBezTo>
                  <a:cubicBezTo>
                    <a:pt x="151" y="3198"/>
                    <a:pt x="166" y="3142"/>
                    <a:pt x="209" y="3117"/>
                  </a:cubicBezTo>
                  <a:lnTo>
                    <a:pt x="749" y="2802"/>
                  </a:lnTo>
                  <a:lnTo>
                    <a:pt x="749" y="2958"/>
                  </a:lnTo>
                  <a:lnTo>
                    <a:pt x="209" y="2643"/>
                  </a:lnTo>
                  <a:cubicBezTo>
                    <a:pt x="166" y="2618"/>
                    <a:pt x="151" y="2563"/>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70" name="Picture 98"/>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779" y="2317"/>
              <a:ext cx="90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1" name="Picture 99"/>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3779" y="2317"/>
              <a:ext cx="90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63" name="Rectangle 100"/>
            <p:cNvSpPr>
              <a:spLocks noChangeArrowheads="1"/>
            </p:cNvSpPr>
            <p:nvPr/>
          </p:nvSpPr>
          <p:spPr bwMode="auto">
            <a:xfrm>
              <a:off x="3896" y="2361"/>
              <a:ext cx="7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UNIDIMENSIONAL</a:t>
              </a:r>
              <a:endParaRPr lang="es-ES" smtClean="0">
                <a:solidFill>
                  <a:prstClr val="black"/>
                </a:solidFill>
                <a:latin typeface="Arial" pitchFamily="34" charset="0"/>
              </a:endParaRPr>
            </a:p>
          </p:txBody>
        </p:sp>
        <p:sp>
          <p:nvSpPr>
            <p:cNvPr id="3164" name="Rectangle 101"/>
            <p:cNvSpPr>
              <a:spLocks noChangeArrowheads="1"/>
            </p:cNvSpPr>
            <p:nvPr/>
          </p:nvSpPr>
          <p:spPr bwMode="auto">
            <a:xfrm>
              <a:off x="4565" y="2358"/>
              <a:ext cx="6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67" name="Freeform 102"/>
            <p:cNvSpPr>
              <a:spLocks noEditPoints="1"/>
            </p:cNvSpPr>
            <p:nvPr/>
          </p:nvSpPr>
          <p:spPr bwMode="auto">
            <a:xfrm>
              <a:off x="3712" y="2133"/>
              <a:ext cx="97"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8 h 3298"/>
                <a:gd name="T28" fmla="*/ 972 w 972"/>
                <a:gd name="T29" fmla="*/ 2880 h 3298"/>
                <a:gd name="T30" fmla="*/ 299 w 972"/>
                <a:gd name="T31" fmla="*/ 3273 h 3298"/>
                <a:gd name="T32" fmla="*/ 176 w 972"/>
                <a:gd name="T33" fmla="*/ 3241 h 3298"/>
                <a:gd name="T34" fmla="*/ 208 w 972"/>
                <a:gd name="T35" fmla="*/ 3118 h 3298"/>
                <a:gd name="T36" fmla="*/ 748 w 972"/>
                <a:gd name="T37" fmla="*/ 2803 h 3298"/>
                <a:gd name="T38" fmla="*/ 748 w 972"/>
                <a:gd name="T39" fmla="*/ 2958 h 3298"/>
                <a:gd name="T40" fmla="*/ 208 w 972"/>
                <a:gd name="T41" fmla="*/ 2643 h 3298"/>
                <a:gd name="T42" fmla="*/ 176 w 972"/>
                <a:gd name="T43" fmla="*/ 2520 h 3298"/>
                <a:gd name="T44" fmla="*/ 299 w 972"/>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0"/>
                    <a:pt x="40" y="0"/>
                    <a:pt x="90" y="0"/>
                  </a:cubicBezTo>
                  <a:lnTo>
                    <a:pt x="94" y="0"/>
                  </a:lnTo>
                  <a:lnTo>
                    <a:pt x="94" y="180"/>
                  </a:lnTo>
                  <a:close/>
                  <a:moveTo>
                    <a:pt x="299" y="2488"/>
                  </a:moveTo>
                  <a:lnTo>
                    <a:pt x="972" y="2880"/>
                  </a:lnTo>
                  <a:lnTo>
                    <a:pt x="299" y="3273"/>
                  </a:lnTo>
                  <a:cubicBezTo>
                    <a:pt x="256" y="3298"/>
                    <a:pt x="201" y="3284"/>
                    <a:pt x="176" y="3241"/>
                  </a:cubicBezTo>
                  <a:cubicBezTo>
                    <a:pt x="151" y="3198"/>
                    <a:pt x="165" y="3143"/>
                    <a:pt x="208" y="3118"/>
                  </a:cubicBezTo>
                  <a:lnTo>
                    <a:pt x="748" y="2803"/>
                  </a:lnTo>
                  <a:lnTo>
                    <a:pt x="748" y="2958"/>
                  </a:lnTo>
                  <a:lnTo>
                    <a:pt x="208" y="2643"/>
                  </a:lnTo>
                  <a:cubicBezTo>
                    <a:pt x="165" y="2618"/>
                    <a:pt x="151" y="2563"/>
                    <a:pt x="176" y="2520"/>
                  </a:cubicBezTo>
                  <a:cubicBezTo>
                    <a:pt x="201" y="2477"/>
                    <a:pt x="256" y="2462"/>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75" name="Picture 103"/>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779" y="2543"/>
              <a:ext cx="90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6" name="Picture 104"/>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779" y="2543"/>
              <a:ext cx="90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68" name="Rectangle 105"/>
            <p:cNvSpPr>
              <a:spLocks noChangeArrowheads="1"/>
            </p:cNvSpPr>
            <p:nvPr/>
          </p:nvSpPr>
          <p:spPr bwMode="auto">
            <a:xfrm>
              <a:off x="3928" y="2588"/>
              <a:ext cx="64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BIDIMENSIONAL</a:t>
              </a:r>
              <a:endParaRPr lang="es-ES" smtClean="0">
                <a:solidFill>
                  <a:prstClr val="black"/>
                </a:solidFill>
                <a:latin typeface="Arial" pitchFamily="34" charset="0"/>
              </a:endParaRPr>
            </a:p>
          </p:txBody>
        </p:sp>
        <p:sp>
          <p:nvSpPr>
            <p:cNvPr id="3169" name="Rectangle 106"/>
            <p:cNvSpPr>
              <a:spLocks noChangeArrowheads="1"/>
            </p:cNvSpPr>
            <p:nvPr/>
          </p:nvSpPr>
          <p:spPr bwMode="auto">
            <a:xfrm>
              <a:off x="4532" y="259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72" name="Freeform 107"/>
            <p:cNvSpPr>
              <a:spLocks noEditPoints="1"/>
            </p:cNvSpPr>
            <p:nvPr/>
          </p:nvSpPr>
          <p:spPr bwMode="auto">
            <a:xfrm>
              <a:off x="3712" y="2359"/>
              <a:ext cx="97"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8 h 3298"/>
                <a:gd name="T28" fmla="*/ 972 w 972"/>
                <a:gd name="T29" fmla="*/ 2880 h 3298"/>
                <a:gd name="T30" fmla="*/ 299 w 972"/>
                <a:gd name="T31" fmla="*/ 3273 h 3298"/>
                <a:gd name="T32" fmla="*/ 176 w 972"/>
                <a:gd name="T33" fmla="*/ 3241 h 3298"/>
                <a:gd name="T34" fmla="*/ 208 w 972"/>
                <a:gd name="T35" fmla="*/ 3118 h 3298"/>
                <a:gd name="T36" fmla="*/ 748 w 972"/>
                <a:gd name="T37" fmla="*/ 2803 h 3298"/>
                <a:gd name="T38" fmla="*/ 748 w 972"/>
                <a:gd name="T39" fmla="*/ 2958 h 3298"/>
                <a:gd name="T40" fmla="*/ 208 w 972"/>
                <a:gd name="T41" fmla="*/ 2643 h 3298"/>
                <a:gd name="T42" fmla="*/ 176 w 972"/>
                <a:gd name="T43" fmla="*/ 2520 h 3298"/>
                <a:gd name="T44" fmla="*/ 299 w 972"/>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0"/>
                    <a:pt x="40" y="0"/>
                    <a:pt x="90" y="0"/>
                  </a:cubicBezTo>
                  <a:lnTo>
                    <a:pt x="94" y="0"/>
                  </a:lnTo>
                  <a:lnTo>
                    <a:pt x="94" y="180"/>
                  </a:lnTo>
                  <a:close/>
                  <a:moveTo>
                    <a:pt x="299" y="2488"/>
                  </a:moveTo>
                  <a:lnTo>
                    <a:pt x="972" y="2880"/>
                  </a:lnTo>
                  <a:lnTo>
                    <a:pt x="299" y="3273"/>
                  </a:lnTo>
                  <a:cubicBezTo>
                    <a:pt x="256" y="3298"/>
                    <a:pt x="201" y="3284"/>
                    <a:pt x="176" y="3241"/>
                  </a:cubicBezTo>
                  <a:cubicBezTo>
                    <a:pt x="151" y="3198"/>
                    <a:pt x="165" y="3143"/>
                    <a:pt x="208" y="3118"/>
                  </a:cubicBezTo>
                  <a:lnTo>
                    <a:pt x="748" y="2803"/>
                  </a:lnTo>
                  <a:lnTo>
                    <a:pt x="748" y="2958"/>
                  </a:lnTo>
                  <a:lnTo>
                    <a:pt x="208" y="2643"/>
                  </a:lnTo>
                  <a:cubicBezTo>
                    <a:pt x="165" y="2618"/>
                    <a:pt x="151" y="2563"/>
                    <a:pt x="176" y="2520"/>
                  </a:cubicBezTo>
                  <a:cubicBezTo>
                    <a:pt x="201" y="2477"/>
                    <a:pt x="256" y="2462"/>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pic>
          <p:nvPicPr>
            <p:cNvPr id="3180" name="Picture 108"/>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3779" y="2766"/>
              <a:ext cx="901"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81" name="Picture 109"/>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779" y="2766"/>
              <a:ext cx="901"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3" name="Rectangle 110"/>
            <p:cNvSpPr>
              <a:spLocks noChangeArrowheads="1"/>
            </p:cNvSpPr>
            <p:nvPr/>
          </p:nvSpPr>
          <p:spPr bwMode="auto">
            <a:xfrm>
              <a:off x="3879" y="2809"/>
              <a:ext cx="74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b="1" smtClean="0">
                  <a:solidFill>
                    <a:srgbClr val="000000"/>
                  </a:solidFill>
                </a:rPr>
                <a:t>PLURIDIMENIONAL</a:t>
              </a:r>
              <a:endParaRPr lang="es-ES" smtClean="0">
                <a:solidFill>
                  <a:prstClr val="black"/>
                </a:solidFill>
                <a:latin typeface="Arial" pitchFamily="34" charset="0"/>
              </a:endParaRPr>
            </a:p>
          </p:txBody>
        </p:sp>
        <p:sp>
          <p:nvSpPr>
            <p:cNvPr id="3174" name="Rectangle 111"/>
            <p:cNvSpPr>
              <a:spLocks noChangeArrowheads="1"/>
            </p:cNvSpPr>
            <p:nvPr/>
          </p:nvSpPr>
          <p:spPr bwMode="auto">
            <a:xfrm>
              <a:off x="4581" y="2805"/>
              <a:ext cx="6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3177" name="Freeform 112"/>
            <p:cNvSpPr>
              <a:spLocks noEditPoints="1"/>
            </p:cNvSpPr>
            <p:nvPr/>
          </p:nvSpPr>
          <p:spPr bwMode="auto">
            <a:xfrm>
              <a:off x="3712" y="2581"/>
              <a:ext cx="97"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7 h 3298"/>
                <a:gd name="T28" fmla="*/ 972 w 972"/>
                <a:gd name="T29" fmla="*/ 2880 h 3298"/>
                <a:gd name="T30" fmla="*/ 299 w 972"/>
                <a:gd name="T31" fmla="*/ 3273 h 3298"/>
                <a:gd name="T32" fmla="*/ 176 w 972"/>
                <a:gd name="T33" fmla="*/ 3240 h 3298"/>
                <a:gd name="T34" fmla="*/ 208 w 972"/>
                <a:gd name="T35" fmla="*/ 3117 h 3298"/>
                <a:gd name="T36" fmla="*/ 748 w 972"/>
                <a:gd name="T37" fmla="*/ 2802 h 3298"/>
                <a:gd name="T38" fmla="*/ 748 w 972"/>
                <a:gd name="T39" fmla="*/ 2958 h 3298"/>
                <a:gd name="T40" fmla="*/ 208 w 972"/>
                <a:gd name="T41" fmla="*/ 2643 h 3298"/>
                <a:gd name="T42" fmla="*/ 176 w 972"/>
                <a:gd name="T43" fmla="*/ 2520 h 3298"/>
                <a:gd name="T44" fmla="*/ 299 w 972"/>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0"/>
                    <a:pt x="40" y="0"/>
                    <a:pt x="90" y="0"/>
                  </a:cubicBezTo>
                  <a:lnTo>
                    <a:pt x="94" y="0"/>
                  </a:lnTo>
                  <a:lnTo>
                    <a:pt x="94" y="180"/>
                  </a:lnTo>
                  <a:close/>
                  <a:moveTo>
                    <a:pt x="299" y="2487"/>
                  </a:moveTo>
                  <a:lnTo>
                    <a:pt x="972" y="2880"/>
                  </a:lnTo>
                  <a:lnTo>
                    <a:pt x="299" y="3273"/>
                  </a:lnTo>
                  <a:cubicBezTo>
                    <a:pt x="256" y="3298"/>
                    <a:pt x="201" y="3283"/>
                    <a:pt x="176" y="3240"/>
                  </a:cubicBezTo>
                  <a:cubicBezTo>
                    <a:pt x="151" y="3197"/>
                    <a:pt x="165" y="3142"/>
                    <a:pt x="208" y="3117"/>
                  </a:cubicBezTo>
                  <a:lnTo>
                    <a:pt x="748" y="2802"/>
                  </a:lnTo>
                  <a:lnTo>
                    <a:pt x="748" y="2958"/>
                  </a:lnTo>
                  <a:lnTo>
                    <a:pt x="208" y="2643"/>
                  </a:lnTo>
                  <a:cubicBezTo>
                    <a:pt x="165" y="2618"/>
                    <a:pt x="151" y="2563"/>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178" name="Freeform 113"/>
            <p:cNvSpPr>
              <a:spLocks noEditPoints="1"/>
            </p:cNvSpPr>
            <p:nvPr/>
          </p:nvSpPr>
          <p:spPr bwMode="auto">
            <a:xfrm>
              <a:off x="1775" y="2397"/>
              <a:ext cx="349" cy="83"/>
            </a:xfrm>
            <a:custGeom>
              <a:avLst/>
              <a:gdLst>
                <a:gd name="T0" fmla="*/ 3 w 3488"/>
                <a:gd name="T1" fmla="*/ 554 h 836"/>
                <a:gd name="T2" fmla="*/ 3310 w 3488"/>
                <a:gd name="T3" fmla="*/ 499 h 836"/>
                <a:gd name="T4" fmla="*/ 3307 w 3488"/>
                <a:gd name="T5" fmla="*/ 319 h 836"/>
                <a:gd name="T6" fmla="*/ 0 w 3488"/>
                <a:gd name="T7" fmla="*/ 374 h 836"/>
                <a:gd name="T8" fmla="*/ 3 w 3488"/>
                <a:gd name="T9" fmla="*/ 554 h 836"/>
                <a:gd name="T10" fmla="*/ 2821 w 3488"/>
                <a:gd name="T11" fmla="*/ 810 h 836"/>
                <a:gd name="T12" fmla="*/ 3488 w 3488"/>
                <a:gd name="T13" fmla="*/ 406 h 836"/>
                <a:gd name="T14" fmla="*/ 2808 w 3488"/>
                <a:gd name="T15" fmla="*/ 25 h 836"/>
                <a:gd name="T16" fmla="*/ 2685 w 3488"/>
                <a:gd name="T17" fmla="*/ 59 h 836"/>
                <a:gd name="T18" fmla="*/ 2720 w 3488"/>
                <a:gd name="T19" fmla="*/ 182 h 836"/>
                <a:gd name="T20" fmla="*/ 3265 w 3488"/>
                <a:gd name="T21" fmla="*/ 488 h 836"/>
                <a:gd name="T22" fmla="*/ 3262 w 3488"/>
                <a:gd name="T23" fmla="*/ 332 h 836"/>
                <a:gd name="T24" fmla="*/ 2728 w 3488"/>
                <a:gd name="T25" fmla="*/ 656 h 836"/>
                <a:gd name="T26" fmla="*/ 2697 w 3488"/>
                <a:gd name="T27" fmla="*/ 780 h 836"/>
                <a:gd name="T28" fmla="*/ 2821 w 3488"/>
                <a:gd name="T29" fmla="*/ 81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88" h="836">
                  <a:moveTo>
                    <a:pt x="3" y="554"/>
                  </a:moveTo>
                  <a:lnTo>
                    <a:pt x="3310" y="499"/>
                  </a:lnTo>
                  <a:lnTo>
                    <a:pt x="3307" y="319"/>
                  </a:lnTo>
                  <a:lnTo>
                    <a:pt x="0" y="374"/>
                  </a:lnTo>
                  <a:lnTo>
                    <a:pt x="3" y="554"/>
                  </a:lnTo>
                  <a:close/>
                  <a:moveTo>
                    <a:pt x="2821" y="810"/>
                  </a:moveTo>
                  <a:lnTo>
                    <a:pt x="3488" y="406"/>
                  </a:lnTo>
                  <a:lnTo>
                    <a:pt x="2808" y="25"/>
                  </a:lnTo>
                  <a:cubicBezTo>
                    <a:pt x="2765" y="0"/>
                    <a:pt x="2710" y="16"/>
                    <a:pt x="2685" y="59"/>
                  </a:cubicBezTo>
                  <a:cubicBezTo>
                    <a:pt x="2661" y="103"/>
                    <a:pt x="2676" y="157"/>
                    <a:pt x="2720" y="182"/>
                  </a:cubicBezTo>
                  <a:lnTo>
                    <a:pt x="3265" y="488"/>
                  </a:lnTo>
                  <a:lnTo>
                    <a:pt x="3262" y="332"/>
                  </a:lnTo>
                  <a:lnTo>
                    <a:pt x="2728" y="656"/>
                  </a:lnTo>
                  <a:cubicBezTo>
                    <a:pt x="2685" y="682"/>
                    <a:pt x="2672" y="737"/>
                    <a:pt x="2697" y="780"/>
                  </a:cubicBezTo>
                  <a:cubicBezTo>
                    <a:pt x="2723" y="822"/>
                    <a:pt x="2778" y="836"/>
                    <a:pt x="2821" y="810"/>
                  </a:cubicBez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179" name="Freeform 114"/>
            <p:cNvSpPr>
              <a:spLocks noEditPoints="1"/>
            </p:cNvSpPr>
            <p:nvPr/>
          </p:nvSpPr>
          <p:spPr bwMode="auto">
            <a:xfrm>
              <a:off x="1770" y="2435"/>
              <a:ext cx="354" cy="224"/>
            </a:xfrm>
            <a:custGeom>
              <a:avLst/>
              <a:gdLst>
                <a:gd name="T0" fmla="*/ 95 w 3534"/>
                <a:gd name="T1" fmla="*/ 0 h 2235"/>
                <a:gd name="T2" fmla="*/ 3429 w 3534"/>
                <a:gd name="T3" fmla="*/ 2065 h 2235"/>
                <a:gd name="T4" fmla="*/ 3334 w 3534"/>
                <a:gd name="T5" fmla="*/ 2218 h 2235"/>
                <a:gd name="T6" fmla="*/ 0 w 3534"/>
                <a:gd name="T7" fmla="*/ 153 h 2235"/>
                <a:gd name="T8" fmla="*/ 95 w 3534"/>
                <a:gd name="T9" fmla="*/ 0 h 2235"/>
                <a:gd name="T10" fmla="*/ 3168 w 3534"/>
                <a:gd name="T11" fmla="*/ 1547 h 2235"/>
                <a:gd name="T12" fmla="*/ 3534 w 3534"/>
                <a:gd name="T13" fmla="*/ 2235 h 2235"/>
                <a:gd name="T14" fmla="*/ 2754 w 3534"/>
                <a:gd name="T15" fmla="*/ 2215 h 2235"/>
                <a:gd name="T16" fmla="*/ 2667 w 3534"/>
                <a:gd name="T17" fmla="*/ 2122 h 2235"/>
                <a:gd name="T18" fmla="*/ 2759 w 3534"/>
                <a:gd name="T19" fmla="*/ 2035 h 2235"/>
                <a:gd name="T20" fmla="*/ 3384 w 3534"/>
                <a:gd name="T21" fmla="*/ 2051 h 2235"/>
                <a:gd name="T22" fmla="*/ 3302 w 3534"/>
                <a:gd name="T23" fmla="*/ 2184 h 2235"/>
                <a:gd name="T24" fmla="*/ 3009 w 3534"/>
                <a:gd name="T25" fmla="*/ 1631 h 2235"/>
                <a:gd name="T26" fmla="*/ 3046 w 3534"/>
                <a:gd name="T27" fmla="*/ 1510 h 2235"/>
                <a:gd name="T28" fmla="*/ 3168 w 3534"/>
                <a:gd name="T29" fmla="*/ 1547 h 2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34" h="2235">
                  <a:moveTo>
                    <a:pt x="95" y="0"/>
                  </a:moveTo>
                  <a:lnTo>
                    <a:pt x="3429" y="2065"/>
                  </a:lnTo>
                  <a:lnTo>
                    <a:pt x="3334" y="2218"/>
                  </a:lnTo>
                  <a:lnTo>
                    <a:pt x="0" y="153"/>
                  </a:lnTo>
                  <a:lnTo>
                    <a:pt x="95" y="0"/>
                  </a:lnTo>
                  <a:close/>
                  <a:moveTo>
                    <a:pt x="3168" y="1547"/>
                  </a:moveTo>
                  <a:lnTo>
                    <a:pt x="3534" y="2235"/>
                  </a:lnTo>
                  <a:lnTo>
                    <a:pt x="2754" y="2215"/>
                  </a:lnTo>
                  <a:cubicBezTo>
                    <a:pt x="2705" y="2214"/>
                    <a:pt x="2665" y="2172"/>
                    <a:pt x="2667" y="2122"/>
                  </a:cubicBezTo>
                  <a:cubicBezTo>
                    <a:pt x="2668" y="2073"/>
                    <a:pt x="2709" y="2034"/>
                    <a:pt x="2759" y="2035"/>
                  </a:cubicBezTo>
                  <a:lnTo>
                    <a:pt x="3384" y="2051"/>
                  </a:lnTo>
                  <a:lnTo>
                    <a:pt x="3302" y="2184"/>
                  </a:lnTo>
                  <a:lnTo>
                    <a:pt x="3009" y="1631"/>
                  </a:lnTo>
                  <a:cubicBezTo>
                    <a:pt x="2986" y="1588"/>
                    <a:pt x="3002" y="1533"/>
                    <a:pt x="3046" y="1510"/>
                  </a:cubicBezTo>
                  <a:cubicBezTo>
                    <a:pt x="3090" y="1486"/>
                    <a:pt x="3145" y="1503"/>
                    <a:pt x="3168" y="1547"/>
                  </a:cubicBez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182" name="Freeform 115"/>
            <p:cNvSpPr>
              <a:spLocks noEditPoints="1"/>
            </p:cNvSpPr>
            <p:nvPr/>
          </p:nvSpPr>
          <p:spPr bwMode="auto">
            <a:xfrm>
              <a:off x="1770" y="2657"/>
              <a:ext cx="354" cy="224"/>
            </a:xfrm>
            <a:custGeom>
              <a:avLst/>
              <a:gdLst>
                <a:gd name="T0" fmla="*/ 95 w 3534"/>
                <a:gd name="T1" fmla="*/ 0 h 2235"/>
                <a:gd name="T2" fmla="*/ 3429 w 3534"/>
                <a:gd name="T3" fmla="*/ 2065 h 2235"/>
                <a:gd name="T4" fmla="*/ 3334 w 3534"/>
                <a:gd name="T5" fmla="*/ 2218 h 2235"/>
                <a:gd name="T6" fmla="*/ 0 w 3534"/>
                <a:gd name="T7" fmla="*/ 153 h 2235"/>
                <a:gd name="T8" fmla="*/ 95 w 3534"/>
                <a:gd name="T9" fmla="*/ 0 h 2235"/>
                <a:gd name="T10" fmla="*/ 3168 w 3534"/>
                <a:gd name="T11" fmla="*/ 1547 h 2235"/>
                <a:gd name="T12" fmla="*/ 3534 w 3534"/>
                <a:gd name="T13" fmla="*/ 2235 h 2235"/>
                <a:gd name="T14" fmla="*/ 2754 w 3534"/>
                <a:gd name="T15" fmla="*/ 2215 h 2235"/>
                <a:gd name="T16" fmla="*/ 2667 w 3534"/>
                <a:gd name="T17" fmla="*/ 2122 h 2235"/>
                <a:gd name="T18" fmla="*/ 2759 w 3534"/>
                <a:gd name="T19" fmla="*/ 2035 h 2235"/>
                <a:gd name="T20" fmla="*/ 3384 w 3534"/>
                <a:gd name="T21" fmla="*/ 2051 h 2235"/>
                <a:gd name="T22" fmla="*/ 3302 w 3534"/>
                <a:gd name="T23" fmla="*/ 2183 h 2235"/>
                <a:gd name="T24" fmla="*/ 3009 w 3534"/>
                <a:gd name="T25" fmla="*/ 1631 h 2235"/>
                <a:gd name="T26" fmla="*/ 3046 w 3534"/>
                <a:gd name="T27" fmla="*/ 1509 h 2235"/>
                <a:gd name="T28" fmla="*/ 3168 w 3534"/>
                <a:gd name="T29" fmla="*/ 1547 h 2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34" h="2235">
                  <a:moveTo>
                    <a:pt x="95" y="0"/>
                  </a:moveTo>
                  <a:lnTo>
                    <a:pt x="3429" y="2065"/>
                  </a:lnTo>
                  <a:lnTo>
                    <a:pt x="3334" y="2218"/>
                  </a:lnTo>
                  <a:lnTo>
                    <a:pt x="0" y="153"/>
                  </a:lnTo>
                  <a:lnTo>
                    <a:pt x="95" y="0"/>
                  </a:lnTo>
                  <a:close/>
                  <a:moveTo>
                    <a:pt x="3168" y="1547"/>
                  </a:moveTo>
                  <a:lnTo>
                    <a:pt x="3534" y="2235"/>
                  </a:lnTo>
                  <a:lnTo>
                    <a:pt x="2754" y="2215"/>
                  </a:lnTo>
                  <a:cubicBezTo>
                    <a:pt x="2705" y="2213"/>
                    <a:pt x="2665" y="2172"/>
                    <a:pt x="2667" y="2122"/>
                  </a:cubicBezTo>
                  <a:cubicBezTo>
                    <a:pt x="2668" y="2073"/>
                    <a:pt x="2709" y="2033"/>
                    <a:pt x="2759" y="2035"/>
                  </a:cubicBezTo>
                  <a:lnTo>
                    <a:pt x="3384" y="2051"/>
                  </a:lnTo>
                  <a:lnTo>
                    <a:pt x="3302" y="2183"/>
                  </a:lnTo>
                  <a:lnTo>
                    <a:pt x="3009" y="1631"/>
                  </a:lnTo>
                  <a:cubicBezTo>
                    <a:pt x="2986" y="1587"/>
                    <a:pt x="3002" y="1533"/>
                    <a:pt x="3046" y="1509"/>
                  </a:cubicBezTo>
                  <a:cubicBezTo>
                    <a:pt x="3090" y="1486"/>
                    <a:pt x="3145" y="1503"/>
                    <a:pt x="3168" y="1547"/>
                  </a:cubicBez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3183" name="Freeform 116"/>
            <p:cNvSpPr>
              <a:spLocks noEditPoints="1"/>
            </p:cNvSpPr>
            <p:nvPr/>
          </p:nvSpPr>
          <p:spPr bwMode="auto">
            <a:xfrm>
              <a:off x="1768" y="2691"/>
              <a:ext cx="327" cy="412"/>
            </a:xfrm>
            <a:custGeom>
              <a:avLst/>
              <a:gdLst>
                <a:gd name="T0" fmla="*/ 0 w 3266"/>
                <a:gd name="T1" fmla="*/ 111 h 4118"/>
                <a:gd name="T2" fmla="*/ 3085 w 3266"/>
                <a:gd name="T3" fmla="*/ 4033 h 4118"/>
                <a:gd name="T4" fmla="*/ 3226 w 3266"/>
                <a:gd name="T5" fmla="*/ 3922 h 4118"/>
                <a:gd name="T6" fmla="*/ 141 w 3266"/>
                <a:gd name="T7" fmla="*/ 0 h 4118"/>
                <a:gd name="T8" fmla="*/ 0 w 3266"/>
                <a:gd name="T9" fmla="*/ 111 h 4118"/>
                <a:gd name="T10" fmla="*/ 2541 w 3266"/>
                <a:gd name="T11" fmla="*/ 3832 h 4118"/>
                <a:gd name="T12" fmla="*/ 3266 w 3266"/>
                <a:gd name="T13" fmla="*/ 4118 h 4118"/>
                <a:gd name="T14" fmla="*/ 3158 w 3266"/>
                <a:gd name="T15" fmla="*/ 3346 h 4118"/>
                <a:gd name="T16" fmla="*/ 3057 w 3266"/>
                <a:gd name="T17" fmla="*/ 3269 h 4118"/>
                <a:gd name="T18" fmla="*/ 2980 w 3266"/>
                <a:gd name="T19" fmla="*/ 3371 h 4118"/>
                <a:gd name="T20" fmla="*/ 3066 w 3266"/>
                <a:gd name="T21" fmla="*/ 3990 h 4118"/>
                <a:gd name="T22" fmla="*/ 3189 w 3266"/>
                <a:gd name="T23" fmla="*/ 3894 h 4118"/>
                <a:gd name="T24" fmla="*/ 2607 w 3266"/>
                <a:gd name="T25" fmla="*/ 3664 h 4118"/>
                <a:gd name="T26" fmla="*/ 2490 w 3266"/>
                <a:gd name="T27" fmla="*/ 3715 h 4118"/>
                <a:gd name="T28" fmla="*/ 2541 w 3266"/>
                <a:gd name="T29" fmla="*/ 3832 h 4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66" h="4118">
                  <a:moveTo>
                    <a:pt x="0" y="111"/>
                  </a:moveTo>
                  <a:lnTo>
                    <a:pt x="3085" y="4033"/>
                  </a:lnTo>
                  <a:lnTo>
                    <a:pt x="3226" y="3922"/>
                  </a:lnTo>
                  <a:lnTo>
                    <a:pt x="141" y="0"/>
                  </a:lnTo>
                  <a:lnTo>
                    <a:pt x="0" y="111"/>
                  </a:lnTo>
                  <a:close/>
                  <a:moveTo>
                    <a:pt x="2541" y="3832"/>
                  </a:moveTo>
                  <a:lnTo>
                    <a:pt x="3266" y="4118"/>
                  </a:lnTo>
                  <a:lnTo>
                    <a:pt x="3158" y="3346"/>
                  </a:lnTo>
                  <a:cubicBezTo>
                    <a:pt x="3152" y="3297"/>
                    <a:pt x="3106" y="3262"/>
                    <a:pt x="3057" y="3269"/>
                  </a:cubicBezTo>
                  <a:cubicBezTo>
                    <a:pt x="3008" y="3276"/>
                    <a:pt x="2973" y="3322"/>
                    <a:pt x="2980" y="3371"/>
                  </a:cubicBezTo>
                  <a:lnTo>
                    <a:pt x="3066" y="3990"/>
                  </a:lnTo>
                  <a:lnTo>
                    <a:pt x="3189" y="3894"/>
                  </a:lnTo>
                  <a:lnTo>
                    <a:pt x="2607" y="3664"/>
                  </a:lnTo>
                  <a:cubicBezTo>
                    <a:pt x="2561" y="3646"/>
                    <a:pt x="2509" y="3669"/>
                    <a:pt x="2490" y="3715"/>
                  </a:cubicBezTo>
                  <a:cubicBezTo>
                    <a:pt x="2472" y="3761"/>
                    <a:pt x="2495" y="3813"/>
                    <a:pt x="2541" y="3832"/>
                  </a:cubicBez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grpSp>
      <p:sp>
        <p:nvSpPr>
          <p:cNvPr id="3187" name="3186 Rectángulo"/>
          <p:cNvSpPr/>
          <p:nvPr/>
        </p:nvSpPr>
        <p:spPr>
          <a:xfrm>
            <a:off x="2333948" y="1750305"/>
            <a:ext cx="4268238" cy="400110"/>
          </a:xfrm>
          <a:prstGeom prst="rect">
            <a:avLst/>
          </a:prstGeom>
        </p:spPr>
        <p:txBody>
          <a:bodyPr wrap="square">
            <a:spAutoFit/>
          </a:bodyPr>
          <a:lstStyle/>
          <a:p>
            <a:r>
              <a:rPr lang="es-ES" sz="2000" b="1" dirty="0" smtClean="0">
                <a:solidFill>
                  <a:srgbClr val="C00000"/>
                </a:solidFill>
              </a:rPr>
              <a:t>CLASIFICACION DE LAS VARIABLES</a:t>
            </a:r>
            <a:endParaRPr lang="es-ES" sz="2000" b="1" dirty="0">
              <a:solidFill>
                <a:srgbClr val="C00000"/>
              </a:solidFill>
            </a:endParaRPr>
          </a:p>
        </p:txBody>
      </p:sp>
      <p:sp>
        <p:nvSpPr>
          <p:cNvPr id="318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185" name="Rectangle 4"/>
          <p:cNvSpPr>
            <a:spLocks noChangeArrowheads="1"/>
          </p:cNvSpPr>
          <p:nvPr/>
        </p:nvSpPr>
        <p:spPr bwMode="auto">
          <a:xfrm>
            <a:off x="323528" y="149040"/>
            <a:ext cx="8484059"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lang="es-PE" sz="1600" b="1" dirty="0" smtClean="0">
              <a:solidFill>
                <a:srgbClr val="002060"/>
              </a:solidFill>
              <a:latin typeface="Cambria" pitchFamily="18" charset="0"/>
              <a:ea typeface="Times New Roman" pitchFamily="18" charset="0"/>
              <a:cs typeface="Times New Roman" pitchFamily="18" charset="0"/>
            </a:endParaRPr>
          </a:p>
          <a:p>
            <a:pPr algn="just" eaLnBrk="0" fontAlgn="base" hangingPunct="0">
              <a:spcBef>
                <a:spcPct val="0"/>
              </a:spcBef>
              <a:spcAft>
                <a:spcPct val="0"/>
              </a:spcAft>
            </a:pPr>
            <a:r>
              <a:rPr lang="es-PE" sz="2000" b="1" dirty="0" smtClean="0">
                <a:solidFill>
                  <a:srgbClr val="002060"/>
                </a:solidFill>
                <a:latin typeface="Verdana" pitchFamily="34" charset="0"/>
                <a:ea typeface="Verdana" pitchFamily="34" charset="0"/>
                <a:cs typeface="Verdana" pitchFamily="34" charset="0"/>
              </a:rPr>
              <a:t>2.1.VARIABLES.  CLASIFICACIÓN</a:t>
            </a:r>
            <a:endParaRPr lang="es-ES" sz="2000" dirty="0" smtClean="0">
              <a:solidFill>
                <a:prstClr val="black"/>
              </a:solidFill>
              <a:latin typeface="Verdana" pitchFamily="34" charset="0"/>
              <a:ea typeface="Verdana" pitchFamily="34" charset="0"/>
              <a:cs typeface="Verdana" pitchFamily="34" charset="0"/>
            </a:endParaRPr>
          </a:p>
          <a:p>
            <a:pPr algn="just" eaLnBrk="0" fontAlgn="base" hangingPunct="0">
              <a:spcBef>
                <a:spcPct val="0"/>
              </a:spcBef>
              <a:spcAft>
                <a:spcPct val="0"/>
              </a:spcAft>
            </a:pPr>
            <a:r>
              <a:rPr lang="es-PE" sz="2000" dirty="0" smtClean="0">
                <a:solidFill>
                  <a:srgbClr val="002060"/>
                </a:solidFill>
                <a:latin typeface="Verdana" pitchFamily="34" charset="0"/>
                <a:ea typeface="Verdana" pitchFamily="34" charset="0"/>
                <a:cs typeface="Verdana" pitchFamily="34" charset="0"/>
              </a:rPr>
              <a:t>Características de la unidad de análisis que se mide al hacer determinadas observaciones y que toma diferentes valores</a:t>
            </a:r>
            <a:endParaRPr lang="es-PE" sz="2000" dirty="0" smtClean="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18135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1556792"/>
            <a:ext cx="8229600" cy="1728192"/>
          </a:xfrm>
        </p:spPr>
        <p:txBody>
          <a:bodyPr>
            <a:normAutofit/>
          </a:bodyPr>
          <a:lstStyle/>
          <a:p>
            <a:pPr algn="ctr"/>
            <a:r>
              <a:rPr lang="es-PE" sz="3600" b="1" dirty="0" smtClean="0"/>
              <a:t>OPERACIONALIZACIÓN DE VARIABLES</a:t>
            </a:r>
            <a:endParaRPr lang="es-PE" sz="3600" b="1" dirty="0"/>
          </a:p>
        </p:txBody>
      </p:sp>
      <p:sp>
        <p:nvSpPr>
          <p:cNvPr id="7" name="6 Marcador de contenido"/>
          <p:cNvSpPr>
            <a:spLocks noGrp="1"/>
          </p:cNvSpPr>
          <p:nvPr>
            <p:ph idx="1"/>
          </p:nvPr>
        </p:nvSpPr>
        <p:spPr/>
        <p:txBody>
          <a:bodyPr/>
          <a:lstStyle/>
          <a:p>
            <a:pPr marL="0" indent="0">
              <a:buNone/>
            </a:pPr>
            <a:endParaRPr lang="es-PE" dirty="0"/>
          </a:p>
        </p:txBody>
      </p:sp>
    </p:spTree>
    <p:extLst>
      <p:ext uri="{BB962C8B-B14F-4D97-AF65-F5344CB8AC3E}">
        <p14:creationId xmlns:p14="http://schemas.microsoft.com/office/powerpoint/2010/main" val="2445771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Group 5"/>
          <p:cNvGrpSpPr>
            <a:grpSpLocks noChangeAspect="1"/>
          </p:cNvGrpSpPr>
          <p:nvPr/>
        </p:nvGrpSpPr>
        <p:grpSpPr bwMode="auto">
          <a:xfrm>
            <a:off x="33482" y="126327"/>
            <a:ext cx="9089446" cy="6731844"/>
            <a:chOff x="730" y="245"/>
            <a:chExt cx="4208" cy="3402"/>
          </a:xfrm>
        </p:grpSpPr>
        <p:sp>
          <p:nvSpPr>
            <p:cNvPr id="105" name="AutoShape 4"/>
            <p:cNvSpPr>
              <a:spLocks noChangeAspect="1" noChangeArrowheads="1" noTextEdit="1"/>
            </p:cNvSpPr>
            <p:nvPr/>
          </p:nvSpPr>
          <p:spPr bwMode="auto">
            <a:xfrm>
              <a:off x="730" y="245"/>
              <a:ext cx="4208" cy="3402"/>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06" name="Rectangle 6"/>
            <p:cNvSpPr>
              <a:spLocks noChangeArrowheads="1"/>
            </p:cNvSpPr>
            <p:nvPr/>
          </p:nvSpPr>
          <p:spPr bwMode="auto">
            <a:xfrm>
              <a:off x="4709" y="3210"/>
              <a:ext cx="6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Calibri"/>
                </a:rPr>
                <a:t> </a:t>
              </a:r>
              <a:endParaRPr lang="es-ES" smtClean="0">
                <a:solidFill>
                  <a:prstClr val="black"/>
                </a:solidFill>
                <a:latin typeface="Arial" pitchFamily="34" charset="0"/>
              </a:endParaRPr>
            </a:p>
          </p:txBody>
        </p:sp>
        <p:sp>
          <p:nvSpPr>
            <p:cNvPr id="107" name="Rectangle 7"/>
            <p:cNvSpPr>
              <a:spLocks noChangeArrowheads="1"/>
            </p:cNvSpPr>
            <p:nvPr/>
          </p:nvSpPr>
          <p:spPr bwMode="auto">
            <a:xfrm>
              <a:off x="1020" y="786"/>
              <a:ext cx="3491" cy="297"/>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ES" sz="3200" b="1" dirty="0" smtClean="0">
                  <a:solidFill>
                    <a:prstClr val="black"/>
                  </a:solidFill>
                  <a:latin typeface="Calibri"/>
                </a:rPr>
                <a:t>VARIABLE CONCEPTUAL</a:t>
              </a:r>
              <a:endParaRPr lang="es-ES" sz="3200" b="1" dirty="0">
                <a:solidFill>
                  <a:prstClr val="black"/>
                </a:solidFill>
                <a:latin typeface="Calibri"/>
              </a:endParaRPr>
            </a:p>
          </p:txBody>
        </p:sp>
        <p:sp>
          <p:nvSpPr>
            <p:cNvPr id="108" name="Freeform 8"/>
            <p:cNvSpPr>
              <a:spLocks noEditPoints="1"/>
            </p:cNvSpPr>
            <p:nvPr/>
          </p:nvSpPr>
          <p:spPr bwMode="auto">
            <a:xfrm>
              <a:off x="1038" y="786"/>
              <a:ext cx="3491" cy="369"/>
            </a:xfrm>
            <a:custGeom>
              <a:avLst/>
              <a:gdLst>
                <a:gd name="T0" fmla="*/ 0 w 30914"/>
                <a:gd name="T1" fmla="*/ 80 h 2798"/>
                <a:gd name="T2" fmla="*/ 80 w 30914"/>
                <a:gd name="T3" fmla="*/ 0 h 2798"/>
                <a:gd name="T4" fmla="*/ 30834 w 30914"/>
                <a:gd name="T5" fmla="*/ 0 h 2798"/>
                <a:gd name="T6" fmla="*/ 30914 w 30914"/>
                <a:gd name="T7" fmla="*/ 80 h 2798"/>
                <a:gd name="T8" fmla="*/ 30914 w 30914"/>
                <a:gd name="T9" fmla="*/ 2718 h 2798"/>
                <a:gd name="T10" fmla="*/ 30834 w 30914"/>
                <a:gd name="T11" fmla="*/ 2798 h 2798"/>
                <a:gd name="T12" fmla="*/ 80 w 30914"/>
                <a:gd name="T13" fmla="*/ 2798 h 2798"/>
                <a:gd name="T14" fmla="*/ 0 w 30914"/>
                <a:gd name="T15" fmla="*/ 2718 h 2798"/>
                <a:gd name="T16" fmla="*/ 0 w 30914"/>
                <a:gd name="T17" fmla="*/ 80 h 2798"/>
                <a:gd name="T18" fmla="*/ 160 w 30914"/>
                <a:gd name="T19" fmla="*/ 2718 h 2798"/>
                <a:gd name="T20" fmla="*/ 80 w 30914"/>
                <a:gd name="T21" fmla="*/ 2638 h 2798"/>
                <a:gd name="T22" fmla="*/ 30834 w 30914"/>
                <a:gd name="T23" fmla="*/ 2638 h 2798"/>
                <a:gd name="T24" fmla="*/ 30754 w 30914"/>
                <a:gd name="T25" fmla="*/ 2718 h 2798"/>
                <a:gd name="T26" fmla="*/ 30754 w 30914"/>
                <a:gd name="T27" fmla="*/ 80 h 2798"/>
                <a:gd name="T28" fmla="*/ 30834 w 30914"/>
                <a:gd name="T29" fmla="*/ 160 h 2798"/>
                <a:gd name="T30" fmla="*/ 80 w 30914"/>
                <a:gd name="T31" fmla="*/ 160 h 2798"/>
                <a:gd name="T32" fmla="*/ 160 w 30914"/>
                <a:gd name="T33" fmla="*/ 80 h 2798"/>
                <a:gd name="T34" fmla="*/ 160 w 30914"/>
                <a:gd name="T35" fmla="*/ 271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914" h="2798">
                  <a:moveTo>
                    <a:pt x="0" y="80"/>
                  </a:moveTo>
                  <a:cubicBezTo>
                    <a:pt x="0" y="36"/>
                    <a:pt x="36" y="0"/>
                    <a:pt x="80" y="0"/>
                  </a:cubicBezTo>
                  <a:lnTo>
                    <a:pt x="30834" y="0"/>
                  </a:lnTo>
                  <a:cubicBezTo>
                    <a:pt x="30878" y="0"/>
                    <a:pt x="30914" y="36"/>
                    <a:pt x="30914" y="80"/>
                  </a:cubicBezTo>
                  <a:lnTo>
                    <a:pt x="30914" y="2718"/>
                  </a:lnTo>
                  <a:cubicBezTo>
                    <a:pt x="30914" y="2762"/>
                    <a:pt x="30878" y="2798"/>
                    <a:pt x="30834" y="2798"/>
                  </a:cubicBezTo>
                  <a:lnTo>
                    <a:pt x="80" y="2798"/>
                  </a:lnTo>
                  <a:cubicBezTo>
                    <a:pt x="36" y="2798"/>
                    <a:pt x="0" y="2762"/>
                    <a:pt x="0" y="2718"/>
                  </a:cubicBezTo>
                  <a:lnTo>
                    <a:pt x="0" y="80"/>
                  </a:lnTo>
                  <a:close/>
                  <a:moveTo>
                    <a:pt x="160" y="2718"/>
                  </a:moveTo>
                  <a:lnTo>
                    <a:pt x="80" y="2638"/>
                  </a:lnTo>
                  <a:lnTo>
                    <a:pt x="30834" y="2638"/>
                  </a:lnTo>
                  <a:lnTo>
                    <a:pt x="30754" y="2718"/>
                  </a:lnTo>
                  <a:lnTo>
                    <a:pt x="30754" y="80"/>
                  </a:lnTo>
                  <a:lnTo>
                    <a:pt x="30834" y="160"/>
                  </a:lnTo>
                  <a:lnTo>
                    <a:pt x="80" y="160"/>
                  </a:lnTo>
                  <a:lnTo>
                    <a:pt x="160" y="80"/>
                  </a:lnTo>
                  <a:lnTo>
                    <a:pt x="160" y="271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09" name="Rectangle 9"/>
            <p:cNvSpPr>
              <a:spLocks noChangeArrowheads="1"/>
            </p:cNvSpPr>
            <p:nvPr/>
          </p:nvSpPr>
          <p:spPr bwMode="auto">
            <a:xfrm>
              <a:off x="1409" y="987"/>
              <a:ext cx="152"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2400" b="1" dirty="0" smtClean="0">
                  <a:solidFill>
                    <a:srgbClr val="002060"/>
                  </a:solidFill>
                  <a:latin typeface="Calibri"/>
                </a:rPr>
                <a:t> </a:t>
              </a:r>
              <a:endParaRPr lang="es-ES" dirty="0" smtClean="0">
                <a:solidFill>
                  <a:prstClr val="black"/>
                </a:solidFill>
                <a:latin typeface="Arial" pitchFamily="34" charset="0"/>
              </a:endParaRPr>
            </a:p>
          </p:txBody>
        </p:sp>
        <p:sp>
          <p:nvSpPr>
            <p:cNvPr id="110" name="Rectangle 10"/>
            <p:cNvSpPr>
              <a:spLocks noChangeArrowheads="1"/>
            </p:cNvSpPr>
            <p:nvPr/>
          </p:nvSpPr>
          <p:spPr bwMode="auto">
            <a:xfrm>
              <a:off x="4114" y="1083"/>
              <a:ext cx="6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111" name="Freeform 11"/>
            <p:cNvSpPr>
              <a:spLocks/>
            </p:cNvSpPr>
            <p:nvPr/>
          </p:nvSpPr>
          <p:spPr bwMode="auto">
            <a:xfrm>
              <a:off x="1426" y="1386"/>
              <a:ext cx="2680" cy="27"/>
            </a:xfrm>
            <a:custGeom>
              <a:avLst/>
              <a:gdLst>
                <a:gd name="T0" fmla="*/ 0 w 2680"/>
                <a:gd name="T1" fmla="*/ 0 h 27"/>
                <a:gd name="T2" fmla="*/ 2680 w 2680"/>
                <a:gd name="T3" fmla="*/ 3 h 27"/>
                <a:gd name="T4" fmla="*/ 2680 w 2680"/>
                <a:gd name="T5" fmla="*/ 27 h 27"/>
                <a:gd name="T6" fmla="*/ 0 w 2680"/>
                <a:gd name="T7" fmla="*/ 24 h 27"/>
                <a:gd name="T8" fmla="*/ 0 w 2680"/>
                <a:gd name="T9" fmla="*/ 0 h 27"/>
              </a:gdLst>
              <a:ahLst/>
              <a:cxnLst>
                <a:cxn ang="0">
                  <a:pos x="T0" y="T1"/>
                </a:cxn>
                <a:cxn ang="0">
                  <a:pos x="T2" y="T3"/>
                </a:cxn>
                <a:cxn ang="0">
                  <a:pos x="T4" y="T5"/>
                </a:cxn>
                <a:cxn ang="0">
                  <a:pos x="T6" y="T7"/>
                </a:cxn>
                <a:cxn ang="0">
                  <a:pos x="T8" y="T9"/>
                </a:cxn>
              </a:cxnLst>
              <a:rect l="0" t="0" r="r" b="b"/>
              <a:pathLst>
                <a:path w="2680" h="27">
                  <a:moveTo>
                    <a:pt x="0" y="0"/>
                  </a:moveTo>
                  <a:lnTo>
                    <a:pt x="2680" y="3"/>
                  </a:lnTo>
                  <a:lnTo>
                    <a:pt x="2680" y="27"/>
                  </a:lnTo>
                  <a:lnTo>
                    <a:pt x="0" y="24"/>
                  </a:lnTo>
                  <a:lnTo>
                    <a:pt x="0"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12" name="Freeform 12"/>
            <p:cNvSpPr>
              <a:spLocks/>
            </p:cNvSpPr>
            <p:nvPr/>
          </p:nvSpPr>
          <p:spPr bwMode="auto">
            <a:xfrm>
              <a:off x="2693" y="1214"/>
              <a:ext cx="28" cy="193"/>
            </a:xfrm>
            <a:custGeom>
              <a:avLst/>
              <a:gdLst>
                <a:gd name="T0" fmla="*/ 24 w 28"/>
                <a:gd name="T1" fmla="*/ 0 h 193"/>
                <a:gd name="T2" fmla="*/ 28 w 28"/>
                <a:gd name="T3" fmla="*/ 192 h 193"/>
                <a:gd name="T4" fmla="*/ 4 w 28"/>
                <a:gd name="T5" fmla="*/ 193 h 193"/>
                <a:gd name="T6" fmla="*/ 0 w 28"/>
                <a:gd name="T7" fmla="*/ 1 h 193"/>
                <a:gd name="T8" fmla="*/ 24 w 28"/>
                <a:gd name="T9" fmla="*/ 0 h 193"/>
              </a:gdLst>
              <a:ahLst/>
              <a:cxnLst>
                <a:cxn ang="0">
                  <a:pos x="T0" y="T1"/>
                </a:cxn>
                <a:cxn ang="0">
                  <a:pos x="T2" y="T3"/>
                </a:cxn>
                <a:cxn ang="0">
                  <a:pos x="T4" y="T5"/>
                </a:cxn>
                <a:cxn ang="0">
                  <a:pos x="T6" y="T7"/>
                </a:cxn>
                <a:cxn ang="0">
                  <a:pos x="T8" y="T9"/>
                </a:cxn>
              </a:cxnLst>
              <a:rect l="0" t="0" r="r" b="b"/>
              <a:pathLst>
                <a:path w="28" h="193">
                  <a:moveTo>
                    <a:pt x="24" y="0"/>
                  </a:moveTo>
                  <a:lnTo>
                    <a:pt x="28" y="192"/>
                  </a:lnTo>
                  <a:lnTo>
                    <a:pt x="4" y="193"/>
                  </a:lnTo>
                  <a:lnTo>
                    <a:pt x="0" y="1"/>
                  </a:lnTo>
                  <a:lnTo>
                    <a:pt x="24"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13" name="Freeform 13"/>
            <p:cNvSpPr>
              <a:spLocks/>
            </p:cNvSpPr>
            <p:nvPr/>
          </p:nvSpPr>
          <p:spPr bwMode="auto">
            <a:xfrm>
              <a:off x="1414" y="1390"/>
              <a:ext cx="26" cy="448"/>
            </a:xfrm>
            <a:custGeom>
              <a:avLst/>
              <a:gdLst>
                <a:gd name="T0" fmla="*/ 26 w 26"/>
                <a:gd name="T1" fmla="*/ 0 h 448"/>
                <a:gd name="T2" fmla="*/ 24 w 26"/>
                <a:gd name="T3" fmla="*/ 448 h 448"/>
                <a:gd name="T4" fmla="*/ 0 w 26"/>
                <a:gd name="T5" fmla="*/ 448 h 448"/>
                <a:gd name="T6" fmla="*/ 2 w 26"/>
                <a:gd name="T7" fmla="*/ 0 h 448"/>
                <a:gd name="T8" fmla="*/ 26 w 26"/>
                <a:gd name="T9" fmla="*/ 0 h 448"/>
              </a:gdLst>
              <a:ahLst/>
              <a:cxnLst>
                <a:cxn ang="0">
                  <a:pos x="T0" y="T1"/>
                </a:cxn>
                <a:cxn ang="0">
                  <a:pos x="T2" y="T3"/>
                </a:cxn>
                <a:cxn ang="0">
                  <a:pos x="T4" y="T5"/>
                </a:cxn>
                <a:cxn ang="0">
                  <a:pos x="T6" y="T7"/>
                </a:cxn>
                <a:cxn ang="0">
                  <a:pos x="T8" y="T9"/>
                </a:cxn>
              </a:cxnLst>
              <a:rect l="0" t="0" r="r" b="b"/>
              <a:pathLst>
                <a:path w="26" h="448">
                  <a:moveTo>
                    <a:pt x="26" y="0"/>
                  </a:moveTo>
                  <a:lnTo>
                    <a:pt x="24" y="448"/>
                  </a:lnTo>
                  <a:lnTo>
                    <a:pt x="0" y="448"/>
                  </a:lnTo>
                  <a:lnTo>
                    <a:pt x="2" y="0"/>
                  </a:lnTo>
                  <a:lnTo>
                    <a:pt x="26"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14" name="Freeform 14"/>
            <p:cNvSpPr>
              <a:spLocks/>
            </p:cNvSpPr>
            <p:nvPr/>
          </p:nvSpPr>
          <p:spPr bwMode="auto">
            <a:xfrm>
              <a:off x="3156" y="1398"/>
              <a:ext cx="26" cy="448"/>
            </a:xfrm>
            <a:custGeom>
              <a:avLst/>
              <a:gdLst>
                <a:gd name="T0" fmla="*/ 26 w 26"/>
                <a:gd name="T1" fmla="*/ 0 h 448"/>
                <a:gd name="T2" fmla="*/ 24 w 26"/>
                <a:gd name="T3" fmla="*/ 448 h 448"/>
                <a:gd name="T4" fmla="*/ 0 w 26"/>
                <a:gd name="T5" fmla="*/ 448 h 448"/>
                <a:gd name="T6" fmla="*/ 2 w 26"/>
                <a:gd name="T7" fmla="*/ 0 h 448"/>
                <a:gd name="T8" fmla="*/ 26 w 26"/>
                <a:gd name="T9" fmla="*/ 0 h 448"/>
              </a:gdLst>
              <a:ahLst/>
              <a:cxnLst>
                <a:cxn ang="0">
                  <a:pos x="T0" y="T1"/>
                </a:cxn>
                <a:cxn ang="0">
                  <a:pos x="T2" y="T3"/>
                </a:cxn>
                <a:cxn ang="0">
                  <a:pos x="T4" y="T5"/>
                </a:cxn>
                <a:cxn ang="0">
                  <a:pos x="T6" y="T7"/>
                </a:cxn>
                <a:cxn ang="0">
                  <a:pos x="T8" y="T9"/>
                </a:cxn>
              </a:cxnLst>
              <a:rect l="0" t="0" r="r" b="b"/>
              <a:pathLst>
                <a:path w="26" h="448">
                  <a:moveTo>
                    <a:pt x="26" y="0"/>
                  </a:moveTo>
                  <a:lnTo>
                    <a:pt x="24" y="448"/>
                  </a:lnTo>
                  <a:lnTo>
                    <a:pt x="0" y="448"/>
                  </a:lnTo>
                  <a:lnTo>
                    <a:pt x="2" y="0"/>
                  </a:lnTo>
                  <a:lnTo>
                    <a:pt x="26"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15" name="Freeform 15"/>
            <p:cNvSpPr>
              <a:spLocks/>
            </p:cNvSpPr>
            <p:nvPr/>
          </p:nvSpPr>
          <p:spPr bwMode="auto">
            <a:xfrm>
              <a:off x="4087" y="1398"/>
              <a:ext cx="26" cy="448"/>
            </a:xfrm>
            <a:custGeom>
              <a:avLst/>
              <a:gdLst>
                <a:gd name="T0" fmla="*/ 26 w 26"/>
                <a:gd name="T1" fmla="*/ 0 h 448"/>
                <a:gd name="T2" fmla="*/ 24 w 26"/>
                <a:gd name="T3" fmla="*/ 448 h 448"/>
                <a:gd name="T4" fmla="*/ 0 w 26"/>
                <a:gd name="T5" fmla="*/ 448 h 448"/>
                <a:gd name="T6" fmla="*/ 2 w 26"/>
                <a:gd name="T7" fmla="*/ 0 h 448"/>
                <a:gd name="T8" fmla="*/ 26 w 26"/>
                <a:gd name="T9" fmla="*/ 0 h 448"/>
              </a:gdLst>
              <a:ahLst/>
              <a:cxnLst>
                <a:cxn ang="0">
                  <a:pos x="T0" y="T1"/>
                </a:cxn>
                <a:cxn ang="0">
                  <a:pos x="T2" y="T3"/>
                </a:cxn>
                <a:cxn ang="0">
                  <a:pos x="T4" y="T5"/>
                </a:cxn>
                <a:cxn ang="0">
                  <a:pos x="T6" y="T7"/>
                </a:cxn>
                <a:cxn ang="0">
                  <a:pos x="T8" y="T9"/>
                </a:cxn>
              </a:cxnLst>
              <a:rect l="0" t="0" r="r" b="b"/>
              <a:pathLst>
                <a:path w="26" h="448">
                  <a:moveTo>
                    <a:pt x="26" y="0"/>
                  </a:moveTo>
                  <a:lnTo>
                    <a:pt x="24" y="448"/>
                  </a:lnTo>
                  <a:lnTo>
                    <a:pt x="0" y="448"/>
                  </a:lnTo>
                  <a:lnTo>
                    <a:pt x="2" y="0"/>
                  </a:lnTo>
                  <a:lnTo>
                    <a:pt x="26"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16" name="Rectangle 16"/>
            <p:cNvSpPr>
              <a:spLocks noChangeArrowheads="1"/>
            </p:cNvSpPr>
            <p:nvPr/>
          </p:nvSpPr>
          <p:spPr bwMode="auto">
            <a:xfrm>
              <a:off x="1049" y="1846"/>
              <a:ext cx="755" cy="31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17" name="Freeform 17"/>
            <p:cNvSpPr>
              <a:spLocks noEditPoints="1"/>
            </p:cNvSpPr>
            <p:nvPr/>
          </p:nvSpPr>
          <p:spPr bwMode="auto">
            <a:xfrm>
              <a:off x="1041" y="1838"/>
              <a:ext cx="771" cy="333"/>
            </a:xfrm>
            <a:custGeom>
              <a:avLst/>
              <a:gdLst>
                <a:gd name="T0" fmla="*/ 0 w 7712"/>
                <a:gd name="T1" fmla="*/ 80 h 3328"/>
                <a:gd name="T2" fmla="*/ 80 w 7712"/>
                <a:gd name="T3" fmla="*/ 0 h 3328"/>
                <a:gd name="T4" fmla="*/ 7632 w 7712"/>
                <a:gd name="T5" fmla="*/ 0 h 3328"/>
                <a:gd name="T6" fmla="*/ 7712 w 7712"/>
                <a:gd name="T7" fmla="*/ 80 h 3328"/>
                <a:gd name="T8" fmla="*/ 7712 w 7712"/>
                <a:gd name="T9" fmla="*/ 3248 h 3328"/>
                <a:gd name="T10" fmla="*/ 7632 w 7712"/>
                <a:gd name="T11" fmla="*/ 3328 h 3328"/>
                <a:gd name="T12" fmla="*/ 80 w 7712"/>
                <a:gd name="T13" fmla="*/ 3328 h 3328"/>
                <a:gd name="T14" fmla="*/ 0 w 7712"/>
                <a:gd name="T15" fmla="*/ 3248 h 3328"/>
                <a:gd name="T16" fmla="*/ 0 w 7712"/>
                <a:gd name="T17" fmla="*/ 80 h 3328"/>
                <a:gd name="T18" fmla="*/ 160 w 7712"/>
                <a:gd name="T19" fmla="*/ 3248 h 3328"/>
                <a:gd name="T20" fmla="*/ 80 w 7712"/>
                <a:gd name="T21" fmla="*/ 3168 h 3328"/>
                <a:gd name="T22" fmla="*/ 7632 w 7712"/>
                <a:gd name="T23" fmla="*/ 3168 h 3328"/>
                <a:gd name="T24" fmla="*/ 7552 w 7712"/>
                <a:gd name="T25" fmla="*/ 3248 h 3328"/>
                <a:gd name="T26" fmla="*/ 7552 w 7712"/>
                <a:gd name="T27" fmla="*/ 80 h 3328"/>
                <a:gd name="T28" fmla="*/ 7632 w 7712"/>
                <a:gd name="T29" fmla="*/ 160 h 3328"/>
                <a:gd name="T30" fmla="*/ 80 w 7712"/>
                <a:gd name="T31" fmla="*/ 160 h 3328"/>
                <a:gd name="T32" fmla="*/ 160 w 7712"/>
                <a:gd name="T33" fmla="*/ 80 h 3328"/>
                <a:gd name="T34" fmla="*/ 160 w 7712"/>
                <a:gd name="T35" fmla="*/ 3248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12" h="3328">
                  <a:moveTo>
                    <a:pt x="0" y="80"/>
                  </a:moveTo>
                  <a:cubicBezTo>
                    <a:pt x="0" y="36"/>
                    <a:pt x="36" y="0"/>
                    <a:pt x="80" y="0"/>
                  </a:cubicBezTo>
                  <a:lnTo>
                    <a:pt x="7632" y="0"/>
                  </a:lnTo>
                  <a:cubicBezTo>
                    <a:pt x="7676" y="0"/>
                    <a:pt x="7712" y="36"/>
                    <a:pt x="7712" y="80"/>
                  </a:cubicBezTo>
                  <a:lnTo>
                    <a:pt x="7712" y="3248"/>
                  </a:lnTo>
                  <a:cubicBezTo>
                    <a:pt x="7712" y="3292"/>
                    <a:pt x="7676" y="3328"/>
                    <a:pt x="7632" y="3328"/>
                  </a:cubicBezTo>
                  <a:lnTo>
                    <a:pt x="80" y="3328"/>
                  </a:lnTo>
                  <a:cubicBezTo>
                    <a:pt x="36" y="3328"/>
                    <a:pt x="0" y="3292"/>
                    <a:pt x="0" y="3248"/>
                  </a:cubicBezTo>
                  <a:lnTo>
                    <a:pt x="0" y="80"/>
                  </a:lnTo>
                  <a:close/>
                  <a:moveTo>
                    <a:pt x="160" y="3248"/>
                  </a:moveTo>
                  <a:lnTo>
                    <a:pt x="80" y="3168"/>
                  </a:lnTo>
                  <a:lnTo>
                    <a:pt x="7632" y="3168"/>
                  </a:lnTo>
                  <a:lnTo>
                    <a:pt x="7552" y="3248"/>
                  </a:lnTo>
                  <a:lnTo>
                    <a:pt x="7552" y="80"/>
                  </a:lnTo>
                  <a:lnTo>
                    <a:pt x="7632" y="160"/>
                  </a:lnTo>
                  <a:lnTo>
                    <a:pt x="80" y="160"/>
                  </a:lnTo>
                  <a:lnTo>
                    <a:pt x="160" y="80"/>
                  </a:lnTo>
                  <a:lnTo>
                    <a:pt x="160" y="3248"/>
                  </a:lnTo>
                  <a:close/>
                </a:path>
              </a:pathLst>
            </a:custGeom>
            <a:solidFill>
              <a:srgbClr val="8C3836"/>
            </a:solidFill>
            <a:ln w="0" cap="flat">
              <a:solidFill>
                <a:srgbClr val="8C3836"/>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18" name="Rectangle 18"/>
            <p:cNvSpPr>
              <a:spLocks noChangeArrowheads="1"/>
            </p:cNvSpPr>
            <p:nvPr/>
          </p:nvSpPr>
          <p:spPr bwMode="auto">
            <a:xfrm rot="10800000" flipV="1">
              <a:off x="1135" y="1957"/>
              <a:ext cx="53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s-ES" sz="1600" b="1" dirty="0" smtClean="0">
                  <a:solidFill>
                    <a:srgbClr val="002060"/>
                  </a:solidFill>
                  <a:latin typeface="Calibri"/>
                </a:rPr>
                <a:t>DIMENSIÓN</a:t>
              </a:r>
              <a:r>
                <a:rPr lang="es-ES" sz="1100" b="1" dirty="0" smtClean="0">
                  <a:solidFill>
                    <a:srgbClr val="002060"/>
                  </a:solidFill>
                  <a:latin typeface="Calibri"/>
                </a:rPr>
                <a:t> </a:t>
              </a:r>
              <a:r>
                <a:rPr lang="es-ES" sz="1600" b="1" dirty="0" smtClean="0">
                  <a:solidFill>
                    <a:srgbClr val="002060"/>
                  </a:solidFill>
                  <a:latin typeface="Calibri"/>
                </a:rPr>
                <a:t>1</a:t>
              </a:r>
              <a:endParaRPr lang="es-ES" sz="1600" dirty="0" smtClean="0">
                <a:solidFill>
                  <a:prstClr val="black"/>
                </a:solidFill>
                <a:latin typeface="Arial" pitchFamily="34" charset="0"/>
              </a:endParaRPr>
            </a:p>
          </p:txBody>
        </p:sp>
        <p:sp>
          <p:nvSpPr>
            <p:cNvPr id="120" name="Rectangle 20"/>
            <p:cNvSpPr>
              <a:spLocks noChangeArrowheads="1"/>
            </p:cNvSpPr>
            <p:nvPr/>
          </p:nvSpPr>
          <p:spPr bwMode="auto">
            <a:xfrm>
              <a:off x="1672" y="201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121" name="Rectangle 21"/>
            <p:cNvSpPr>
              <a:spLocks noChangeArrowheads="1"/>
            </p:cNvSpPr>
            <p:nvPr/>
          </p:nvSpPr>
          <p:spPr bwMode="auto">
            <a:xfrm>
              <a:off x="1891" y="1846"/>
              <a:ext cx="814" cy="31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22" name="Freeform 22"/>
            <p:cNvSpPr>
              <a:spLocks noEditPoints="1"/>
            </p:cNvSpPr>
            <p:nvPr/>
          </p:nvSpPr>
          <p:spPr bwMode="auto">
            <a:xfrm>
              <a:off x="1883" y="1838"/>
              <a:ext cx="830" cy="333"/>
            </a:xfrm>
            <a:custGeom>
              <a:avLst/>
              <a:gdLst>
                <a:gd name="T0" fmla="*/ 0 w 8292"/>
                <a:gd name="T1" fmla="*/ 80 h 3328"/>
                <a:gd name="T2" fmla="*/ 80 w 8292"/>
                <a:gd name="T3" fmla="*/ 0 h 3328"/>
                <a:gd name="T4" fmla="*/ 8212 w 8292"/>
                <a:gd name="T5" fmla="*/ 0 h 3328"/>
                <a:gd name="T6" fmla="*/ 8292 w 8292"/>
                <a:gd name="T7" fmla="*/ 80 h 3328"/>
                <a:gd name="T8" fmla="*/ 8292 w 8292"/>
                <a:gd name="T9" fmla="*/ 3248 h 3328"/>
                <a:gd name="T10" fmla="*/ 8212 w 8292"/>
                <a:gd name="T11" fmla="*/ 3328 h 3328"/>
                <a:gd name="T12" fmla="*/ 80 w 8292"/>
                <a:gd name="T13" fmla="*/ 3328 h 3328"/>
                <a:gd name="T14" fmla="*/ 0 w 8292"/>
                <a:gd name="T15" fmla="*/ 3248 h 3328"/>
                <a:gd name="T16" fmla="*/ 0 w 8292"/>
                <a:gd name="T17" fmla="*/ 80 h 3328"/>
                <a:gd name="T18" fmla="*/ 160 w 8292"/>
                <a:gd name="T19" fmla="*/ 3248 h 3328"/>
                <a:gd name="T20" fmla="*/ 80 w 8292"/>
                <a:gd name="T21" fmla="*/ 3168 h 3328"/>
                <a:gd name="T22" fmla="*/ 8212 w 8292"/>
                <a:gd name="T23" fmla="*/ 3168 h 3328"/>
                <a:gd name="T24" fmla="*/ 8132 w 8292"/>
                <a:gd name="T25" fmla="*/ 3248 h 3328"/>
                <a:gd name="T26" fmla="*/ 8132 w 8292"/>
                <a:gd name="T27" fmla="*/ 80 h 3328"/>
                <a:gd name="T28" fmla="*/ 8212 w 8292"/>
                <a:gd name="T29" fmla="*/ 160 h 3328"/>
                <a:gd name="T30" fmla="*/ 80 w 8292"/>
                <a:gd name="T31" fmla="*/ 160 h 3328"/>
                <a:gd name="T32" fmla="*/ 160 w 8292"/>
                <a:gd name="T33" fmla="*/ 80 h 3328"/>
                <a:gd name="T34" fmla="*/ 160 w 8292"/>
                <a:gd name="T35" fmla="*/ 3248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92" h="3328">
                  <a:moveTo>
                    <a:pt x="0" y="80"/>
                  </a:moveTo>
                  <a:cubicBezTo>
                    <a:pt x="0" y="36"/>
                    <a:pt x="35" y="0"/>
                    <a:pt x="80" y="0"/>
                  </a:cubicBezTo>
                  <a:lnTo>
                    <a:pt x="8212" y="0"/>
                  </a:lnTo>
                  <a:cubicBezTo>
                    <a:pt x="8256" y="0"/>
                    <a:pt x="8292" y="36"/>
                    <a:pt x="8292" y="80"/>
                  </a:cubicBezTo>
                  <a:lnTo>
                    <a:pt x="8292" y="3248"/>
                  </a:lnTo>
                  <a:cubicBezTo>
                    <a:pt x="8292" y="3292"/>
                    <a:pt x="8256" y="3328"/>
                    <a:pt x="8212" y="3328"/>
                  </a:cubicBezTo>
                  <a:lnTo>
                    <a:pt x="80" y="3328"/>
                  </a:lnTo>
                  <a:cubicBezTo>
                    <a:pt x="35" y="3328"/>
                    <a:pt x="0" y="3292"/>
                    <a:pt x="0" y="3248"/>
                  </a:cubicBezTo>
                  <a:lnTo>
                    <a:pt x="0" y="80"/>
                  </a:lnTo>
                  <a:close/>
                  <a:moveTo>
                    <a:pt x="160" y="3248"/>
                  </a:moveTo>
                  <a:lnTo>
                    <a:pt x="80" y="3168"/>
                  </a:lnTo>
                  <a:lnTo>
                    <a:pt x="8212" y="3168"/>
                  </a:lnTo>
                  <a:lnTo>
                    <a:pt x="8132" y="3248"/>
                  </a:lnTo>
                  <a:lnTo>
                    <a:pt x="8132" y="80"/>
                  </a:lnTo>
                  <a:lnTo>
                    <a:pt x="8212" y="160"/>
                  </a:lnTo>
                  <a:lnTo>
                    <a:pt x="80" y="160"/>
                  </a:lnTo>
                  <a:lnTo>
                    <a:pt x="160" y="80"/>
                  </a:lnTo>
                  <a:lnTo>
                    <a:pt x="160" y="3248"/>
                  </a:lnTo>
                  <a:close/>
                </a:path>
              </a:pathLst>
            </a:custGeom>
            <a:solidFill>
              <a:srgbClr val="8C3836"/>
            </a:solidFill>
            <a:ln w="0" cap="flat">
              <a:solidFill>
                <a:srgbClr val="8C3836"/>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23" name="Rectangle 23"/>
            <p:cNvSpPr>
              <a:spLocks noChangeArrowheads="1"/>
            </p:cNvSpPr>
            <p:nvPr/>
          </p:nvSpPr>
          <p:spPr bwMode="auto">
            <a:xfrm>
              <a:off x="1989" y="1898"/>
              <a:ext cx="590"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endParaRPr lang="es-ES" sz="1100" b="1" dirty="0" smtClean="0">
                <a:solidFill>
                  <a:srgbClr val="002060"/>
                </a:solidFill>
                <a:latin typeface="Calibri"/>
              </a:endParaRPr>
            </a:p>
            <a:p>
              <a:pPr algn="ctr" fontAlgn="base">
                <a:spcBef>
                  <a:spcPct val="0"/>
                </a:spcBef>
                <a:spcAft>
                  <a:spcPct val="0"/>
                </a:spcAft>
              </a:pPr>
              <a:r>
                <a:rPr lang="es-ES" sz="1600" b="1" dirty="0" smtClean="0">
                  <a:solidFill>
                    <a:srgbClr val="002060"/>
                  </a:solidFill>
                  <a:latin typeface="Calibri"/>
                </a:rPr>
                <a:t>DIMENSIÓN</a:t>
              </a:r>
              <a:r>
                <a:rPr lang="es-ES" sz="1100" b="1" dirty="0" smtClean="0">
                  <a:solidFill>
                    <a:srgbClr val="002060"/>
                  </a:solidFill>
                  <a:latin typeface="Calibri"/>
                </a:rPr>
                <a:t> </a:t>
              </a:r>
              <a:r>
                <a:rPr lang="es-ES" sz="1600" b="1" dirty="0" smtClean="0">
                  <a:solidFill>
                    <a:srgbClr val="002060"/>
                  </a:solidFill>
                  <a:latin typeface="Calibri"/>
                </a:rPr>
                <a:t>2</a:t>
              </a:r>
              <a:endParaRPr lang="es-ES" sz="1600" dirty="0" smtClean="0">
                <a:solidFill>
                  <a:prstClr val="black"/>
                </a:solidFill>
                <a:latin typeface="Arial" pitchFamily="34" charset="0"/>
              </a:endParaRPr>
            </a:p>
          </p:txBody>
        </p:sp>
        <p:sp>
          <p:nvSpPr>
            <p:cNvPr id="125" name="Rectangle 25"/>
            <p:cNvSpPr>
              <a:spLocks noChangeArrowheads="1"/>
            </p:cNvSpPr>
            <p:nvPr/>
          </p:nvSpPr>
          <p:spPr bwMode="auto">
            <a:xfrm>
              <a:off x="2139" y="1969"/>
              <a:ext cx="9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600" b="1" dirty="0" smtClean="0">
                  <a:solidFill>
                    <a:srgbClr val="002060"/>
                  </a:solidFill>
                  <a:latin typeface="Calibri"/>
                </a:rPr>
                <a:t> </a:t>
              </a:r>
              <a:endParaRPr lang="es-ES" dirty="0" smtClean="0">
                <a:solidFill>
                  <a:prstClr val="black"/>
                </a:solidFill>
                <a:latin typeface="Arial" pitchFamily="34" charset="0"/>
              </a:endParaRPr>
            </a:p>
          </p:txBody>
        </p:sp>
        <p:sp>
          <p:nvSpPr>
            <p:cNvPr id="127" name="Rectangle 27"/>
            <p:cNvSpPr>
              <a:spLocks noChangeArrowheads="1"/>
            </p:cNvSpPr>
            <p:nvPr/>
          </p:nvSpPr>
          <p:spPr bwMode="auto">
            <a:xfrm>
              <a:off x="2555" y="2004"/>
              <a:ext cx="6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128" name="Rectangle 28"/>
            <p:cNvSpPr>
              <a:spLocks noChangeArrowheads="1"/>
            </p:cNvSpPr>
            <p:nvPr/>
          </p:nvSpPr>
          <p:spPr bwMode="auto">
            <a:xfrm>
              <a:off x="2792" y="1846"/>
              <a:ext cx="755" cy="31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29" name="Freeform 29"/>
            <p:cNvSpPr>
              <a:spLocks noEditPoints="1"/>
            </p:cNvSpPr>
            <p:nvPr/>
          </p:nvSpPr>
          <p:spPr bwMode="auto">
            <a:xfrm>
              <a:off x="2784" y="1838"/>
              <a:ext cx="771" cy="333"/>
            </a:xfrm>
            <a:custGeom>
              <a:avLst/>
              <a:gdLst>
                <a:gd name="T0" fmla="*/ 0 w 7712"/>
                <a:gd name="T1" fmla="*/ 80 h 3328"/>
                <a:gd name="T2" fmla="*/ 80 w 7712"/>
                <a:gd name="T3" fmla="*/ 0 h 3328"/>
                <a:gd name="T4" fmla="*/ 7632 w 7712"/>
                <a:gd name="T5" fmla="*/ 0 h 3328"/>
                <a:gd name="T6" fmla="*/ 7712 w 7712"/>
                <a:gd name="T7" fmla="*/ 80 h 3328"/>
                <a:gd name="T8" fmla="*/ 7712 w 7712"/>
                <a:gd name="T9" fmla="*/ 3248 h 3328"/>
                <a:gd name="T10" fmla="*/ 7632 w 7712"/>
                <a:gd name="T11" fmla="*/ 3328 h 3328"/>
                <a:gd name="T12" fmla="*/ 80 w 7712"/>
                <a:gd name="T13" fmla="*/ 3328 h 3328"/>
                <a:gd name="T14" fmla="*/ 0 w 7712"/>
                <a:gd name="T15" fmla="*/ 3248 h 3328"/>
                <a:gd name="T16" fmla="*/ 0 w 7712"/>
                <a:gd name="T17" fmla="*/ 80 h 3328"/>
                <a:gd name="T18" fmla="*/ 160 w 7712"/>
                <a:gd name="T19" fmla="*/ 3248 h 3328"/>
                <a:gd name="T20" fmla="*/ 80 w 7712"/>
                <a:gd name="T21" fmla="*/ 3168 h 3328"/>
                <a:gd name="T22" fmla="*/ 7632 w 7712"/>
                <a:gd name="T23" fmla="*/ 3168 h 3328"/>
                <a:gd name="T24" fmla="*/ 7552 w 7712"/>
                <a:gd name="T25" fmla="*/ 3248 h 3328"/>
                <a:gd name="T26" fmla="*/ 7552 w 7712"/>
                <a:gd name="T27" fmla="*/ 80 h 3328"/>
                <a:gd name="T28" fmla="*/ 7632 w 7712"/>
                <a:gd name="T29" fmla="*/ 160 h 3328"/>
                <a:gd name="T30" fmla="*/ 80 w 7712"/>
                <a:gd name="T31" fmla="*/ 160 h 3328"/>
                <a:gd name="T32" fmla="*/ 160 w 7712"/>
                <a:gd name="T33" fmla="*/ 80 h 3328"/>
                <a:gd name="T34" fmla="*/ 160 w 7712"/>
                <a:gd name="T35" fmla="*/ 3248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12" h="3328">
                  <a:moveTo>
                    <a:pt x="0" y="80"/>
                  </a:moveTo>
                  <a:cubicBezTo>
                    <a:pt x="0" y="36"/>
                    <a:pt x="36" y="0"/>
                    <a:pt x="80" y="0"/>
                  </a:cubicBezTo>
                  <a:lnTo>
                    <a:pt x="7632" y="0"/>
                  </a:lnTo>
                  <a:cubicBezTo>
                    <a:pt x="7676" y="0"/>
                    <a:pt x="7712" y="36"/>
                    <a:pt x="7712" y="80"/>
                  </a:cubicBezTo>
                  <a:lnTo>
                    <a:pt x="7712" y="3248"/>
                  </a:lnTo>
                  <a:cubicBezTo>
                    <a:pt x="7712" y="3292"/>
                    <a:pt x="7676" y="3328"/>
                    <a:pt x="7632" y="3328"/>
                  </a:cubicBezTo>
                  <a:lnTo>
                    <a:pt x="80" y="3328"/>
                  </a:lnTo>
                  <a:cubicBezTo>
                    <a:pt x="36" y="3328"/>
                    <a:pt x="0" y="3292"/>
                    <a:pt x="0" y="3248"/>
                  </a:cubicBezTo>
                  <a:lnTo>
                    <a:pt x="0" y="80"/>
                  </a:lnTo>
                  <a:close/>
                  <a:moveTo>
                    <a:pt x="160" y="3248"/>
                  </a:moveTo>
                  <a:lnTo>
                    <a:pt x="80" y="3168"/>
                  </a:lnTo>
                  <a:lnTo>
                    <a:pt x="7632" y="3168"/>
                  </a:lnTo>
                  <a:lnTo>
                    <a:pt x="7552" y="3248"/>
                  </a:lnTo>
                  <a:lnTo>
                    <a:pt x="7552" y="80"/>
                  </a:lnTo>
                  <a:lnTo>
                    <a:pt x="7632" y="160"/>
                  </a:lnTo>
                  <a:lnTo>
                    <a:pt x="80" y="160"/>
                  </a:lnTo>
                  <a:lnTo>
                    <a:pt x="160" y="80"/>
                  </a:lnTo>
                  <a:lnTo>
                    <a:pt x="160" y="3248"/>
                  </a:lnTo>
                  <a:close/>
                </a:path>
              </a:pathLst>
            </a:custGeom>
            <a:solidFill>
              <a:srgbClr val="8C3836"/>
            </a:solidFill>
            <a:ln w="0" cap="flat">
              <a:solidFill>
                <a:srgbClr val="8C3836"/>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30" name="Rectangle 30"/>
            <p:cNvSpPr>
              <a:spLocks noChangeArrowheads="1"/>
            </p:cNvSpPr>
            <p:nvPr/>
          </p:nvSpPr>
          <p:spPr bwMode="auto">
            <a:xfrm>
              <a:off x="2909" y="1882"/>
              <a:ext cx="57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endParaRPr lang="es-ES" sz="1600" b="1" dirty="0" smtClean="0">
                <a:solidFill>
                  <a:srgbClr val="002060"/>
                </a:solidFill>
                <a:latin typeface="Calibri"/>
              </a:endParaRPr>
            </a:p>
            <a:p>
              <a:pPr fontAlgn="base">
                <a:spcBef>
                  <a:spcPct val="0"/>
                </a:spcBef>
                <a:spcAft>
                  <a:spcPct val="0"/>
                </a:spcAft>
              </a:pPr>
              <a:r>
                <a:rPr lang="es-ES" sz="1600" b="1" dirty="0" smtClean="0">
                  <a:solidFill>
                    <a:srgbClr val="002060"/>
                  </a:solidFill>
                  <a:latin typeface="Calibri"/>
                </a:rPr>
                <a:t>DIMENSIÓN 3</a:t>
              </a:r>
              <a:endParaRPr lang="es-ES" sz="1600" dirty="0" smtClean="0">
                <a:solidFill>
                  <a:prstClr val="black"/>
                </a:solidFill>
                <a:latin typeface="Arial" pitchFamily="34" charset="0"/>
              </a:endParaRPr>
            </a:p>
          </p:txBody>
        </p:sp>
        <p:sp>
          <p:nvSpPr>
            <p:cNvPr id="132" name="Rectangle 32"/>
            <p:cNvSpPr>
              <a:spLocks noChangeArrowheads="1"/>
            </p:cNvSpPr>
            <p:nvPr/>
          </p:nvSpPr>
          <p:spPr bwMode="auto">
            <a:xfrm>
              <a:off x="3357" y="201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2060"/>
                  </a:solidFill>
                  <a:latin typeface="Times New Roman" pitchFamily="18" charset="0"/>
                </a:rPr>
                <a:t> </a:t>
              </a:r>
              <a:endParaRPr lang="es-ES" smtClean="0">
                <a:solidFill>
                  <a:prstClr val="black"/>
                </a:solidFill>
                <a:latin typeface="Arial" pitchFamily="34" charset="0"/>
              </a:endParaRPr>
            </a:p>
          </p:txBody>
        </p:sp>
        <p:sp>
          <p:nvSpPr>
            <p:cNvPr id="133" name="Rectangle 33"/>
            <p:cNvSpPr>
              <a:spLocks noChangeArrowheads="1"/>
            </p:cNvSpPr>
            <p:nvPr/>
          </p:nvSpPr>
          <p:spPr bwMode="auto">
            <a:xfrm>
              <a:off x="3693" y="1846"/>
              <a:ext cx="900" cy="31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34" name="Freeform 34"/>
            <p:cNvSpPr>
              <a:spLocks noEditPoints="1"/>
            </p:cNvSpPr>
            <p:nvPr/>
          </p:nvSpPr>
          <p:spPr bwMode="auto">
            <a:xfrm>
              <a:off x="3685" y="1838"/>
              <a:ext cx="916" cy="333"/>
            </a:xfrm>
            <a:custGeom>
              <a:avLst/>
              <a:gdLst>
                <a:gd name="T0" fmla="*/ 0 w 4583"/>
                <a:gd name="T1" fmla="*/ 40 h 1664"/>
                <a:gd name="T2" fmla="*/ 40 w 4583"/>
                <a:gd name="T3" fmla="*/ 0 h 1664"/>
                <a:gd name="T4" fmla="*/ 4543 w 4583"/>
                <a:gd name="T5" fmla="*/ 0 h 1664"/>
                <a:gd name="T6" fmla="*/ 4583 w 4583"/>
                <a:gd name="T7" fmla="*/ 40 h 1664"/>
                <a:gd name="T8" fmla="*/ 4583 w 4583"/>
                <a:gd name="T9" fmla="*/ 1624 h 1664"/>
                <a:gd name="T10" fmla="*/ 4543 w 4583"/>
                <a:gd name="T11" fmla="*/ 1664 h 1664"/>
                <a:gd name="T12" fmla="*/ 40 w 4583"/>
                <a:gd name="T13" fmla="*/ 1664 h 1664"/>
                <a:gd name="T14" fmla="*/ 0 w 4583"/>
                <a:gd name="T15" fmla="*/ 1624 h 1664"/>
                <a:gd name="T16" fmla="*/ 0 w 4583"/>
                <a:gd name="T17" fmla="*/ 40 h 1664"/>
                <a:gd name="T18" fmla="*/ 80 w 4583"/>
                <a:gd name="T19" fmla="*/ 1624 h 1664"/>
                <a:gd name="T20" fmla="*/ 40 w 4583"/>
                <a:gd name="T21" fmla="*/ 1584 h 1664"/>
                <a:gd name="T22" fmla="*/ 4543 w 4583"/>
                <a:gd name="T23" fmla="*/ 1584 h 1664"/>
                <a:gd name="T24" fmla="*/ 4503 w 4583"/>
                <a:gd name="T25" fmla="*/ 1624 h 1664"/>
                <a:gd name="T26" fmla="*/ 4503 w 4583"/>
                <a:gd name="T27" fmla="*/ 40 h 1664"/>
                <a:gd name="T28" fmla="*/ 4543 w 4583"/>
                <a:gd name="T29" fmla="*/ 80 h 1664"/>
                <a:gd name="T30" fmla="*/ 40 w 4583"/>
                <a:gd name="T31" fmla="*/ 80 h 1664"/>
                <a:gd name="T32" fmla="*/ 80 w 4583"/>
                <a:gd name="T33" fmla="*/ 40 h 1664"/>
                <a:gd name="T34" fmla="*/ 80 w 4583"/>
                <a:gd name="T35" fmla="*/ 1624 h 1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83" h="1664">
                  <a:moveTo>
                    <a:pt x="0" y="40"/>
                  </a:moveTo>
                  <a:cubicBezTo>
                    <a:pt x="0" y="18"/>
                    <a:pt x="18" y="0"/>
                    <a:pt x="40" y="0"/>
                  </a:cubicBezTo>
                  <a:lnTo>
                    <a:pt x="4543" y="0"/>
                  </a:lnTo>
                  <a:cubicBezTo>
                    <a:pt x="4565" y="0"/>
                    <a:pt x="4583" y="18"/>
                    <a:pt x="4583" y="40"/>
                  </a:cubicBezTo>
                  <a:lnTo>
                    <a:pt x="4583" y="1624"/>
                  </a:lnTo>
                  <a:cubicBezTo>
                    <a:pt x="4583" y="1646"/>
                    <a:pt x="4565" y="1664"/>
                    <a:pt x="4543" y="1664"/>
                  </a:cubicBezTo>
                  <a:lnTo>
                    <a:pt x="40" y="1664"/>
                  </a:lnTo>
                  <a:cubicBezTo>
                    <a:pt x="18" y="1664"/>
                    <a:pt x="0" y="1646"/>
                    <a:pt x="0" y="1624"/>
                  </a:cubicBezTo>
                  <a:lnTo>
                    <a:pt x="0" y="40"/>
                  </a:lnTo>
                  <a:close/>
                  <a:moveTo>
                    <a:pt x="80" y="1624"/>
                  </a:moveTo>
                  <a:lnTo>
                    <a:pt x="40" y="1584"/>
                  </a:lnTo>
                  <a:lnTo>
                    <a:pt x="4543" y="1584"/>
                  </a:lnTo>
                  <a:lnTo>
                    <a:pt x="4503" y="1624"/>
                  </a:lnTo>
                  <a:lnTo>
                    <a:pt x="4503" y="40"/>
                  </a:lnTo>
                  <a:lnTo>
                    <a:pt x="4543" y="80"/>
                  </a:lnTo>
                  <a:lnTo>
                    <a:pt x="40" y="80"/>
                  </a:lnTo>
                  <a:lnTo>
                    <a:pt x="80" y="40"/>
                  </a:lnTo>
                  <a:lnTo>
                    <a:pt x="80" y="1624"/>
                  </a:lnTo>
                  <a:close/>
                </a:path>
              </a:pathLst>
            </a:custGeom>
            <a:solidFill>
              <a:srgbClr val="8C3836"/>
            </a:solidFill>
            <a:ln w="0" cap="flat">
              <a:solidFill>
                <a:srgbClr val="8C3836"/>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35" name="Rectangle 35"/>
            <p:cNvSpPr>
              <a:spLocks noChangeArrowheads="1"/>
            </p:cNvSpPr>
            <p:nvPr/>
          </p:nvSpPr>
          <p:spPr bwMode="auto">
            <a:xfrm>
              <a:off x="3789" y="1913"/>
              <a:ext cx="67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endParaRPr lang="es-ES" sz="1100" b="1" dirty="0" smtClean="0">
                <a:solidFill>
                  <a:srgbClr val="002060"/>
                </a:solidFill>
                <a:latin typeface="Calibri"/>
              </a:endParaRPr>
            </a:p>
            <a:p>
              <a:pPr algn="ctr" fontAlgn="base">
                <a:spcBef>
                  <a:spcPct val="0"/>
                </a:spcBef>
                <a:spcAft>
                  <a:spcPct val="0"/>
                </a:spcAft>
              </a:pPr>
              <a:r>
                <a:rPr lang="es-ES" sz="1600" b="1" dirty="0" smtClean="0">
                  <a:solidFill>
                    <a:srgbClr val="002060"/>
                  </a:solidFill>
                  <a:latin typeface="Calibri"/>
                </a:rPr>
                <a:t>DIMENSIÓN</a:t>
              </a:r>
              <a:r>
                <a:rPr lang="es-ES" sz="1100" b="1" dirty="0" smtClean="0">
                  <a:solidFill>
                    <a:srgbClr val="002060"/>
                  </a:solidFill>
                  <a:latin typeface="Calibri"/>
                </a:rPr>
                <a:t> </a:t>
              </a:r>
              <a:r>
                <a:rPr lang="es-ES" sz="1600" b="1" dirty="0" smtClean="0">
                  <a:solidFill>
                    <a:srgbClr val="002060"/>
                  </a:solidFill>
                  <a:latin typeface="Calibri"/>
                </a:rPr>
                <a:t>n</a:t>
              </a:r>
              <a:endParaRPr lang="es-ES" sz="1600" dirty="0" smtClean="0">
                <a:solidFill>
                  <a:prstClr val="black"/>
                </a:solidFill>
                <a:latin typeface="Arial" pitchFamily="34" charset="0"/>
              </a:endParaRPr>
            </a:p>
          </p:txBody>
        </p:sp>
        <p:sp>
          <p:nvSpPr>
            <p:cNvPr id="137" name="Rectangle 37"/>
            <p:cNvSpPr>
              <a:spLocks noChangeArrowheads="1"/>
            </p:cNvSpPr>
            <p:nvPr/>
          </p:nvSpPr>
          <p:spPr bwMode="auto">
            <a:xfrm>
              <a:off x="3979" y="1999"/>
              <a:ext cx="7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b="1" smtClean="0">
                  <a:solidFill>
                    <a:srgbClr val="002060"/>
                  </a:solidFill>
                  <a:latin typeface="Calibri"/>
                </a:rPr>
                <a:t> </a:t>
              </a:r>
              <a:endParaRPr lang="es-ES" smtClean="0">
                <a:solidFill>
                  <a:prstClr val="black"/>
                </a:solidFill>
                <a:latin typeface="Arial" pitchFamily="34" charset="0"/>
              </a:endParaRPr>
            </a:p>
          </p:txBody>
        </p:sp>
        <p:sp>
          <p:nvSpPr>
            <p:cNvPr id="140" name="Freeform 40"/>
            <p:cNvSpPr>
              <a:spLocks noEditPoints="1"/>
            </p:cNvSpPr>
            <p:nvPr/>
          </p:nvSpPr>
          <p:spPr bwMode="auto">
            <a:xfrm>
              <a:off x="1068" y="2149"/>
              <a:ext cx="98"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8 h 3298"/>
                <a:gd name="T28" fmla="*/ 972 w 972"/>
                <a:gd name="T29" fmla="*/ 2880 h 3298"/>
                <a:gd name="T30" fmla="*/ 299 w 972"/>
                <a:gd name="T31" fmla="*/ 3273 h 3298"/>
                <a:gd name="T32" fmla="*/ 176 w 972"/>
                <a:gd name="T33" fmla="*/ 3241 h 3298"/>
                <a:gd name="T34" fmla="*/ 208 w 972"/>
                <a:gd name="T35" fmla="*/ 3118 h 3298"/>
                <a:gd name="T36" fmla="*/ 748 w 972"/>
                <a:gd name="T37" fmla="*/ 2803 h 3298"/>
                <a:gd name="T38" fmla="*/ 748 w 972"/>
                <a:gd name="T39" fmla="*/ 2958 h 3298"/>
                <a:gd name="T40" fmla="*/ 208 w 972"/>
                <a:gd name="T41" fmla="*/ 2643 h 3298"/>
                <a:gd name="T42" fmla="*/ 176 w 972"/>
                <a:gd name="T43" fmla="*/ 2520 h 3298"/>
                <a:gd name="T44" fmla="*/ 299 w 972"/>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1"/>
                    <a:pt x="40" y="0"/>
                    <a:pt x="90" y="0"/>
                  </a:cubicBezTo>
                  <a:lnTo>
                    <a:pt x="94" y="0"/>
                  </a:lnTo>
                  <a:lnTo>
                    <a:pt x="94" y="180"/>
                  </a:lnTo>
                  <a:close/>
                  <a:moveTo>
                    <a:pt x="299" y="2488"/>
                  </a:moveTo>
                  <a:lnTo>
                    <a:pt x="972" y="2880"/>
                  </a:lnTo>
                  <a:lnTo>
                    <a:pt x="299" y="3273"/>
                  </a:lnTo>
                  <a:cubicBezTo>
                    <a:pt x="256" y="3298"/>
                    <a:pt x="201" y="3284"/>
                    <a:pt x="176" y="3241"/>
                  </a:cubicBezTo>
                  <a:cubicBezTo>
                    <a:pt x="151" y="3198"/>
                    <a:pt x="165" y="3143"/>
                    <a:pt x="208" y="3118"/>
                  </a:cubicBezTo>
                  <a:lnTo>
                    <a:pt x="748" y="2803"/>
                  </a:lnTo>
                  <a:lnTo>
                    <a:pt x="748" y="2958"/>
                  </a:lnTo>
                  <a:lnTo>
                    <a:pt x="208" y="2643"/>
                  </a:lnTo>
                  <a:cubicBezTo>
                    <a:pt x="165"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pic>
          <p:nvPicPr>
            <p:cNvPr id="141" name="Picture 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5" y="2349"/>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2" name="Picture 4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 y="2349"/>
              <a:ext cx="746"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 name="Rectangle 43"/>
            <p:cNvSpPr>
              <a:spLocks noChangeArrowheads="1"/>
            </p:cNvSpPr>
            <p:nvPr/>
          </p:nvSpPr>
          <p:spPr bwMode="auto">
            <a:xfrm>
              <a:off x="1170" y="2382"/>
              <a:ext cx="59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srgbClr val="002060"/>
                  </a:solidFill>
                  <a:latin typeface="Calibri"/>
                </a:rPr>
                <a:t>INDICADOR 1.1</a:t>
              </a:r>
              <a:endParaRPr lang="es-ES" sz="1400" dirty="0" smtClean="0">
                <a:solidFill>
                  <a:prstClr val="black"/>
                </a:solidFill>
                <a:latin typeface="Arial" pitchFamily="34" charset="0"/>
              </a:endParaRPr>
            </a:p>
          </p:txBody>
        </p:sp>
        <p:sp>
          <p:nvSpPr>
            <p:cNvPr id="144" name="Rectangle 44"/>
            <p:cNvSpPr>
              <a:spLocks noChangeArrowheads="1"/>
            </p:cNvSpPr>
            <p:nvPr/>
          </p:nvSpPr>
          <p:spPr bwMode="auto">
            <a:xfrm>
              <a:off x="1715" y="2398"/>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2060"/>
                  </a:solidFill>
                  <a:latin typeface="Times New Roman" pitchFamily="18" charset="0"/>
                </a:rPr>
                <a:t> </a:t>
              </a:r>
              <a:endParaRPr lang="es-ES" smtClean="0">
                <a:solidFill>
                  <a:prstClr val="black"/>
                </a:solidFill>
                <a:latin typeface="Arial" pitchFamily="34" charset="0"/>
              </a:endParaRPr>
            </a:p>
          </p:txBody>
        </p:sp>
        <p:pic>
          <p:nvPicPr>
            <p:cNvPr id="146" name="Picture 4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9" y="2592"/>
              <a:ext cx="674"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 name="Picture 4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0" y="2593"/>
              <a:ext cx="73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 name="Rectangle 48"/>
            <p:cNvSpPr>
              <a:spLocks noChangeArrowheads="1"/>
            </p:cNvSpPr>
            <p:nvPr/>
          </p:nvSpPr>
          <p:spPr bwMode="auto">
            <a:xfrm>
              <a:off x="1170" y="2592"/>
              <a:ext cx="59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ctr" fontAlgn="base">
                <a:spcBef>
                  <a:spcPct val="0"/>
                </a:spcBef>
                <a:spcAft>
                  <a:spcPct val="0"/>
                </a:spcAft>
              </a:pPr>
              <a:r>
                <a:rPr lang="es-ES" sz="1400" b="1" dirty="0" smtClean="0">
                  <a:solidFill>
                    <a:srgbClr val="000000"/>
                  </a:solidFill>
                  <a:latin typeface="Calibri"/>
                </a:rPr>
                <a:t>INDICADOR 1.2</a:t>
              </a:r>
              <a:endParaRPr lang="es-ES" sz="1400" dirty="0" smtClean="0">
                <a:solidFill>
                  <a:prstClr val="black"/>
                </a:solidFill>
                <a:latin typeface="Arial" pitchFamily="34" charset="0"/>
              </a:endParaRPr>
            </a:p>
          </p:txBody>
        </p:sp>
        <p:sp>
          <p:nvSpPr>
            <p:cNvPr id="149" name="Rectangle 49"/>
            <p:cNvSpPr>
              <a:spLocks noChangeArrowheads="1"/>
            </p:cNvSpPr>
            <p:nvPr/>
          </p:nvSpPr>
          <p:spPr bwMode="auto">
            <a:xfrm>
              <a:off x="1744" y="2616"/>
              <a:ext cx="6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dirty="0" smtClean="0">
                  <a:solidFill>
                    <a:srgbClr val="000000"/>
                  </a:solidFill>
                  <a:latin typeface="Times New Roman" pitchFamily="18" charset="0"/>
                </a:rPr>
                <a:t> </a:t>
              </a:r>
              <a:endParaRPr lang="es-ES" dirty="0" smtClean="0">
                <a:solidFill>
                  <a:prstClr val="black"/>
                </a:solidFill>
                <a:latin typeface="Arial" pitchFamily="34" charset="0"/>
              </a:endParaRPr>
            </a:p>
          </p:txBody>
        </p:sp>
        <p:sp>
          <p:nvSpPr>
            <p:cNvPr id="153" name="Rectangle 53"/>
            <p:cNvSpPr>
              <a:spLocks noChangeArrowheads="1"/>
            </p:cNvSpPr>
            <p:nvPr/>
          </p:nvSpPr>
          <p:spPr bwMode="auto">
            <a:xfrm>
              <a:off x="1763" y="2928"/>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157" name="Rectangle 57"/>
            <p:cNvSpPr>
              <a:spLocks noChangeArrowheads="1"/>
            </p:cNvSpPr>
            <p:nvPr/>
          </p:nvSpPr>
          <p:spPr bwMode="auto">
            <a:xfrm>
              <a:off x="1729" y="3146"/>
              <a:ext cx="7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b="1" smtClean="0">
                  <a:solidFill>
                    <a:srgbClr val="000000"/>
                  </a:solidFill>
                  <a:latin typeface="Calibri"/>
                </a:rPr>
                <a:t> </a:t>
              </a:r>
              <a:endParaRPr lang="es-ES" smtClean="0">
                <a:solidFill>
                  <a:prstClr val="black"/>
                </a:solidFill>
                <a:latin typeface="Arial" pitchFamily="34" charset="0"/>
              </a:endParaRPr>
            </a:p>
          </p:txBody>
        </p:sp>
        <p:sp>
          <p:nvSpPr>
            <p:cNvPr id="158" name="Rectangle 58"/>
            <p:cNvSpPr>
              <a:spLocks noChangeArrowheads="1"/>
            </p:cNvSpPr>
            <p:nvPr/>
          </p:nvSpPr>
          <p:spPr bwMode="auto">
            <a:xfrm>
              <a:off x="1787" y="3151"/>
              <a:ext cx="6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pic>
          <p:nvPicPr>
            <p:cNvPr id="159" name="Picture 5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08" y="2333"/>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08" y="2333"/>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 name="Rectangle 61"/>
            <p:cNvSpPr>
              <a:spLocks noChangeArrowheads="1"/>
            </p:cNvSpPr>
            <p:nvPr/>
          </p:nvSpPr>
          <p:spPr bwMode="auto">
            <a:xfrm>
              <a:off x="2074" y="2414"/>
              <a:ext cx="58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srgbClr val="000000"/>
                  </a:solidFill>
                  <a:latin typeface="Calibri"/>
                </a:rPr>
                <a:t>INDICADOR 2.1</a:t>
              </a:r>
              <a:endParaRPr lang="es-ES" sz="1400" dirty="0" smtClean="0">
                <a:solidFill>
                  <a:prstClr val="black"/>
                </a:solidFill>
                <a:latin typeface="Arial" pitchFamily="34" charset="0"/>
              </a:endParaRPr>
            </a:p>
          </p:txBody>
        </p:sp>
        <p:sp>
          <p:nvSpPr>
            <p:cNvPr id="162" name="Rectangle 62"/>
            <p:cNvSpPr>
              <a:spLocks noChangeArrowheads="1"/>
            </p:cNvSpPr>
            <p:nvPr/>
          </p:nvSpPr>
          <p:spPr bwMode="auto">
            <a:xfrm>
              <a:off x="2525" y="238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163" name="Freeform 63"/>
            <p:cNvSpPr>
              <a:spLocks noEditPoints="1"/>
            </p:cNvSpPr>
            <p:nvPr/>
          </p:nvSpPr>
          <p:spPr bwMode="auto">
            <a:xfrm>
              <a:off x="1068" y="2371"/>
              <a:ext cx="98"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7 h 3298"/>
                <a:gd name="T28" fmla="*/ 972 w 972"/>
                <a:gd name="T29" fmla="*/ 2880 h 3298"/>
                <a:gd name="T30" fmla="*/ 299 w 972"/>
                <a:gd name="T31" fmla="*/ 3273 h 3298"/>
                <a:gd name="T32" fmla="*/ 176 w 972"/>
                <a:gd name="T33" fmla="*/ 3240 h 3298"/>
                <a:gd name="T34" fmla="*/ 208 w 972"/>
                <a:gd name="T35" fmla="*/ 3117 h 3298"/>
                <a:gd name="T36" fmla="*/ 748 w 972"/>
                <a:gd name="T37" fmla="*/ 2802 h 3298"/>
                <a:gd name="T38" fmla="*/ 748 w 972"/>
                <a:gd name="T39" fmla="*/ 2958 h 3298"/>
                <a:gd name="T40" fmla="*/ 208 w 972"/>
                <a:gd name="T41" fmla="*/ 2643 h 3298"/>
                <a:gd name="T42" fmla="*/ 176 w 972"/>
                <a:gd name="T43" fmla="*/ 2520 h 3298"/>
                <a:gd name="T44" fmla="*/ 299 w 972"/>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0"/>
                    <a:pt x="40" y="0"/>
                    <a:pt x="90" y="0"/>
                  </a:cubicBezTo>
                  <a:lnTo>
                    <a:pt x="94" y="0"/>
                  </a:lnTo>
                  <a:lnTo>
                    <a:pt x="94" y="180"/>
                  </a:lnTo>
                  <a:close/>
                  <a:moveTo>
                    <a:pt x="299" y="2487"/>
                  </a:moveTo>
                  <a:lnTo>
                    <a:pt x="972" y="2880"/>
                  </a:lnTo>
                  <a:lnTo>
                    <a:pt x="299" y="3273"/>
                  </a:lnTo>
                  <a:cubicBezTo>
                    <a:pt x="256" y="3298"/>
                    <a:pt x="201" y="3283"/>
                    <a:pt x="176" y="3240"/>
                  </a:cubicBezTo>
                  <a:cubicBezTo>
                    <a:pt x="151" y="3198"/>
                    <a:pt x="165" y="3142"/>
                    <a:pt x="208" y="3117"/>
                  </a:cubicBezTo>
                  <a:lnTo>
                    <a:pt x="748" y="2802"/>
                  </a:lnTo>
                  <a:lnTo>
                    <a:pt x="748" y="2958"/>
                  </a:lnTo>
                  <a:lnTo>
                    <a:pt x="208" y="2643"/>
                  </a:lnTo>
                  <a:cubicBezTo>
                    <a:pt x="165" y="2618"/>
                    <a:pt x="151" y="2563"/>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65" name="Freeform 65"/>
            <p:cNvSpPr>
              <a:spLocks/>
            </p:cNvSpPr>
            <p:nvPr/>
          </p:nvSpPr>
          <p:spPr bwMode="auto">
            <a:xfrm>
              <a:off x="2286" y="1402"/>
              <a:ext cx="25" cy="448"/>
            </a:xfrm>
            <a:custGeom>
              <a:avLst/>
              <a:gdLst>
                <a:gd name="T0" fmla="*/ 25 w 25"/>
                <a:gd name="T1" fmla="*/ 0 h 448"/>
                <a:gd name="T2" fmla="*/ 24 w 25"/>
                <a:gd name="T3" fmla="*/ 448 h 448"/>
                <a:gd name="T4" fmla="*/ 0 w 25"/>
                <a:gd name="T5" fmla="*/ 448 h 448"/>
                <a:gd name="T6" fmla="*/ 1 w 25"/>
                <a:gd name="T7" fmla="*/ 0 h 448"/>
                <a:gd name="T8" fmla="*/ 25 w 25"/>
                <a:gd name="T9" fmla="*/ 0 h 448"/>
              </a:gdLst>
              <a:ahLst/>
              <a:cxnLst>
                <a:cxn ang="0">
                  <a:pos x="T0" y="T1"/>
                </a:cxn>
                <a:cxn ang="0">
                  <a:pos x="T2" y="T3"/>
                </a:cxn>
                <a:cxn ang="0">
                  <a:pos x="T4" y="T5"/>
                </a:cxn>
                <a:cxn ang="0">
                  <a:pos x="T6" y="T7"/>
                </a:cxn>
                <a:cxn ang="0">
                  <a:pos x="T8" y="T9"/>
                </a:cxn>
              </a:cxnLst>
              <a:rect l="0" t="0" r="r" b="b"/>
              <a:pathLst>
                <a:path w="25" h="448">
                  <a:moveTo>
                    <a:pt x="25" y="0"/>
                  </a:moveTo>
                  <a:lnTo>
                    <a:pt x="24" y="448"/>
                  </a:lnTo>
                  <a:lnTo>
                    <a:pt x="0" y="448"/>
                  </a:lnTo>
                  <a:lnTo>
                    <a:pt x="1" y="0"/>
                  </a:lnTo>
                  <a:lnTo>
                    <a:pt x="25" y="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166" name="Freeform 66"/>
            <p:cNvSpPr>
              <a:spLocks noEditPoints="1"/>
            </p:cNvSpPr>
            <p:nvPr/>
          </p:nvSpPr>
          <p:spPr bwMode="auto">
            <a:xfrm>
              <a:off x="1940" y="2149"/>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8 h 3298"/>
                <a:gd name="T28" fmla="*/ 973 w 973"/>
                <a:gd name="T29" fmla="*/ 2880 h 3298"/>
                <a:gd name="T30" fmla="*/ 299 w 973"/>
                <a:gd name="T31" fmla="*/ 3273 h 3298"/>
                <a:gd name="T32" fmla="*/ 176 w 973"/>
                <a:gd name="T33" fmla="*/ 3241 h 3298"/>
                <a:gd name="T34" fmla="*/ 209 w 973"/>
                <a:gd name="T35" fmla="*/ 3118 h 3298"/>
                <a:gd name="T36" fmla="*/ 749 w 973"/>
                <a:gd name="T37" fmla="*/ 2803 h 3298"/>
                <a:gd name="T38" fmla="*/ 749 w 973"/>
                <a:gd name="T39" fmla="*/ 2958 h 3298"/>
                <a:gd name="T40" fmla="*/ 209 w 973"/>
                <a:gd name="T41" fmla="*/ 2643 h 3298"/>
                <a:gd name="T42" fmla="*/ 176 w 973"/>
                <a:gd name="T43" fmla="*/ 2520 h 3298"/>
                <a:gd name="T44" fmla="*/ 299 w 973"/>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1"/>
                    <a:pt x="41" y="0"/>
                    <a:pt x="90" y="0"/>
                  </a:cubicBezTo>
                  <a:lnTo>
                    <a:pt x="94" y="0"/>
                  </a:lnTo>
                  <a:lnTo>
                    <a:pt x="94" y="180"/>
                  </a:lnTo>
                  <a:close/>
                  <a:moveTo>
                    <a:pt x="299" y="2488"/>
                  </a:moveTo>
                  <a:lnTo>
                    <a:pt x="973" y="2880"/>
                  </a:lnTo>
                  <a:lnTo>
                    <a:pt x="299" y="3273"/>
                  </a:lnTo>
                  <a:cubicBezTo>
                    <a:pt x="256" y="3298"/>
                    <a:pt x="201" y="3284"/>
                    <a:pt x="176" y="3241"/>
                  </a:cubicBezTo>
                  <a:cubicBezTo>
                    <a:pt x="151" y="3198"/>
                    <a:pt x="166" y="3143"/>
                    <a:pt x="209" y="3118"/>
                  </a:cubicBezTo>
                  <a:lnTo>
                    <a:pt x="749" y="2803"/>
                  </a:lnTo>
                  <a:lnTo>
                    <a:pt x="749" y="2958"/>
                  </a:lnTo>
                  <a:lnTo>
                    <a:pt x="209" y="2643"/>
                  </a:lnTo>
                  <a:cubicBezTo>
                    <a:pt x="166"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pic>
          <p:nvPicPr>
            <p:cNvPr id="167" name="Picture 6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08" y="2559"/>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Picture 6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08" y="2559"/>
              <a:ext cx="66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 name="Rectangle 69"/>
            <p:cNvSpPr>
              <a:spLocks noChangeArrowheads="1"/>
            </p:cNvSpPr>
            <p:nvPr/>
          </p:nvSpPr>
          <p:spPr bwMode="auto">
            <a:xfrm>
              <a:off x="2096" y="2604"/>
              <a:ext cx="52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prstClr val="black"/>
                  </a:solidFill>
                  <a:latin typeface="Calibri" panose="020F0502020204030204" pitchFamily="34" charset="0"/>
                  <a:cs typeface="Calibri" panose="020F0502020204030204" pitchFamily="34" charset="0"/>
                </a:rPr>
                <a:t>INDICADOR 2.2</a:t>
              </a:r>
            </a:p>
          </p:txBody>
        </p:sp>
        <p:sp>
          <p:nvSpPr>
            <p:cNvPr id="170" name="Rectangle 70"/>
            <p:cNvSpPr>
              <a:spLocks noChangeArrowheads="1"/>
            </p:cNvSpPr>
            <p:nvPr/>
          </p:nvSpPr>
          <p:spPr bwMode="auto">
            <a:xfrm>
              <a:off x="2509" y="2608"/>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pic>
          <p:nvPicPr>
            <p:cNvPr id="172" name="Picture 7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008" y="2782"/>
              <a:ext cx="6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3" name="Picture 7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008" y="2782"/>
              <a:ext cx="6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 name="Rectangle 74"/>
            <p:cNvSpPr>
              <a:spLocks noChangeArrowheads="1"/>
            </p:cNvSpPr>
            <p:nvPr/>
          </p:nvSpPr>
          <p:spPr bwMode="auto">
            <a:xfrm>
              <a:off x="2089" y="2848"/>
              <a:ext cx="52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srgbClr val="000000"/>
                  </a:solidFill>
                  <a:latin typeface="Calibri"/>
                </a:rPr>
                <a:t>INDICADOR 2.3</a:t>
              </a:r>
              <a:endParaRPr lang="es-ES" sz="1400" dirty="0" smtClean="0">
                <a:solidFill>
                  <a:prstClr val="black"/>
                </a:solidFill>
                <a:latin typeface="Arial" pitchFamily="34" charset="0"/>
              </a:endParaRPr>
            </a:p>
          </p:txBody>
        </p:sp>
        <p:sp>
          <p:nvSpPr>
            <p:cNvPr id="175" name="Rectangle 75"/>
            <p:cNvSpPr>
              <a:spLocks noChangeArrowheads="1"/>
            </p:cNvSpPr>
            <p:nvPr/>
          </p:nvSpPr>
          <p:spPr bwMode="auto">
            <a:xfrm>
              <a:off x="2550" y="2829"/>
              <a:ext cx="58"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176" name="Freeform 76"/>
            <p:cNvSpPr>
              <a:spLocks noEditPoints="1"/>
            </p:cNvSpPr>
            <p:nvPr/>
          </p:nvSpPr>
          <p:spPr bwMode="auto">
            <a:xfrm>
              <a:off x="1940" y="2598"/>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7 h 3298"/>
                <a:gd name="T28" fmla="*/ 973 w 973"/>
                <a:gd name="T29" fmla="*/ 2880 h 3298"/>
                <a:gd name="T30" fmla="*/ 299 w 973"/>
                <a:gd name="T31" fmla="*/ 3273 h 3298"/>
                <a:gd name="T32" fmla="*/ 176 w 973"/>
                <a:gd name="T33" fmla="*/ 3240 h 3298"/>
                <a:gd name="T34" fmla="*/ 209 w 973"/>
                <a:gd name="T35" fmla="*/ 3117 h 3298"/>
                <a:gd name="T36" fmla="*/ 749 w 973"/>
                <a:gd name="T37" fmla="*/ 2802 h 3298"/>
                <a:gd name="T38" fmla="*/ 749 w 973"/>
                <a:gd name="T39" fmla="*/ 2958 h 3298"/>
                <a:gd name="T40" fmla="*/ 209 w 973"/>
                <a:gd name="T41" fmla="*/ 2643 h 3298"/>
                <a:gd name="T42" fmla="*/ 176 w 973"/>
                <a:gd name="T43" fmla="*/ 2520 h 3298"/>
                <a:gd name="T44" fmla="*/ 299 w 973"/>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7"/>
                  </a:moveTo>
                  <a:lnTo>
                    <a:pt x="973" y="2880"/>
                  </a:lnTo>
                  <a:lnTo>
                    <a:pt x="299" y="3273"/>
                  </a:lnTo>
                  <a:cubicBezTo>
                    <a:pt x="256" y="3298"/>
                    <a:pt x="201" y="3283"/>
                    <a:pt x="176" y="3240"/>
                  </a:cubicBezTo>
                  <a:cubicBezTo>
                    <a:pt x="151" y="3198"/>
                    <a:pt x="166" y="3142"/>
                    <a:pt x="209" y="3117"/>
                  </a:cubicBezTo>
                  <a:lnTo>
                    <a:pt x="749" y="2802"/>
                  </a:lnTo>
                  <a:lnTo>
                    <a:pt x="749" y="2958"/>
                  </a:lnTo>
                  <a:lnTo>
                    <a:pt x="209" y="2643"/>
                  </a:lnTo>
                  <a:cubicBezTo>
                    <a:pt x="166" y="2618"/>
                    <a:pt x="151" y="2563"/>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pic>
          <p:nvPicPr>
            <p:cNvPr id="177" name="Picture 7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08" y="3003"/>
              <a:ext cx="6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8" name="Picture 7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08" y="3003"/>
              <a:ext cx="6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9" name="Rectangle 79"/>
            <p:cNvSpPr>
              <a:spLocks noChangeArrowheads="1"/>
            </p:cNvSpPr>
            <p:nvPr/>
          </p:nvSpPr>
          <p:spPr bwMode="auto">
            <a:xfrm>
              <a:off x="2081" y="3048"/>
              <a:ext cx="52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srgbClr val="000000"/>
                  </a:solidFill>
                  <a:latin typeface="Calibri"/>
                </a:rPr>
                <a:t>INDICADOR 2.4</a:t>
              </a:r>
              <a:endParaRPr lang="es-ES" sz="1400" dirty="0" smtClean="0">
                <a:solidFill>
                  <a:prstClr val="black"/>
                </a:solidFill>
                <a:latin typeface="Arial" pitchFamily="34" charset="0"/>
              </a:endParaRPr>
            </a:p>
          </p:txBody>
        </p:sp>
        <p:sp>
          <p:nvSpPr>
            <p:cNvPr id="180" name="Rectangle 80"/>
            <p:cNvSpPr>
              <a:spLocks noChangeArrowheads="1"/>
            </p:cNvSpPr>
            <p:nvPr/>
          </p:nvSpPr>
          <p:spPr bwMode="auto">
            <a:xfrm>
              <a:off x="2472" y="3053"/>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181" name="Freeform 81"/>
            <p:cNvSpPr>
              <a:spLocks noEditPoints="1"/>
            </p:cNvSpPr>
            <p:nvPr/>
          </p:nvSpPr>
          <p:spPr bwMode="auto">
            <a:xfrm>
              <a:off x="1940" y="2819"/>
              <a:ext cx="97" cy="331"/>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7 h 3298"/>
                <a:gd name="T28" fmla="*/ 973 w 973"/>
                <a:gd name="T29" fmla="*/ 2880 h 3298"/>
                <a:gd name="T30" fmla="*/ 299 w 973"/>
                <a:gd name="T31" fmla="*/ 3273 h 3298"/>
                <a:gd name="T32" fmla="*/ 176 w 973"/>
                <a:gd name="T33" fmla="*/ 3240 h 3298"/>
                <a:gd name="T34" fmla="*/ 209 w 973"/>
                <a:gd name="T35" fmla="*/ 3117 h 3298"/>
                <a:gd name="T36" fmla="*/ 749 w 973"/>
                <a:gd name="T37" fmla="*/ 2802 h 3298"/>
                <a:gd name="T38" fmla="*/ 749 w 973"/>
                <a:gd name="T39" fmla="*/ 2958 h 3298"/>
                <a:gd name="T40" fmla="*/ 209 w 973"/>
                <a:gd name="T41" fmla="*/ 2643 h 3298"/>
                <a:gd name="T42" fmla="*/ 176 w 973"/>
                <a:gd name="T43" fmla="*/ 2520 h 3298"/>
                <a:gd name="T44" fmla="*/ 299 w 973"/>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7"/>
                  </a:moveTo>
                  <a:lnTo>
                    <a:pt x="973" y="2880"/>
                  </a:lnTo>
                  <a:lnTo>
                    <a:pt x="299" y="3273"/>
                  </a:lnTo>
                  <a:cubicBezTo>
                    <a:pt x="256" y="3298"/>
                    <a:pt x="201" y="3283"/>
                    <a:pt x="176" y="3240"/>
                  </a:cubicBezTo>
                  <a:cubicBezTo>
                    <a:pt x="151" y="3197"/>
                    <a:pt x="166" y="3142"/>
                    <a:pt x="209" y="3117"/>
                  </a:cubicBezTo>
                  <a:lnTo>
                    <a:pt x="749" y="2802"/>
                  </a:lnTo>
                  <a:lnTo>
                    <a:pt x="749" y="2958"/>
                  </a:lnTo>
                  <a:lnTo>
                    <a:pt x="209" y="2643"/>
                  </a:lnTo>
                  <a:cubicBezTo>
                    <a:pt x="166" y="2618"/>
                    <a:pt x="151" y="2562"/>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pic>
          <p:nvPicPr>
            <p:cNvPr id="182" name="Picture 8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909" y="2333"/>
              <a:ext cx="75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3" name="Picture 8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943" y="2333"/>
              <a:ext cx="75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 name="Rectangle 84"/>
            <p:cNvSpPr>
              <a:spLocks noChangeArrowheads="1"/>
            </p:cNvSpPr>
            <p:nvPr/>
          </p:nvSpPr>
          <p:spPr bwMode="auto">
            <a:xfrm>
              <a:off x="3001" y="2398"/>
              <a:ext cx="73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prstClr val="black"/>
                  </a:solidFill>
                  <a:latin typeface="Calibri" panose="020F0502020204030204" pitchFamily="34" charset="0"/>
                  <a:cs typeface="Calibri" panose="020F0502020204030204" pitchFamily="34" charset="0"/>
                </a:rPr>
                <a:t>INDICADOR 3.1</a:t>
              </a:r>
            </a:p>
          </p:txBody>
        </p:sp>
        <p:sp>
          <p:nvSpPr>
            <p:cNvPr id="185" name="Rectangle 85"/>
            <p:cNvSpPr>
              <a:spLocks noChangeArrowheads="1"/>
            </p:cNvSpPr>
            <p:nvPr/>
          </p:nvSpPr>
          <p:spPr bwMode="auto">
            <a:xfrm>
              <a:off x="3543" y="238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186" name="Freeform 86"/>
            <p:cNvSpPr>
              <a:spLocks noEditPoints="1"/>
            </p:cNvSpPr>
            <p:nvPr/>
          </p:nvSpPr>
          <p:spPr bwMode="auto">
            <a:xfrm>
              <a:off x="2841" y="2149"/>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8 h 3298"/>
                <a:gd name="T28" fmla="*/ 973 w 973"/>
                <a:gd name="T29" fmla="*/ 2880 h 3298"/>
                <a:gd name="T30" fmla="*/ 299 w 973"/>
                <a:gd name="T31" fmla="*/ 3273 h 3298"/>
                <a:gd name="T32" fmla="*/ 176 w 973"/>
                <a:gd name="T33" fmla="*/ 3241 h 3298"/>
                <a:gd name="T34" fmla="*/ 209 w 973"/>
                <a:gd name="T35" fmla="*/ 3118 h 3298"/>
                <a:gd name="T36" fmla="*/ 749 w 973"/>
                <a:gd name="T37" fmla="*/ 2803 h 3298"/>
                <a:gd name="T38" fmla="*/ 749 w 973"/>
                <a:gd name="T39" fmla="*/ 2958 h 3298"/>
                <a:gd name="T40" fmla="*/ 209 w 973"/>
                <a:gd name="T41" fmla="*/ 2643 h 3298"/>
                <a:gd name="T42" fmla="*/ 176 w 973"/>
                <a:gd name="T43" fmla="*/ 2520 h 3298"/>
                <a:gd name="T44" fmla="*/ 299 w 973"/>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1"/>
                    <a:pt x="41" y="0"/>
                    <a:pt x="90" y="0"/>
                  </a:cubicBezTo>
                  <a:lnTo>
                    <a:pt x="94" y="0"/>
                  </a:lnTo>
                  <a:lnTo>
                    <a:pt x="94" y="180"/>
                  </a:lnTo>
                  <a:close/>
                  <a:moveTo>
                    <a:pt x="299" y="2488"/>
                  </a:moveTo>
                  <a:lnTo>
                    <a:pt x="973" y="2880"/>
                  </a:lnTo>
                  <a:lnTo>
                    <a:pt x="299" y="3273"/>
                  </a:lnTo>
                  <a:cubicBezTo>
                    <a:pt x="256" y="3298"/>
                    <a:pt x="201" y="3284"/>
                    <a:pt x="176" y="3241"/>
                  </a:cubicBezTo>
                  <a:cubicBezTo>
                    <a:pt x="151" y="3198"/>
                    <a:pt x="166" y="3143"/>
                    <a:pt x="209" y="3118"/>
                  </a:cubicBezTo>
                  <a:lnTo>
                    <a:pt x="749" y="2803"/>
                  </a:lnTo>
                  <a:lnTo>
                    <a:pt x="749" y="2958"/>
                  </a:lnTo>
                  <a:lnTo>
                    <a:pt x="209" y="2643"/>
                  </a:lnTo>
                  <a:cubicBezTo>
                    <a:pt x="166"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pic>
          <p:nvPicPr>
            <p:cNvPr id="187" name="Picture 87"/>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09" y="2559"/>
              <a:ext cx="81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Picture 88"/>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909" y="2559"/>
              <a:ext cx="81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 name="Rectangle 89"/>
            <p:cNvSpPr>
              <a:spLocks noChangeArrowheads="1"/>
            </p:cNvSpPr>
            <p:nvPr/>
          </p:nvSpPr>
          <p:spPr bwMode="auto">
            <a:xfrm>
              <a:off x="3016" y="2612"/>
              <a:ext cx="52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srgbClr val="000000"/>
                  </a:solidFill>
                  <a:latin typeface="Calibri"/>
                </a:rPr>
                <a:t>INDICADOR 3.2</a:t>
              </a:r>
              <a:endParaRPr lang="es-ES" sz="1400" dirty="0" smtClean="0">
                <a:solidFill>
                  <a:prstClr val="black"/>
                </a:solidFill>
                <a:latin typeface="Arial" pitchFamily="34" charset="0"/>
              </a:endParaRPr>
            </a:p>
          </p:txBody>
        </p:sp>
        <p:sp>
          <p:nvSpPr>
            <p:cNvPr id="190" name="Rectangle 90"/>
            <p:cNvSpPr>
              <a:spLocks noChangeArrowheads="1"/>
            </p:cNvSpPr>
            <p:nvPr/>
          </p:nvSpPr>
          <p:spPr bwMode="auto">
            <a:xfrm>
              <a:off x="3567" y="2604"/>
              <a:ext cx="7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b="1" smtClean="0">
                  <a:solidFill>
                    <a:srgbClr val="000000"/>
                  </a:solidFill>
                  <a:latin typeface="Calibri"/>
                </a:rPr>
                <a:t> </a:t>
              </a:r>
              <a:endParaRPr lang="es-ES" smtClean="0">
                <a:solidFill>
                  <a:prstClr val="black"/>
                </a:solidFill>
                <a:latin typeface="Arial" pitchFamily="34" charset="0"/>
              </a:endParaRPr>
            </a:p>
          </p:txBody>
        </p:sp>
        <p:sp>
          <p:nvSpPr>
            <p:cNvPr id="191" name="Rectangle 91"/>
            <p:cNvSpPr>
              <a:spLocks noChangeArrowheads="1"/>
            </p:cNvSpPr>
            <p:nvPr/>
          </p:nvSpPr>
          <p:spPr bwMode="auto">
            <a:xfrm>
              <a:off x="3615" y="2608"/>
              <a:ext cx="6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192" name="Freeform 92"/>
            <p:cNvSpPr>
              <a:spLocks noEditPoints="1"/>
            </p:cNvSpPr>
            <p:nvPr/>
          </p:nvSpPr>
          <p:spPr bwMode="auto">
            <a:xfrm>
              <a:off x="2841" y="2376"/>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8 h 3298"/>
                <a:gd name="T28" fmla="*/ 973 w 973"/>
                <a:gd name="T29" fmla="*/ 2880 h 3298"/>
                <a:gd name="T30" fmla="*/ 299 w 973"/>
                <a:gd name="T31" fmla="*/ 3273 h 3298"/>
                <a:gd name="T32" fmla="*/ 176 w 973"/>
                <a:gd name="T33" fmla="*/ 3241 h 3298"/>
                <a:gd name="T34" fmla="*/ 209 w 973"/>
                <a:gd name="T35" fmla="*/ 3118 h 3298"/>
                <a:gd name="T36" fmla="*/ 749 w 973"/>
                <a:gd name="T37" fmla="*/ 2803 h 3298"/>
                <a:gd name="T38" fmla="*/ 749 w 973"/>
                <a:gd name="T39" fmla="*/ 2958 h 3298"/>
                <a:gd name="T40" fmla="*/ 209 w 973"/>
                <a:gd name="T41" fmla="*/ 2643 h 3298"/>
                <a:gd name="T42" fmla="*/ 176 w 973"/>
                <a:gd name="T43" fmla="*/ 2520 h 3298"/>
                <a:gd name="T44" fmla="*/ 299 w 973"/>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8"/>
                  </a:moveTo>
                  <a:lnTo>
                    <a:pt x="973" y="2880"/>
                  </a:lnTo>
                  <a:lnTo>
                    <a:pt x="299" y="3273"/>
                  </a:lnTo>
                  <a:cubicBezTo>
                    <a:pt x="256" y="3298"/>
                    <a:pt x="201" y="3284"/>
                    <a:pt x="176" y="3241"/>
                  </a:cubicBezTo>
                  <a:cubicBezTo>
                    <a:pt x="151" y="3198"/>
                    <a:pt x="166" y="3143"/>
                    <a:pt x="209" y="3118"/>
                  </a:cubicBezTo>
                  <a:lnTo>
                    <a:pt x="749" y="2803"/>
                  </a:lnTo>
                  <a:lnTo>
                    <a:pt x="749" y="2958"/>
                  </a:lnTo>
                  <a:lnTo>
                    <a:pt x="209" y="2643"/>
                  </a:lnTo>
                  <a:cubicBezTo>
                    <a:pt x="166" y="2618"/>
                    <a:pt x="151" y="2563"/>
                    <a:pt x="176" y="2520"/>
                  </a:cubicBezTo>
                  <a:cubicBezTo>
                    <a:pt x="201" y="2477"/>
                    <a:pt x="256" y="2463"/>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pic>
          <p:nvPicPr>
            <p:cNvPr id="193" name="Picture 93"/>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909" y="2782"/>
              <a:ext cx="75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 name="Picture 94"/>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909" y="2782"/>
              <a:ext cx="75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 name="Rectangle 95"/>
            <p:cNvSpPr>
              <a:spLocks noChangeArrowheads="1"/>
            </p:cNvSpPr>
            <p:nvPr/>
          </p:nvSpPr>
          <p:spPr bwMode="auto">
            <a:xfrm>
              <a:off x="3005" y="2825"/>
              <a:ext cx="55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srgbClr val="000000"/>
                  </a:solidFill>
                  <a:latin typeface="Calibri"/>
                </a:rPr>
                <a:t>IINDICADOR 3.3</a:t>
              </a:r>
              <a:endParaRPr lang="es-ES" sz="1400" dirty="0" smtClean="0">
                <a:solidFill>
                  <a:prstClr val="black"/>
                </a:solidFill>
                <a:latin typeface="Arial" pitchFamily="34" charset="0"/>
              </a:endParaRPr>
            </a:p>
          </p:txBody>
        </p:sp>
        <p:sp>
          <p:nvSpPr>
            <p:cNvPr id="196" name="Rectangle 96"/>
            <p:cNvSpPr>
              <a:spLocks noChangeArrowheads="1"/>
            </p:cNvSpPr>
            <p:nvPr/>
          </p:nvSpPr>
          <p:spPr bwMode="auto">
            <a:xfrm>
              <a:off x="3567" y="2821"/>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197" name="Freeform 97"/>
            <p:cNvSpPr>
              <a:spLocks noEditPoints="1"/>
            </p:cNvSpPr>
            <p:nvPr/>
          </p:nvSpPr>
          <p:spPr bwMode="auto">
            <a:xfrm>
              <a:off x="2841" y="2598"/>
              <a:ext cx="97" cy="330"/>
            </a:xfrm>
            <a:custGeom>
              <a:avLst/>
              <a:gdLst>
                <a:gd name="T0" fmla="*/ 94 w 973"/>
                <a:gd name="T1" fmla="*/ 180 h 3298"/>
                <a:gd name="T2" fmla="*/ 90 w 973"/>
                <a:gd name="T3" fmla="*/ 180 h 3298"/>
                <a:gd name="T4" fmla="*/ 180 w 973"/>
                <a:gd name="T5" fmla="*/ 90 h 3298"/>
                <a:gd name="T6" fmla="*/ 180 w 973"/>
                <a:gd name="T7" fmla="*/ 2880 h 3298"/>
                <a:gd name="T8" fmla="*/ 90 w 973"/>
                <a:gd name="T9" fmla="*/ 2790 h 3298"/>
                <a:gd name="T10" fmla="*/ 794 w 973"/>
                <a:gd name="T11" fmla="*/ 2790 h 3298"/>
                <a:gd name="T12" fmla="*/ 794 w 973"/>
                <a:gd name="T13" fmla="*/ 2970 h 3298"/>
                <a:gd name="T14" fmla="*/ 90 w 973"/>
                <a:gd name="T15" fmla="*/ 2970 h 3298"/>
                <a:gd name="T16" fmla="*/ 0 w 973"/>
                <a:gd name="T17" fmla="*/ 2880 h 3298"/>
                <a:gd name="T18" fmla="*/ 0 w 973"/>
                <a:gd name="T19" fmla="*/ 90 h 3298"/>
                <a:gd name="T20" fmla="*/ 90 w 973"/>
                <a:gd name="T21" fmla="*/ 0 h 3298"/>
                <a:gd name="T22" fmla="*/ 94 w 973"/>
                <a:gd name="T23" fmla="*/ 0 h 3298"/>
                <a:gd name="T24" fmla="*/ 94 w 973"/>
                <a:gd name="T25" fmla="*/ 180 h 3298"/>
                <a:gd name="T26" fmla="*/ 299 w 973"/>
                <a:gd name="T27" fmla="*/ 2487 h 3298"/>
                <a:gd name="T28" fmla="*/ 973 w 973"/>
                <a:gd name="T29" fmla="*/ 2880 h 3298"/>
                <a:gd name="T30" fmla="*/ 299 w 973"/>
                <a:gd name="T31" fmla="*/ 3273 h 3298"/>
                <a:gd name="T32" fmla="*/ 176 w 973"/>
                <a:gd name="T33" fmla="*/ 3240 h 3298"/>
                <a:gd name="T34" fmla="*/ 209 w 973"/>
                <a:gd name="T35" fmla="*/ 3117 h 3298"/>
                <a:gd name="T36" fmla="*/ 749 w 973"/>
                <a:gd name="T37" fmla="*/ 2802 h 3298"/>
                <a:gd name="T38" fmla="*/ 749 w 973"/>
                <a:gd name="T39" fmla="*/ 2958 h 3298"/>
                <a:gd name="T40" fmla="*/ 209 w 973"/>
                <a:gd name="T41" fmla="*/ 2643 h 3298"/>
                <a:gd name="T42" fmla="*/ 176 w 973"/>
                <a:gd name="T43" fmla="*/ 2520 h 3298"/>
                <a:gd name="T44" fmla="*/ 299 w 973"/>
                <a:gd name="T45" fmla="*/ 2487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3" h="3298">
                  <a:moveTo>
                    <a:pt x="94" y="180"/>
                  </a:moveTo>
                  <a:lnTo>
                    <a:pt x="90" y="180"/>
                  </a:lnTo>
                  <a:lnTo>
                    <a:pt x="180" y="90"/>
                  </a:lnTo>
                  <a:lnTo>
                    <a:pt x="180" y="2880"/>
                  </a:lnTo>
                  <a:lnTo>
                    <a:pt x="90" y="2790"/>
                  </a:lnTo>
                  <a:lnTo>
                    <a:pt x="794" y="2790"/>
                  </a:lnTo>
                  <a:lnTo>
                    <a:pt x="794" y="2970"/>
                  </a:lnTo>
                  <a:lnTo>
                    <a:pt x="90" y="2970"/>
                  </a:lnTo>
                  <a:cubicBezTo>
                    <a:pt x="41" y="2970"/>
                    <a:pt x="0" y="2930"/>
                    <a:pt x="0" y="2880"/>
                  </a:cubicBezTo>
                  <a:lnTo>
                    <a:pt x="0" y="90"/>
                  </a:lnTo>
                  <a:cubicBezTo>
                    <a:pt x="0" y="40"/>
                    <a:pt x="41" y="0"/>
                    <a:pt x="90" y="0"/>
                  </a:cubicBezTo>
                  <a:lnTo>
                    <a:pt x="94" y="0"/>
                  </a:lnTo>
                  <a:lnTo>
                    <a:pt x="94" y="180"/>
                  </a:lnTo>
                  <a:close/>
                  <a:moveTo>
                    <a:pt x="299" y="2487"/>
                  </a:moveTo>
                  <a:lnTo>
                    <a:pt x="973" y="2880"/>
                  </a:lnTo>
                  <a:lnTo>
                    <a:pt x="299" y="3273"/>
                  </a:lnTo>
                  <a:cubicBezTo>
                    <a:pt x="256" y="3298"/>
                    <a:pt x="201" y="3283"/>
                    <a:pt x="176" y="3240"/>
                  </a:cubicBezTo>
                  <a:cubicBezTo>
                    <a:pt x="151" y="3198"/>
                    <a:pt x="166" y="3142"/>
                    <a:pt x="209" y="3117"/>
                  </a:cubicBezTo>
                  <a:lnTo>
                    <a:pt x="749" y="2802"/>
                  </a:lnTo>
                  <a:lnTo>
                    <a:pt x="749" y="2958"/>
                  </a:lnTo>
                  <a:lnTo>
                    <a:pt x="209" y="2643"/>
                  </a:lnTo>
                  <a:cubicBezTo>
                    <a:pt x="166" y="2618"/>
                    <a:pt x="151" y="2563"/>
                    <a:pt x="176" y="2520"/>
                  </a:cubicBezTo>
                  <a:cubicBezTo>
                    <a:pt x="201" y="2477"/>
                    <a:pt x="256" y="2462"/>
                    <a:pt x="299" y="248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pic>
          <p:nvPicPr>
            <p:cNvPr id="198" name="Picture 98"/>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779" y="2317"/>
              <a:ext cx="90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99"/>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3779" y="2317"/>
              <a:ext cx="90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Rectangle 100"/>
            <p:cNvSpPr>
              <a:spLocks noChangeArrowheads="1"/>
            </p:cNvSpPr>
            <p:nvPr/>
          </p:nvSpPr>
          <p:spPr bwMode="auto">
            <a:xfrm>
              <a:off x="3896" y="2361"/>
              <a:ext cx="50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srgbClr val="000000"/>
                  </a:solidFill>
                  <a:latin typeface="Calibri"/>
                </a:rPr>
                <a:t>INDICADOR n1</a:t>
              </a:r>
              <a:endParaRPr lang="es-ES" dirty="0" smtClean="0">
                <a:solidFill>
                  <a:prstClr val="black"/>
                </a:solidFill>
                <a:latin typeface="Arial" pitchFamily="34" charset="0"/>
              </a:endParaRPr>
            </a:p>
          </p:txBody>
        </p:sp>
        <p:sp>
          <p:nvSpPr>
            <p:cNvPr id="201" name="Rectangle 101"/>
            <p:cNvSpPr>
              <a:spLocks noChangeArrowheads="1"/>
            </p:cNvSpPr>
            <p:nvPr/>
          </p:nvSpPr>
          <p:spPr bwMode="auto">
            <a:xfrm>
              <a:off x="4565" y="2358"/>
              <a:ext cx="6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202" name="Freeform 102"/>
            <p:cNvSpPr>
              <a:spLocks noEditPoints="1"/>
            </p:cNvSpPr>
            <p:nvPr/>
          </p:nvSpPr>
          <p:spPr bwMode="auto">
            <a:xfrm>
              <a:off x="3712" y="2133"/>
              <a:ext cx="97"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8 h 3298"/>
                <a:gd name="T28" fmla="*/ 972 w 972"/>
                <a:gd name="T29" fmla="*/ 2880 h 3298"/>
                <a:gd name="T30" fmla="*/ 299 w 972"/>
                <a:gd name="T31" fmla="*/ 3273 h 3298"/>
                <a:gd name="T32" fmla="*/ 176 w 972"/>
                <a:gd name="T33" fmla="*/ 3241 h 3298"/>
                <a:gd name="T34" fmla="*/ 208 w 972"/>
                <a:gd name="T35" fmla="*/ 3118 h 3298"/>
                <a:gd name="T36" fmla="*/ 748 w 972"/>
                <a:gd name="T37" fmla="*/ 2803 h 3298"/>
                <a:gd name="T38" fmla="*/ 748 w 972"/>
                <a:gd name="T39" fmla="*/ 2958 h 3298"/>
                <a:gd name="T40" fmla="*/ 208 w 972"/>
                <a:gd name="T41" fmla="*/ 2643 h 3298"/>
                <a:gd name="T42" fmla="*/ 176 w 972"/>
                <a:gd name="T43" fmla="*/ 2520 h 3298"/>
                <a:gd name="T44" fmla="*/ 299 w 972"/>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0"/>
                    <a:pt x="40" y="0"/>
                    <a:pt x="90" y="0"/>
                  </a:cubicBezTo>
                  <a:lnTo>
                    <a:pt x="94" y="0"/>
                  </a:lnTo>
                  <a:lnTo>
                    <a:pt x="94" y="180"/>
                  </a:lnTo>
                  <a:close/>
                  <a:moveTo>
                    <a:pt x="299" y="2488"/>
                  </a:moveTo>
                  <a:lnTo>
                    <a:pt x="972" y="2880"/>
                  </a:lnTo>
                  <a:lnTo>
                    <a:pt x="299" y="3273"/>
                  </a:lnTo>
                  <a:cubicBezTo>
                    <a:pt x="256" y="3298"/>
                    <a:pt x="201" y="3284"/>
                    <a:pt x="176" y="3241"/>
                  </a:cubicBezTo>
                  <a:cubicBezTo>
                    <a:pt x="151" y="3198"/>
                    <a:pt x="165" y="3143"/>
                    <a:pt x="208" y="3118"/>
                  </a:cubicBezTo>
                  <a:lnTo>
                    <a:pt x="748" y="2803"/>
                  </a:lnTo>
                  <a:lnTo>
                    <a:pt x="748" y="2958"/>
                  </a:lnTo>
                  <a:lnTo>
                    <a:pt x="208" y="2643"/>
                  </a:lnTo>
                  <a:cubicBezTo>
                    <a:pt x="165" y="2618"/>
                    <a:pt x="151" y="2563"/>
                    <a:pt x="176" y="2520"/>
                  </a:cubicBezTo>
                  <a:cubicBezTo>
                    <a:pt x="201" y="2477"/>
                    <a:pt x="256" y="2462"/>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pic>
          <p:nvPicPr>
            <p:cNvPr id="203" name="Picture 103"/>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779" y="2543"/>
              <a:ext cx="90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 name="Picture 104"/>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841" y="2570"/>
              <a:ext cx="90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 name="Rectangle 105"/>
            <p:cNvSpPr>
              <a:spLocks noChangeArrowheads="1"/>
            </p:cNvSpPr>
            <p:nvPr/>
          </p:nvSpPr>
          <p:spPr bwMode="auto">
            <a:xfrm>
              <a:off x="3928" y="2588"/>
              <a:ext cx="50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400" b="1" dirty="0" smtClean="0">
                  <a:solidFill>
                    <a:srgbClr val="000000"/>
                  </a:solidFill>
                  <a:latin typeface="Calibri"/>
                </a:rPr>
                <a:t>INDICADOR n2</a:t>
              </a:r>
              <a:endParaRPr lang="es-ES" sz="1400" dirty="0" smtClean="0">
                <a:solidFill>
                  <a:prstClr val="black"/>
                </a:solidFill>
                <a:latin typeface="Arial" pitchFamily="34" charset="0"/>
              </a:endParaRPr>
            </a:p>
          </p:txBody>
        </p:sp>
        <p:sp>
          <p:nvSpPr>
            <p:cNvPr id="206" name="Rectangle 106"/>
            <p:cNvSpPr>
              <a:spLocks noChangeArrowheads="1"/>
            </p:cNvSpPr>
            <p:nvPr/>
          </p:nvSpPr>
          <p:spPr bwMode="auto">
            <a:xfrm>
              <a:off x="4532" y="2592"/>
              <a:ext cx="5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100" smtClean="0">
                  <a:solidFill>
                    <a:srgbClr val="000000"/>
                  </a:solidFill>
                  <a:latin typeface="Times New Roman" pitchFamily="18" charset="0"/>
                </a:rPr>
                <a:t> </a:t>
              </a:r>
              <a:endParaRPr lang="es-ES" smtClean="0">
                <a:solidFill>
                  <a:prstClr val="black"/>
                </a:solidFill>
                <a:latin typeface="Arial" pitchFamily="34" charset="0"/>
              </a:endParaRPr>
            </a:p>
          </p:txBody>
        </p:sp>
        <p:sp>
          <p:nvSpPr>
            <p:cNvPr id="207" name="Freeform 107"/>
            <p:cNvSpPr>
              <a:spLocks noEditPoints="1"/>
            </p:cNvSpPr>
            <p:nvPr/>
          </p:nvSpPr>
          <p:spPr bwMode="auto">
            <a:xfrm>
              <a:off x="3712" y="2359"/>
              <a:ext cx="97" cy="330"/>
            </a:xfrm>
            <a:custGeom>
              <a:avLst/>
              <a:gdLst>
                <a:gd name="T0" fmla="*/ 94 w 972"/>
                <a:gd name="T1" fmla="*/ 180 h 3298"/>
                <a:gd name="T2" fmla="*/ 90 w 972"/>
                <a:gd name="T3" fmla="*/ 180 h 3298"/>
                <a:gd name="T4" fmla="*/ 180 w 972"/>
                <a:gd name="T5" fmla="*/ 90 h 3298"/>
                <a:gd name="T6" fmla="*/ 180 w 972"/>
                <a:gd name="T7" fmla="*/ 2880 h 3298"/>
                <a:gd name="T8" fmla="*/ 90 w 972"/>
                <a:gd name="T9" fmla="*/ 2790 h 3298"/>
                <a:gd name="T10" fmla="*/ 794 w 972"/>
                <a:gd name="T11" fmla="*/ 2790 h 3298"/>
                <a:gd name="T12" fmla="*/ 794 w 972"/>
                <a:gd name="T13" fmla="*/ 2970 h 3298"/>
                <a:gd name="T14" fmla="*/ 90 w 972"/>
                <a:gd name="T15" fmla="*/ 2970 h 3298"/>
                <a:gd name="T16" fmla="*/ 0 w 972"/>
                <a:gd name="T17" fmla="*/ 2880 h 3298"/>
                <a:gd name="T18" fmla="*/ 0 w 972"/>
                <a:gd name="T19" fmla="*/ 90 h 3298"/>
                <a:gd name="T20" fmla="*/ 90 w 972"/>
                <a:gd name="T21" fmla="*/ 0 h 3298"/>
                <a:gd name="T22" fmla="*/ 94 w 972"/>
                <a:gd name="T23" fmla="*/ 0 h 3298"/>
                <a:gd name="T24" fmla="*/ 94 w 972"/>
                <a:gd name="T25" fmla="*/ 180 h 3298"/>
                <a:gd name="T26" fmla="*/ 299 w 972"/>
                <a:gd name="T27" fmla="*/ 2488 h 3298"/>
                <a:gd name="T28" fmla="*/ 972 w 972"/>
                <a:gd name="T29" fmla="*/ 2880 h 3298"/>
                <a:gd name="T30" fmla="*/ 299 w 972"/>
                <a:gd name="T31" fmla="*/ 3273 h 3298"/>
                <a:gd name="T32" fmla="*/ 176 w 972"/>
                <a:gd name="T33" fmla="*/ 3241 h 3298"/>
                <a:gd name="T34" fmla="*/ 208 w 972"/>
                <a:gd name="T35" fmla="*/ 3118 h 3298"/>
                <a:gd name="T36" fmla="*/ 748 w 972"/>
                <a:gd name="T37" fmla="*/ 2803 h 3298"/>
                <a:gd name="T38" fmla="*/ 748 w 972"/>
                <a:gd name="T39" fmla="*/ 2958 h 3298"/>
                <a:gd name="T40" fmla="*/ 208 w 972"/>
                <a:gd name="T41" fmla="*/ 2643 h 3298"/>
                <a:gd name="T42" fmla="*/ 176 w 972"/>
                <a:gd name="T43" fmla="*/ 2520 h 3298"/>
                <a:gd name="T44" fmla="*/ 299 w 972"/>
                <a:gd name="T45" fmla="*/ 2488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3298">
                  <a:moveTo>
                    <a:pt x="94" y="180"/>
                  </a:moveTo>
                  <a:lnTo>
                    <a:pt x="90" y="180"/>
                  </a:lnTo>
                  <a:lnTo>
                    <a:pt x="180" y="90"/>
                  </a:lnTo>
                  <a:lnTo>
                    <a:pt x="180" y="2880"/>
                  </a:lnTo>
                  <a:lnTo>
                    <a:pt x="90" y="2790"/>
                  </a:lnTo>
                  <a:lnTo>
                    <a:pt x="794" y="2790"/>
                  </a:lnTo>
                  <a:lnTo>
                    <a:pt x="794" y="2970"/>
                  </a:lnTo>
                  <a:lnTo>
                    <a:pt x="90" y="2970"/>
                  </a:lnTo>
                  <a:cubicBezTo>
                    <a:pt x="40" y="2970"/>
                    <a:pt x="0" y="2930"/>
                    <a:pt x="0" y="2880"/>
                  </a:cubicBezTo>
                  <a:lnTo>
                    <a:pt x="0" y="90"/>
                  </a:lnTo>
                  <a:cubicBezTo>
                    <a:pt x="0" y="40"/>
                    <a:pt x="40" y="0"/>
                    <a:pt x="90" y="0"/>
                  </a:cubicBezTo>
                  <a:lnTo>
                    <a:pt x="94" y="0"/>
                  </a:lnTo>
                  <a:lnTo>
                    <a:pt x="94" y="180"/>
                  </a:lnTo>
                  <a:close/>
                  <a:moveTo>
                    <a:pt x="299" y="2488"/>
                  </a:moveTo>
                  <a:lnTo>
                    <a:pt x="972" y="2880"/>
                  </a:lnTo>
                  <a:lnTo>
                    <a:pt x="299" y="3273"/>
                  </a:lnTo>
                  <a:cubicBezTo>
                    <a:pt x="256" y="3298"/>
                    <a:pt x="201" y="3284"/>
                    <a:pt x="176" y="3241"/>
                  </a:cubicBezTo>
                  <a:cubicBezTo>
                    <a:pt x="151" y="3198"/>
                    <a:pt x="165" y="3143"/>
                    <a:pt x="208" y="3118"/>
                  </a:cubicBezTo>
                  <a:lnTo>
                    <a:pt x="748" y="2803"/>
                  </a:lnTo>
                  <a:lnTo>
                    <a:pt x="748" y="2958"/>
                  </a:lnTo>
                  <a:lnTo>
                    <a:pt x="208" y="2643"/>
                  </a:lnTo>
                  <a:cubicBezTo>
                    <a:pt x="165" y="2618"/>
                    <a:pt x="151" y="2563"/>
                    <a:pt x="176" y="2520"/>
                  </a:cubicBezTo>
                  <a:cubicBezTo>
                    <a:pt x="201" y="2477"/>
                    <a:pt x="256" y="2462"/>
                    <a:pt x="299" y="248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s-ES">
                <a:solidFill>
                  <a:prstClr val="black"/>
                </a:solidFill>
                <a:latin typeface="Calibri"/>
              </a:endParaRPr>
            </a:p>
          </p:txBody>
        </p:sp>
        <p:sp>
          <p:nvSpPr>
            <p:cNvPr id="211" name="Rectangle 111"/>
            <p:cNvSpPr>
              <a:spLocks noChangeArrowheads="1"/>
            </p:cNvSpPr>
            <p:nvPr/>
          </p:nvSpPr>
          <p:spPr bwMode="auto">
            <a:xfrm>
              <a:off x="4581" y="2805"/>
              <a:ext cx="6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s-ES" sz="1200" smtClean="0">
                  <a:solidFill>
                    <a:srgbClr val="000000"/>
                  </a:solidFill>
                  <a:latin typeface="Times New Roman" pitchFamily="18" charset="0"/>
                </a:rPr>
                <a:t> </a:t>
              </a:r>
              <a:endParaRPr lang="es-ES" smtClean="0">
                <a:solidFill>
                  <a:prstClr val="black"/>
                </a:solidFill>
                <a:latin typeface="Arial" pitchFamily="34" charset="0"/>
              </a:endParaRPr>
            </a:p>
          </p:txBody>
        </p:sp>
      </p:grpSp>
    </p:spTree>
    <p:extLst>
      <p:ext uri="{BB962C8B-B14F-4D97-AF65-F5344CB8AC3E}">
        <p14:creationId xmlns:p14="http://schemas.microsoft.com/office/powerpoint/2010/main" val="2915123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6552" y="0"/>
            <a:ext cx="9937104" cy="1762889"/>
          </a:xfrm>
          <a:solidFill>
            <a:srgbClr val="002060"/>
          </a:solidFill>
        </p:spPr>
        <p:txBody>
          <a:bodyPr>
            <a:normAutofit/>
          </a:bodyPr>
          <a:lstStyle/>
          <a:p>
            <a:pPr marL="17462" indent="0" algn="ctr">
              <a:buNone/>
            </a:pPr>
            <a:endParaRPr lang="es-ES" sz="2800" dirty="0" smtClean="0">
              <a:solidFill>
                <a:schemeClr val="bg1">
                  <a:lumMod val="95000"/>
                </a:schemeClr>
              </a:solidFill>
            </a:endParaRPr>
          </a:p>
          <a:p>
            <a:pPr marL="17462" indent="0" algn="ctr">
              <a:buNone/>
            </a:pPr>
            <a:r>
              <a:rPr lang="es-ES" sz="2800" b="1" dirty="0" smtClean="0">
                <a:solidFill>
                  <a:schemeClr val="bg1">
                    <a:lumMod val="95000"/>
                  </a:schemeClr>
                </a:solidFill>
              </a:rPr>
              <a:t>MATRIZ  DE  OPERACIONALIZACIÓN </a:t>
            </a:r>
          </a:p>
          <a:p>
            <a:pPr marL="17462" indent="0" algn="ctr">
              <a:buNone/>
            </a:pPr>
            <a:r>
              <a:rPr lang="es-ES" sz="2800" b="1" dirty="0" smtClean="0">
                <a:solidFill>
                  <a:schemeClr val="bg1">
                    <a:lumMod val="95000"/>
                  </a:schemeClr>
                </a:solidFill>
              </a:rPr>
              <a:t>DE  VARIABLES</a:t>
            </a:r>
          </a:p>
          <a:p>
            <a:pPr marL="17462" indent="0" algn="ctr">
              <a:buNone/>
            </a:pPr>
            <a:endParaRPr lang="es-ES" sz="3600" dirty="0">
              <a:solidFill>
                <a:schemeClr val="bg1">
                  <a:lumMod val="95000"/>
                </a:schemeClr>
              </a:solidFill>
            </a:endParaRPr>
          </a:p>
        </p:txBody>
      </p:sp>
      <p:sp>
        <p:nvSpPr>
          <p:cNvPr id="3" name="2 Título"/>
          <p:cNvSpPr>
            <a:spLocks noGrp="1"/>
          </p:cNvSpPr>
          <p:nvPr>
            <p:ph type="title"/>
          </p:nvPr>
        </p:nvSpPr>
        <p:spPr>
          <a:xfrm>
            <a:off x="0" y="1772816"/>
            <a:ext cx="9144000" cy="5085184"/>
          </a:xfrm>
          <a:solidFill>
            <a:srgbClr val="002060"/>
          </a:solidFill>
          <a:ln>
            <a:solidFill>
              <a:schemeClr val="bg1"/>
            </a:solidFill>
          </a:ln>
        </p:spPr>
        <p:txBody>
          <a:bodyPr/>
          <a:lstStyle/>
          <a:p>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469465707"/>
              </p:ext>
            </p:extLst>
          </p:nvPr>
        </p:nvGraphicFramePr>
        <p:xfrm>
          <a:off x="-339402" y="1556792"/>
          <a:ext cx="9807946" cy="5318430"/>
        </p:xfrm>
        <a:graphic>
          <a:graphicData uri="http://schemas.openxmlformats.org/drawingml/2006/table">
            <a:tbl>
              <a:tblPr firstRow="1" bandRow="1">
                <a:tableStyleId>{5C22544A-7EE6-4342-B048-85BDC9FD1C3A}</a:tableStyleId>
              </a:tblPr>
              <a:tblGrid>
                <a:gridCol w="1238994"/>
                <a:gridCol w="1728192"/>
                <a:gridCol w="1872208"/>
                <a:gridCol w="1656184"/>
                <a:gridCol w="1800200"/>
                <a:gridCol w="1512168"/>
              </a:tblGrid>
              <a:tr h="1049579">
                <a:tc>
                  <a:txBody>
                    <a:bodyPr/>
                    <a:lstStyle/>
                    <a:p>
                      <a:endParaRPr lang="es-ES" sz="1600" i="1" dirty="0" smtClean="0">
                        <a:solidFill>
                          <a:srgbClr val="002060"/>
                        </a:solidFill>
                        <a:effectLst>
                          <a:outerShdw blurRad="38100" dist="38100" dir="2700000" algn="tl">
                            <a:srgbClr val="000000">
                              <a:alpha val="43137"/>
                            </a:srgbClr>
                          </a:outerShdw>
                        </a:effectLst>
                      </a:endParaRPr>
                    </a:p>
                    <a:p>
                      <a:r>
                        <a:rPr lang="es-ES" sz="1600" i="1" dirty="0" smtClean="0">
                          <a:solidFill>
                            <a:srgbClr val="002060"/>
                          </a:solidFill>
                          <a:effectLst>
                            <a:outerShdw blurRad="38100" dist="38100" dir="2700000" algn="tl">
                              <a:srgbClr val="000000">
                                <a:alpha val="43137"/>
                              </a:srgbClr>
                            </a:outerShdw>
                          </a:effectLst>
                        </a:rPr>
                        <a:t>VARIABLE</a:t>
                      </a:r>
                      <a:endParaRPr lang="es-ES" sz="1600" i="1" dirty="0">
                        <a:solidFill>
                          <a:srgbClr val="002060"/>
                        </a:solidFill>
                        <a:effectLst>
                          <a:outerShdw blurRad="38100" dist="38100" dir="2700000" algn="tl">
                            <a:srgbClr val="000000">
                              <a:alpha val="43137"/>
                            </a:srgbClr>
                          </a:outerShdw>
                        </a:effectLst>
                      </a:endParaRPr>
                    </a:p>
                  </a:txBody>
                  <a:tcPr>
                    <a:solidFill>
                      <a:schemeClr val="bg1"/>
                    </a:solidFill>
                  </a:tcPr>
                </a:tc>
                <a:tc>
                  <a:txBody>
                    <a:bodyPr/>
                    <a:lstStyle/>
                    <a:p>
                      <a:endParaRPr lang="es-ES" sz="1600" i="1" dirty="0" smtClean="0">
                        <a:solidFill>
                          <a:srgbClr val="002060"/>
                        </a:solidFill>
                        <a:effectLst>
                          <a:outerShdw blurRad="38100" dist="38100" dir="2700000" algn="tl">
                            <a:srgbClr val="000000">
                              <a:alpha val="43137"/>
                            </a:srgbClr>
                          </a:outerShdw>
                        </a:effectLst>
                      </a:endParaRPr>
                    </a:p>
                    <a:p>
                      <a:r>
                        <a:rPr lang="es-ES" sz="1600" i="1" dirty="0" smtClean="0">
                          <a:solidFill>
                            <a:srgbClr val="002060"/>
                          </a:solidFill>
                          <a:effectLst>
                            <a:outerShdw blurRad="38100" dist="38100" dir="2700000" algn="tl">
                              <a:srgbClr val="000000">
                                <a:alpha val="43137"/>
                              </a:srgbClr>
                            </a:outerShdw>
                          </a:effectLst>
                        </a:rPr>
                        <a:t>DEFINICIÓN CONCEPTUAL</a:t>
                      </a:r>
                      <a:endParaRPr lang="es-ES" sz="1600" i="1" dirty="0">
                        <a:solidFill>
                          <a:srgbClr val="002060"/>
                        </a:solidFill>
                        <a:effectLst>
                          <a:outerShdw blurRad="38100" dist="38100" dir="2700000" algn="tl">
                            <a:srgbClr val="000000">
                              <a:alpha val="43137"/>
                            </a:srgbClr>
                          </a:outerShdw>
                        </a:effectLst>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1"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1"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rPr>
                        <a:t>DEFINICIÓN  OPERACIONAL</a:t>
                      </a:r>
                    </a:p>
                    <a:p>
                      <a:endParaRPr lang="es-ES" sz="1600" i="1" dirty="0">
                        <a:solidFill>
                          <a:srgbClr val="002060"/>
                        </a:solidFill>
                        <a:effectLst>
                          <a:outerShdw blurRad="38100" dist="38100" dir="2700000" algn="tl">
                            <a:srgbClr val="000000">
                              <a:alpha val="43137"/>
                            </a:srgbClr>
                          </a:outerShdw>
                        </a:effectLst>
                      </a:endParaRPr>
                    </a:p>
                  </a:txBody>
                  <a:tcPr>
                    <a:solidFill>
                      <a:schemeClr val="bg1"/>
                    </a:solidFill>
                  </a:tcPr>
                </a:tc>
                <a:tc>
                  <a:txBody>
                    <a:bodyPr/>
                    <a:lstStyle/>
                    <a:p>
                      <a:endParaRPr lang="es-ES" sz="1600" i="1" dirty="0" smtClean="0">
                        <a:solidFill>
                          <a:srgbClr val="002060"/>
                        </a:solidFill>
                        <a:effectLst>
                          <a:outerShdw blurRad="38100" dist="38100" dir="2700000" algn="tl">
                            <a:srgbClr val="000000">
                              <a:alpha val="43137"/>
                            </a:srgbClr>
                          </a:outerShdw>
                        </a:effectLst>
                      </a:endParaRPr>
                    </a:p>
                    <a:p>
                      <a:r>
                        <a:rPr lang="es-ES" sz="1600" i="1" dirty="0" smtClean="0">
                          <a:solidFill>
                            <a:srgbClr val="002060"/>
                          </a:solidFill>
                          <a:effectLst>
                            <a:outerShdw blurRad="38100" dist="38100" dir="2700000" algn="tl">
                              <a:srgbClr val="000000">
                                <a:alpha val="43137"/>
                              </a:srgbClr>
                            </a:outerShdw>
                          </a:effectLst>
                        </a:rPr>
                        <a:t>DIMENSIONES</a:t>
                      </a:r>
                      <a:endParaRPr lang="es-ES" sz="1600" i="1" dirty="0">
                        <a:solidFill>
                          <a:srgbClr val="002060"/>
                        </a:solidFill>
                        <a:effectLst>
                          <a:outerShdw blurRad="38100" dist="38100" dir="2700000" algn="tl">
                            <a:srgbClr val="000000">
                              <a:alpha val="43137"/>
                            </a:srgbClr>
                          </a:outerShdw>
                        </a:effectLst>
                      </a:endParaRPr>
                    </a:p>
                  </a:txBody>
                  <a:tcPr>
                    <a:solidFill>
                      <a:schemeClr val="bg1"/>
                    </a:solidFill>
                  </a:tcPr>
                </a:tc>
                <a:tc>
                  <a:txBody>
                    <a:bodyPr/>
                    <a:lstStyle/>
                    <a:p>
                      <a:pPr algn="ctr"/>
                      <a:endParaRPr lang="es-ES" sz="1600" b="1" i="1" dirty="0" smtClean="0">
                        <a:solidFill>
                          <a:srgbClr val="002060"/>
                        </a:solidFill>
                        <a:effectLst>
                          <a:outerShdw blurRad="38100" dist="38100" dir="2700000" algn="tl">
                            <a:srgbClr val="000000">
                              <a:alpha val="43137"/>
                            </a:srgbClr>
                          </a:outerShdw>
                        </a:effectLst>
                      </a:endParaRPr>
                    </a:p>
                    <a:p>
                      <a:pPr algn="ctr"/>
                      <a:r>
                        <a:rPr lang="es-ES" sz="1600" b="1" i="1" dirty="0" smtClean="0">
                          <a:solidFill>
                            <a:srgbClr val="002060"/>
                          </a:solidFill>
                          <a:effectLst>
                            <a:outerShdw blurRad="38100" dist="38100" dir="2700000" algn="tl">
                              <a:srgbClr val="000000">
                                <a:alpha val="43137"/>
                              </a:srgbClr>
                            </a:outerShdw>
                          </a:effectLst>
                        </a:rPr>
                        <a:t>INDICADORES</a:t>
                      </a:r>
                      <a:endParaRPr lang="es-ES" sz="1600" b="1" i="1" dirty="0">
                        <a:solidFill>
                          <a:srgbClr val="002060"/>
                        </a:solidFill>
                        <a:effectLst>
                          <a:outerShdw blurRad="38100" dist="38100" dir="2700000" algn="tl">
                            <a:srgbClr val="000000">
                              <a:alpha val="43137"/>
                            </a:srgbClr>
                          </a:outerShdw>
                        </a:effectLst>
                      </a:endParaRPr>
                    </a:p>
                  </a:txBody>
                  <a:tcPr>
                    <a:solidFill>
                      <a:schemeClr val="bg1"/>
                    </a:solidFill>
                  </a:tcPr>
                </a:tc>
                <a:tc>
                  <a:txBody>
                    <a:bodyPr/>
                    <a:lstStyle/>
                    <a:p>
                      <a:pPr algn="ctr"/>
                      <a:r>
                        <a:rPr lang="es-ES" sz="1600" b="1" i="1" dirty="0" smtClean="0">
                          <a:solidFill>
                            <a:srgbClr val="002060"/>
                          </a:solidFill>
                          <a:effectLst>
                            <a:outerShdw blurRad="38100" dist="38100" dir="2700000" algn="tl">
                              <a:srgbClr val="000000">
                                <a:alpha val="43137"/>
                              </a:srgbClr>
                            </a:outerShdw>
                          </a:effectLst>
                        </a:rPr>
                        <a:t>ESCALA </a:t>
                      </a:r>
                    </a:p>
                    <a:p>
                      <a:pPr algn="ctr"/>
                      <a:r>
                        <a:rPr lang="es-ES" sz="1600" b="1" i="1" dirty="0" smtClean="0">
                          <a:solidFill>
                            <a:srgbClr val="002060"/>
                          </a:solidFill>
                          <a:effectLst>
                            <a:outerShdw blurRad="38100" dist="38100" dir="2700000" algn="tl">
                              <a:srgbClr val="000000">
                                <a:alpha val="43137"/>
                              </a:srgbClr>
                            </a:outerShdw>
                          </a:effectLst>
                        </a:rPr>
                        <a:t>DE    MEDICIÓN</a:t>
                      </a:r>
                      <a:endParaRPr lang="es-ES" sz="1600" b="1" i="1" dirty="0">
                        <a:solidFill>
                          <a:srgbClr val="002060"/>
                        </a:solidFill>
                        <a:effectLst>
                          <a:outerShdw blurRad="38100" dist="38100" dir="2700000" algn="tl">
                            <a:srgbClr val="000000">
                              <a:alpha val="43137"/>
                            </a:srgbClr>
                          </a:outerShdw>
                        </a:effectLst>
                      </a:endParaRPr>
                    </a:p>
                  </a:txBody>
                  <a:tcPr>
                    <a:solidFill>
                      <a:schemeClr val="bg1"/>
                    </a:solidFill>
                  </a:tcPr>
                </a:tc>
              </a:tr>
              <a:tr h="4251630">
                <a:tc>
                  <a:txBody>
                    <a:bodyPr/>
                    <a:lstStyle/>
                    <a:p>
                      <a:r>
                        <a:rPr lang="es-ES" sz="1800" dirty="0" smtClean="0"/>
                        <a:t>Variable que no se puede medir directamente</a:t>
                      </a:r>
                      <a:endParaRPr lang="es-ES" sz="1800" dirty="0"/>
                    </a:p>
                  </a:txBody>
                  <a:tcPr>
                    <a:solidFill>
                      <a:schemeClr val="accent6">
                        <a:lumMod val="20000"/>
                        <a:lumOff val="80000"/>
                      </a:schemeClr>
                    </a:solidFill>
                  </a:tcPr>
                </a:tc>
                <a:tc>
                  <a:txBody>
                    <a:bodyPr/>
                    <a:lstStyle/>
                    <a:p>
                      <a:r>
                        <a:rPr lang="es-ES" sz="1800" dirty="0" smtClean="0"/>
                        <a:t>Definición</a:t>
                      </a:r>
                      <a:r>
                        <a:rPr lang="es-ES" sz="1800" baseline="0" dirty="0" smtClean="0"/>
                        <a:t> conceptual con  autor o autores de referencia</a:t>
                      </a:r>
                      <a:endParaRPr lang="es-ES" sz="1800" dirty="0"/>
                    </a:p>
                  </a:txBody>
                  <a:tcPr>
                    <a:solidFill>
                      <a:schemeClr val="accent6">
                        <a:lumMod val="20000"/>
                        <a:lumOff val="80000"/>
                      </a:schemeClr>
                    </a:solidFill>
                  </a:tcPr>
                </a:tc>
                <a:tc>
                  <a:txBody>
                    <a:bodyPr/>
                    <a:lstStyle/>
                    <a:p>
                      <a:pPr algn="ctr"/>
                      <a:r>
                        <a:rPr kumimoji="0" lang="es-AR" sz="18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Especifica los procedimientos necesarios para la identificación de un concepto en términos observables, medibles </a:t>
                      </a:r>
                      <a:endParaRPr lang="es-ES" sz="1800" dirty="0">
                        <a:solidFill>
                          <a:schemeClr val="tx1"/>
                        </a:solidFill>
                      </a:endParaRPr>
                    </a:p>
                  </a:txBody>
                  <a:tcPr>
                    <a:solidFill>
                      <a:schemeClr val="accent6">
                        <a:lumMod val="20000"/>
                        <a:lumOff val="80000"/>
                      </a:schemeClr>
                    </a:solidFill>
                  </a:tcPr>
                </a:tc>
                <a:tc>
                  <a:txBody>
                    <a:bodyPr/>
                    <a:lstStyle/>
                    <a:p>
                      <a:r>
                        <a:rPr kumimoji="0" lang="es-AR" sz="1800" b="0" i="0" u="none" strike="noStrike" kern="1200" cap="none" spc="0" normalizeH="0" baseline="0" noProof="0" dirty="0" err="1" smtClean="0">
                          <a:ln>
                            <a:noFill/>
                          </a:ln>
                          <a:solidFill>
                            <a:schemeClr val="tx1"/>
                          </a:solidFill>
                          <a:effectLst/>
                          <a:uLnTx/>
                          <a:uFillTx/>
                          <a:latin typeface="Verdana" pitchFamily="34" charset="0"/>
                          <a:ea typeface="Verdana" pitchFamily="34" charset="0"/>
                          <a:cs typeface="Verdana" pitchFamily="34" charset="0"/>
                        </a:rPr>
                        <a:t>Subvariables</a:t>
                      </a:r>
                      <a:r>
                        <a:rPr kumimoji="0" lang="es-AR" sz="18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 que se desagregan o se desprenden del concepto de la variable.</a:t>
                      </a:r>
                      <a:endParaRPr lang="es-ES" sz="1800" dirty="0">
                        <a:solidFill>
                          <a:schemeClr val="tx1"/>
                        </a:solidFill>
                      </a:endParaRPr>
                    </a:p>
                  </a:txBody>
                  <a:tcPr>
                    <a:solidFill>
                      <a:schemeClr val="accent6">
                        <a:lumMod val="20000"/>
                        <a:lumOff val="80000"/>
                      </a:schemeClr>
                    </a:solidFill>
                  </a:tcPr>
                </a:tc>
                <a:tc>
                  <a:txBody>
                    <a:bodyPr/>
                    <a:lstStyle/>
                    <a:p>
                      <a:r>
                        <a:rPr kumimoji="0" lang="es-ES" sz="18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Variables que se pueden medir.</a:t>
                      </a:r>
                    </a:p>
                    <a:p>
                      <a:r>
                        <a:rPr kumimoji="0" lang="es-ES" sz="18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A partir de los indicadores se elaboran los </a:t>
                      </a:r>
                      <a:r>
                        <a:rPr kumimoji="0" lang="es-ES" sz="1800" b="0" i="0" u="none" strike="noStrike" kern="1200" cap="none" spc="0" normalizeH="0" baseline="0" noProof="0" dirty="0" err="1" smtClean="0">
                          <a:ln>
                            <a:noFill/>
                          </a:ln>
                          <a:solidFill>
                            <a:schemeClr val="tx1"/>
                          </a:solidFill>
                          <a:effectLst/>
                          <a:uLnTx/>
                          <a:uFillTx/>
                          <a:latin typeface="Verdana" pitchFamily="34" charset="0"/>
                          <a:ea typeface="Verdana" pitchFamily="34" charset="0"/>
                          <a:cs typeface="Verdana" pitchFamily="34" charset="0"/>
                        </a:rPr>
                        <a:t>items</a:t>
                      </a:r>
                      <a:r>
                        <a:rPr kumimoji="0" lang="es-ES" sz="18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 o reactivos de los instrumentos para la recolección de los datos</a:t>
                      </a:r>
                      <a:endParaRPr lang="es-ES" sz="1800" dirty="0">
                        <a:solidFill>
                          <a:schemeClr val="tx1"/>
                        </a:solidFill>
                      </a:endParaRPr>
                    </a:p>
                  </a:txBody>
                  <a:tcPr>
                    <a:solidFill>
                      <a:schemeClr val="accent6">
                        <a:lumMod val="20000"/>
                        <a:lumOff val="80000"/>
                      </a:schemeClr>
                    </a:solidFill>
                  </a:tcPr>
                </a:tc>
                <a:tc>
                  <a:txBody>
                    <a:bodyPr/>
                    <a:lstStyle/>
                    <a:p>
                      <a:r>
                        <a:rPr lang="es-ES" sz="1800" dirty="0" smtClean="0"/>
                        <a:t>Puede ser nominal, ordinal</a:t>
                      </a:r>
                      <a:r>
                        <a:rPr lang="es-ES" sz="1800" baseline="0" dirty="0" smtClean="0"/>
                        <a:t>, de intervalo  o </a:t>
                      </a:r>
                      <a:r>
                        <a:rPr lang="es-ES" sz="1800" baseline="0" smtClean="0"/>
                        <a:t>de razón. </a:t>
                      </a:r>
                      <a:endParaRPr lang="es-ES" sz="1800" dirty="0"/>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1526959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440160"/>
          </a:xfrm>
        </p:spPr>
        <p:txBody>
          <a:bodyPr>
            <a:normAutofit fontScale="90000"/>
          </a:bodyPr>
          <a:lstStyle/>
          <a:p>
            <a:pPr lvl="0" algn="ctr">
              <a:spcBef>
                <a:spcPct val="20000"/>
              </a:spcBef>
            </a:pPr>
            <a:r>
              <a:rPr lang="es-PE" sz="3600" b="1" dirty="0" smtClean="0"/>
              <a:t/>
            </a:r>
            <a:br>
              <a:rPr lang="es-PE" sz="3600" b="1" dirty="0" smtClean="0"/>
            </a:br>
            <a:r>
              <a:rPr lang="es-PE" sz="3600" b="1" dirty="0"/>
              <a:t/>
            </a:r>
            <a:br>
              <a:rPr lang="es-PE" sz="3600" b="1" dirty="0"/>
            </a:br>
            <a:r>
              <a:rPr lang="es-PE" sz="3600" b="1" dirty="0" smtClean="0"/>
              <a:t/>
            </a:r>
            <a:br>
              <a:rPr lang="es-PE" sz="3600" b="1" dirty="0" smtClean="0"/>
            </a:br>
            <a:r>
              <a:rPr lang="es-PE" sz="3600" b="1" dirty="0"/>
              <a:t/>
            </a:r>
            <a:br>
              <a:rPr lang="es-PE" sz="3600" b="1" dirty="0"/>
            </a:br>
            <a:r>
              <a:rPr lang="es-PE" sz="3600" b="1" dirty="0" smtClean="0"/>
              <a:t>2.3. METODOLOGÍA</a:t>
            </a:r>
            <a:br>
              <a:rPr lang="es-PE" sz="3600" b="1" dirty="0" smtClean="0"/>
            </a:br>
            <a:r>
              <a:rPr lang="es-PE" sz="2000" dirty="0" smtClean="0">
                <a:solidFill>
                  <a:prstClr val="white"/>
                </a:solidFill>
                <a:latin typeface="Constantia"/>
                <a:ea typeface="+mn-ea"/>
                <a:cs typeface="+mn-cs"/>
              </a:rPr>
              <a:t>Conjunto </a:t>
            </a:r>
            <a:r>
              <a:rPr lang="es-PE" sz="2000" dirty="0">
                <a:solidFill>
                  <a:prstClr val="white"/>
                </a:solidFill>
                <a:latin typeface="Constantia"/>
                <a:ea typeface="+mn-ea"/>
                <a:cs typeface="+mn-cs"/>
              </a:rPr>
              <a:t>de procedimientos que determinan una investigación de tipo </a:t>
            </a:r>
            <a:r>
              <a:rPr lang="es-PE" sz="2000" dirty="0" smtClean="0">
                <a:solidFill>
                  <a:prstClr val="white"/>
                </a:solidFill>
                <a:latin typeface="Constantia"/>
                <a:ea typeface="+mn-ea"/>
                <a:cs typeface="+mn-cs"/>
              </a:rPr>
              <a:t>científico.</a:t>
            </a:r>
            <a:r>
              <a:rPr lang="es-PE" sz="2000" dirty="0">
                <a:solidFill>
                  <a:prstClr val="white"/>
                </a:solidFill>
                <a:latin typeface="Constantia"/>
                <a:ea typeface="+mn-ea"/>
                <a:cs typeface="+mn-cs"/>
              </a:rPr>
              <a:t/>
            </a:r>
            <a:br>
              <a:rPr lang="es-PE" sz="2000" dirty="0">
                <a:solidFill>
                  <a:prstClr val="white"/>
                </a:solidFill>
                <a:latin typeface="Constantia"/>
                <a:ea typeface="+mn-ea"/>
                <a:cs typeface="+mn-cs"/>
              </a:rPr>
            </a:br>
            <a:r>
              <a:rPr lang="es-PE" sz="3600" b="1" dirty="0" smtClean="0"/>
              <a:t>  </a:t>
            </a:r>
            <a:endParaRPr lang="es-PE" sz="3600" b="1" dirty="0"/>
          </a:p>
        </p:txBody>
      </p:sp>
      <p:graphicFrame>
        <p:nvGraphicFramePr>
          <p:cNvPr id="3" name="2 Marcador de contenido"/>
          <p:cNvGraphicFramePr>
            <a:graphicFrameLocks noGrp="1"/>
          </p:cNvGraphicFramePr>
          <p:nvPr>
            <p:ph idx="1"/>
            <p:extLst>
              <p:ext uri="{D42A27DB-BD31-4B8C-83A1-F6EECF244321}">
                <p14:modId xmlns:p14="http://schemas.microsoft.com/office/powerpoint/2010/main" val="4196953187"/>
              </p:ext>
            </p:extLst>
          </p:nvPr>
        </p:nvGraphicFramePr>
        <p:xfrm>
          <a:off x="395536" y="1631588"/>
          <a:ext cx="7992888" cy="5199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0683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792088"/>
          </a:xfrm>
        </p:spPr>
        <p:txBody>
          <a:bodyPr>
            <a:normAutofit/>
          </a:bodyPr>
          <a:lstStyle/>
          <a:p>
            <a:r>
              <a:rPr lang="es-PE" sz="2400" b="1" dirty="0" smtClean="0"/>
              <a:t>2.4. TIPOS DE ESTUDIO</a:t>
            </a:r>
            <a:endParaRPr lang="es-PE" sz="2400" b="1" dirty="0"/>
          </a:p>
        </p:txBody>
      </p:sp>
      <p:sp>
        <p:nvSpPr>
          <p:cNvPr id="3" name="2 Marcador de contenido"/>
          <p:cNvSpPr>
            <a:spLocks noGrp="1"/>
          </p:cNvSpPr>
          <p:nvPr>
            <p:ph idx="1"/>
          </p:nvPr>
        </p:nvSpPr>
        <p:spPr>
          <a:xfrm>
            <a:off x="457200" y="1412776"/>
            <a:ext cx="8229600" cy="4911824"/>
          </a:xfrm>
        </p:spPr>
        <p:txBody>
          <a:bodyPr/>
          <a:lstStyle/>
          <a:p>
            <a:pPr marL="0" indent="0">
              <a:buNone/>
            </a:pPr>
            <a:r>
              <a:rPr lang="es-PE" dirty="0" smtClean="0"/>
              <a:t>Según la guía:</a:t>
            </a:r>
          </a:p>
          <a:p>
            <a:pPr marL="0" indent="0">
              <a:buNone/>
            </a:pPr>
            <a:endParaRPr lang="es-PE" dirty="0"/>
          </a:p>
          <a:p>
            <a:pPr marL="0" indent="0" algn="just">
              <a:buNone/>
            </a:pPr>
            <a:r>
              <a:rPr lang="es-PE" dirty="0" smtClean="0"/>
              <a:t>Considerar lo referido por Hernández (2010) quien refiere que la investigación se puede clasificar de diversas maneras, pudiendo ser </a:t>
            </a:r>
            <a:r>
              <a:rPr lang="es-PE" b="1" dirty="0" smtClean="0"/>
              <a:t>experimental</a:t>
            </a:r>
            <a:r>
              <a:rPr lang="es-PE" dirty="0" smtClean="0"/>
              <a:t> o </a:t>
            </a:r>
            <a:r>
              <a:rPr lang="es-PE" b="1" dirty="0" smtClean="0"/>
              <a:t>no experimental</a:t>
            </a:r>
            <a:endParaRPr lang="es-PE" b="1" dirty="0"/>
          </a:p>
        </p:txBody>
      </p:sp>
    </p:spTree>
    <p:extLst>
      <p:ext uri="{BB962C8B-B14F-4D97-AF65-F5344CB8AC3E}">
        <p14:creationId xmlns:p14="http://schemas.microsoft.com/office/powerpoint/2010/main" val="2292796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51520" y="404664"/>
            <a:ext cx="8640960" cy="936104"/>
          </a:xfrm>
        </p:spPr>
        <p:txBody>
          <a:bodyPr/>
          <a:lstStyle/>
          <a:p>
            <a:pPr algn="ctr"/>
            <a:r>
              <a:rPr lang="es-ES" sz="2800" b="1" dirty="0" smtClean="0"/>
              <a:t>ALCANCE  DE  LA  INVESTIGACIÓN</a:t>
            </a:r>
            <a:endParaRPr lang="es-ES" sz="2800" b="1" dirty="0"/>
          </a:p>
        </p:txBody>
      </p:sp>
      <p:sp>
        <p:nvSpPr>
          <p:cNvPr id="5" name="4 Subtítulo"/>
          <p:cNvSpPr>
            <a:spLocks noGrp="1"/>
          </p:cNvSpPr>
          <p:nvPr>
            <p:ph type="subTitle" idx="1"/>
          </p:nvPr>
        </p:nvSpPr>
        <p:spPr>
          <a:xfrm>
            <a:off x="323528" y="1628800"/>
            <a:ext cx="8568952" cy="5229200"/>
          </a:xfrm>
        </p:spPr>
        <p:txBody>
          <a:bodyPr>
            <a:normAutofit/>
          </a:bodyPr>
          <a:lstStyle/>
          <a:p>
            <a:pPr algn="ctr"/>
            <a:r>
              <a:rPr lang="es-ES" sz="2400" b="1" dirty="0" smtClean="0"/>
              <a:t>Exploratoria</a:t>
            </a:r>
          </a:p>
          <a:p>
            <a:endParaRPr lang="es-ES" sz="2400" b="1" dirty="0" smtClean="0"/>
          </a:p>
          <a:p>
            <a:pPr>
              <a:lnSpc>
                <a:spcPct val="150000"/>
              </a:lnSpc>
            </a:pPr>
            <a:r>
              <a:rPr lang="es-ES" sz="2000" dirty="0" smtClean="0">
                <a:effectLst/>
              </a:rPr>
              <a:t>Se realiza cuando el objetivo consiste en examinar un tema o problema de investigación poco estudiado, del cual se tienen muchas dudas  o no se ha abordado antes.</a:t>
            </a:r>
          </a:p>
          <a:p>
            <a:pPr>
              <a:lnSpc>
                <a:spcPct val="150000"/>
              </a:lnSpc>
            </a:pPr>
            <a:r>
              <a:rPr lang="es-ES" sz="2000" dirty="0" smtClean="0">
                <a:effectLst/>
              </a:rPr>
              <a:t>También   es importante cuando el investigador no conoce el lugar y/o los sujetos que serán investigados  y desea familiarizarse o aplicar un sondeo preparatorio para elaborar sus instrumentos y calcular el tamaño de la muestra.</a:t>
            </a:r>
          </a:p>
          <a:p>
            <a:endParaRPr lang="es-ES" sz="2000" dirty="0">
              <a:effectLst/>
            </a:endParaRPr>
          </a:p>
          <a:p>
            <a:endParaRPr lang="es-ES" sz="2400" dirty="0" err="1" smtClean="0">
              <a:effectLst/>
            </a:endParaRPr>
          </a:p>
        </p:txBody>
      </p:sp>
    </p:spTree>
    <p:extLst>
      <p:ext uri="{BB962C8B-B14F-4D97-AF65-F5344CB8AC3E}">
        <p14:creationId xmlns:p14="http://schemas.microsoft.com/office/powerpoint/2010/main" val="1938887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23528" y="260648"/>
            <a:ext cx="8496944" cy="6336703"/>
          </a:xfrm>
        </p:spPr>
        <p:txBody>
          <a:bodyPr>
            <a:normAutofit/>
          </a:bodyPr>
          <a:lstStyle/>
          <a:p>
            <a:pPr lvl="0" algn="ctr">
              <a:lnSpc>
                <a:spcPct val="150000"/>
              </a:lnSpc>
            </a:pPr>
            <a:r>
              <a:rPr lang="es-ES" sz="2400" b="1" dirty="0" smtClean="0">
                <a:solidFill>
                  <a:prstClr val="white"/>
                </a:solidFill>
              </a:rPr>
              <a:t>Descriptiva</a:t>
            </a:r>
            <a:endParaRPr lang="es-ES" sz="2400" b="1" dirty="0">
              <a:solidFill>
                <a:prstClr val="white"/>
              </a:solidFill>
            </a:endParaRPr>
          </a:p>
          <a:p>
            <a:pPr lvl="0" algn="just">
              <a:lnSpc>
                <a:spcPct val="150000"/>
              </a:lnSpc>
            </a:pPr>
            <a:r>
              <a:rPr lang="es-ES" sz="1800" dirty="0">
                <a:solidFill>
                  <a:prstClr val="white"/>
                </a:solidFill>
                <a:effectLst/>
              </a:rPr>
              <a:t>E</a:t>
            </a:r>
            <a:r>
              <a:rPr lang="es-ES" sz="1800" dirty="0" smtClean="0">
                <a:solidFill>
                  <a:prstClr val="white"/>
                </a:solidFill>
                <a:effectLst/>
              </a:rPr>
              <a:t>specifica </a:t>
            </a:r>
            <a:r>
              <a:rPr lang="es-ES" sz="1800" dirty="0">
                <a:solidFill>
                  <a:prstClr val="white"/>
                </a:solidFill>
                <a:effectLst/>
              </a:rPr>
              <a:t>propiedades, características </a:t>
            </a:r>
            <a:r>
              <a:rPr lang="es-ES" sz="1800" dirty="0" smtClean="0">
                <a:solidFill>
                  <a:prstClr val="white"/>
                </a:solidFill>
                <a:effectLst/>
              </a:rPr>
              <a:t>y perfiles de personas, grupos, comunidades, procesos, objetos o cualquier otro fenómeno que se someta a un análisis. </a:t>
            </a:r>
            <a:r>
              <a:rPr lang="es-ES" sz="1800" dirty="0">
                <a:solidFill>
                  <a:prstClr val="white"/>
                </a:solidFill>
                <a:effectLst/>
              </a:rPr>
              <a:t>Describe tendencias de un grupo o </a:t>
            </a:r>
            <a:r>
              <a:rPr lang="es-ES" sz="1800" dirty="0" smtClean="0">
                <a:solidFill>
                  <a:prstClr val="white"/>
                </a:solidFill>
                <a:effectLst/>
              </a:rPr>
              <a:t>población. Si se trata de dos o más variables, no tiene como propósito  estudiar la relación entre ellas.</a:t>
            </a:r>
          </a:p>
          <a:p>
            <a:pPr lvl="0" algn="just">
              <a:lnSpc>
                <a:spcPct val="150000"/>
              </a:lnSpc>
            </a:pPr>
            <a:r>
              <a:rPr lang="es-ES" sz="1800" b="1" dirty="0" smtClean="0">
                <a:solidFill>
                  <a:prstClr val="white"/>
                </a:solidFill>
                <a:effectLst/>
              </a:rPr>
              <a:t>Ejemplo</a:t>
            </a:r>
            <a:r>
              <a:rPr lang="es-ES" sz="1800" dirty="0" smtClean="0">
                <a:solidFill>
                  <a:prstClr val="white"/>
                </a:solidFill>
                <a:effectLst/>
              </a:rPr>
              <a:t>: Tesis 1 de la sesión 3</a:t>
            </a:r>
            <a:endParaRPr lang="es-ES" sz="1800" dirty="0">
              <a:solidFill>
                <a:prstClr val="white"/>
              </a:solidFill>
              <a:effectLst/>
            </a:endParaRPr>
          </a:p>
          <a:p>
            <a:pPr lvl="0"/>
            <a:endParaRPr lang="es-ES" sz="2000" dirty="0">
              <a:solidFill>
                <a:prstClr val="white"/>
              </a:solidFill>
              <a:effectLst/>
            </a:endParaRPr>
          </a:p>
          <a:p>
            <a:pPr lvl="0" algn="ctr"/>
            <a:r>
              <a:rPr lang="es-ES" sz="2400" b="1" dirty="0" err="1" smtClean="0">
                <a:solidFill>
                  <a:prstClr val="white"/>
                </a:solidFill>
              </a:rPr>
              <a:t>Correlacional</a:t>
            </a:r>
            <a:endParaRPr lang="es-ES" sz="2400" b="1" dirty="0">
              <a:solidFill>
                <a:prstClr val="white"/>
              </a:solidFill>
            </a:endParaRPr>
          </a:p>
          <a:p>
            <a:pPr lvl="0" algn="just">
              <a:lnSpc>
                <a:spcPct val="150000"/>
              </a:lnSpc>
            </a:pPr>
            <a:r>
              <a:rPr lang="es-ES" sz="1800" dirty="0">
                <a:solidFill>
                  <a:prstClr val="white"/>
                </a:solidFill>
                <a:effectLst/>
              </a:rPr>
              <a:t>Asocia variables mediante un patrón predecible para </a:t>
            </a:r>
            <a:r>
              <a:rPr lang="es-ES" sz="1800" dirty="0" smtClean="0">
                <a:solidFill>
                  <a:prstClr val="white"/>
                </a:solidFill>
                <a:effectLst/>
              </a:rPr>
              <a:t>una muestra </a:t>
            </a:r>
            <a:r>
              <a:rPr lang="es-ES" sz="1800" dirty="0">
                <a:solidFill>
                  <a:prstClr val="white"/>
                </a:solidFill>
                <a:effectLst/>
              </a:rPr>
              <a:t>o </a:t>
            </a:r>
            <a:r>
              <a:rPr lang="es-ES" sz="1800" dirty="0" smtClean="0">
                <a:solidFill>
                  <a:prstClr val="white"/>
                </a:solidFill>
                <a:effectLst/>
              </a:rPr>
              <a:t>población. Tiene como propósito conocer la intensidad de la relación o grado de asociación que existe entre dos o más conceptos, categorías o variables en un contexto en particular. Se debe tener cuidado con las correlaciones </a:t>
            </a:r>
            <a:r>
              <a:rPr lang="es-ES" sz="1800" dirty="0" err="1" smtClean="0">
                <a:solidFill>
                  <a:prstClr val="white"/>
                </a:solidFill>
                <a:effectLst/>
              </a:rPr>
              <a:t>espúreas</a:t>
            </a:r>
            <a:r>
              <a:rPr lang="es-ES" sz="1800" dirty="0" smtClean="0">
                <a:solidFill>
                  <a:prstClr val="white"/>
                </a:solidFill>
                <a:effectLst/>
              </a:rPr>
              <a:t>. </a:t>
            </a:r>
          </a:p>
          <a:p>
            <a:pPr lvl="0" algn="just">
              <a:lnSpc>
                <a:spcPct val="150000"/>
              </a:lnSpc>
            </a:pPr>
            <a:r>
              <a:rPr lang="es-ES" sz="1800" dirty="0" smtClean="0">
                <a:solidFill>
                  <a:prstClr val="white"/>
                </a:solidFill>
                <a:effectLst/>
              </a:rPr>
              <a:t>Ejemplo: Tesis 5 de la sesión 3</a:t>
            </a:r>
            <a:endParaRPr lang="es-ES" sz="1800" dirty="0">
              <a:solidFill>
                <a:prstClr val="white"/>
              </a:solidFill>
              <a:effectLst/>
            </a:endParaRPr>
          </a:p>
          <a:p>
            <a:endParaRPr lang="es-ES" dirty="0"/>
          </a:p>
        </p:txBody>
      </p:sp>
    </p:spTree>
    <p:extLst>
      <p:ext uri="{BB962C8B-B14F-4D97-AF65-F5344CB8AC3E}">
        <p14:creationId xmlns:p14="http://schemas.microsoft.com/office/powerpoint/2010/main" val="4203617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95536" y="404664"/>
            <a:ext cx="8280920" cy="792088"/>
          </a:xfrm>
        </p:spPr>
        <p:txBody>
          <a:bodyPr/>
          <a:lstStyle/>
          <a:p>
            <a:pPr algn="ctr"/>
            <a:r>
              <a:rPr lang="es-ES" sz="2400" b="1" dirty="0"/>
              <a:t>I</a:t>
            </a:r>
            <a:r>
              <a:rPr lang="es-ES" sz="2400" b="1" dirty="0" smtClean="0"/>
              <a:t>nvestigación explicativa</a:t>
            </a:r>
            <a:endParaRPr lang="es-ES" sz="2400" b="1" dirty="0"/>
          </a:p>
        </p:txBody>
      </p:sp>
      <p:sp>
        <p:nvSpPr>
          <p:cNvPr id="5" name="4 Subtítulo"/>
          <p:cNvSpPr>
            <a:spLocks noGrp="1"/>
          </p:cNvSpPr>
          <p:nvPr>
            <p:ph type="subTitle" idx="1"/>
          </p:nvPr>
        </p:nvSpPr>
        <p:spPr>
          <a:xfrm>
            <a:off x="179512" y="1268760"/>
            <a:ext cx="8712968" cy="5472608"/>
          </a:xfrm>
        </p:spPr>
        <p:txBody>
          <a:bodyPr>
            <a:normAutofit/>
          </a:bodyPr>
          <a:lstStyle/>
          <a:p>
            <a:pPr algn="just">
              <a:lnSpc>
                <a:spcPct val="150000"/>
              </a:lnSpc>
            </a:pPr>
            <a:r>
              <a:rPr lang="es-ES" sz="1900" dirty="0" smtClean="0"/>
              <a:t>Es aquella que pretende establecer las causas de los eventos , sucesos o fenómenos físicos o sociales que se estudian, es decir, va más allá de la descripción de conceptos o fenómenos o del establecimiento de relaciones entre conceptos (sin embargo, debe pasar por ellos). Se enfoca en explicar por qué ocurre un fenómeno y en qué condiciones se manifiesta, o por qué se relacionan dos o más variables.</a:t>
            </a:r>
          </a:p>
          <a:p>
            <a:pPr algn="just">
              <a:lnSpc>
                <a:spcPct val="150000"/>
              </a:lnSpc>
            </a:pPr>
            <a:r>
              <a:rPr lang="es-ES" sz="1900" dirty="0" smtClean="0"/>
              <a:t>Las investigaciones  explicativas pueden ser experimentales y no experimentales.</a:t>
            </a:r>
          </a:p>
          <a:p>
            <a:pPr algn="just">
              <a:lnSpc>
                <a:spcPct val="150000"/>
              </a:lnSpc>
            </a:pPr>
            <a:r>
              <a:rPr lang="es-ES" sz="1900" b="1" dirty="0" smtClean="0"/>
              <a:t>Ejemplo</a:t>
            </a:r>
            <a:r>
              <a:rPr lang="es-ES" sz="1900" dirty="0" smtClean="0"/>
              <a:t>: Tesis 11 de sesión 3.</a:t>
            </a:r>
            <a:endParaRPr lang="es-ES" sz="1900" dirty="0"/>
          </a:p>
        </p:txBody>
      </p:sp>
    </p:spTree>
    <p:extLst>
      <p:ext uri="{BB962C8B-B14F-4D97-AF65-F5344CB8AC3E}">
        <p14:creationId xmlns:p14="http://schemas.microsoft.com/office/powerpoint/2010/main" val="463039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864096"/>
          </a:xfrm>
        </p:spPr>
        <p:txBody>
          <a:bodyPr>
            <a:normAutofit/>
          </a:bodyPr>
          <a:lstStyle/>
          <a:p>
            <a:r>
              <a:rPr lang="es-PE" sz="3600" dirty="0" smtClean="0"/>
              <a:t>2.5. DISEÑO</a:t>
            </a:r>
            <a:endParaRPr lang="es-PE" sz="3600" dirty="0"/>
          </a:p>
        </p:txBody>
      </p:sp>
      <p:sp>
        <p:nvSpPr>
          <p:cNvPr id="3" name="2 Marcador de contenido"/>
          <p:cNvSpPr>
            <a:spLocks noGrp="1"/>
          </p:cNvSpPr>
          <p:nvPr>
            <p:ph idx="1"/>
          </p:nvPr>
        </p:nvSpPr>
        <p:spPr>
          <a:xfrm>
            <a:off x="457200" y="1340768"/>
            <a:ext cx="8229600" cy="4983832"/>
          </a:xfrm>
        </p:spPr>
        <p:txBody>
          <a:bodyPr>
            <a:normAutofit/>
          </a:bodyPr>
          <a:lstStyle/>
          <a:p>
            <a:pPr lvl="0" algn="just">
              <a:buClr>
                <a:srgbClr val="9BBB59"/>
              </a:buClr>
              <a:buNone/>
            </a:pPr>
            <a:r>
              <a:rPr lang="es-ES_tradnl" sz="2000" b="1" dirty="0" smtClean="0">
                <a:solidFill>
                  <a:prstClr val="white">
                    <a:lumMod val="95000"/>
                  </a:prstClr>
                </a:solidFill>
              </a:rPr>
              <a:t>	Estrategia </a:t>
            </a:r>
            <a:r>
              <a:rPr lang="es-ES_tradnl" sz="2000" b="1" dirty="0">
                <a:solidFill>
                  <a:prstClr val="white">
                    <a:lumMod val="95000"/>
                  </a:prstClr>
                </a:solidFill>
              </a:rPr>
              <a:t>utilizada para comprobar una hipótesis o un grupo de hipótesis.</a:t>
            </a:r>
          </a:p>
          <a:p>
            <a:pPr lvl="0" algn="just">
              <a:buClr>
                <a:srgbClr val="9BBB59"/>
              </a:buClr>
              <a:buNone/>
            </a:pPr>
            <a:endParaRPr lang="es-ES_tradnl" sz="2000" b="1" dirty="0">
              <a:solidFill>
                <a:prstClr val="white">
                  <a:lumMod val="95000"/>
                </a:prstClr>
              </a:solidFill>
            </a:endParaRPr>
          </a:p>
          <a:p>
            <a:pPr lvl="0" algn="just">
              <a:buClr>
                <a:srgbClr val="9BBB59"/>
              </a:buClr>
              <a:buNone/>
            </a:pPr>
            <a:r>
              <a:rPr lang="es-ES_tradnl" sz="2000" b="1" dirty="0">
                <a:solidFill>
                  <a:prstClr val="white">
                    <a:lumMod val="95000"/>
                  </a:prstClr>
                </a:solidFill>
              </a:rPr>
              <a:t>	Determinación de las estrategias  y procedimientos para dar respuesta al problema  y comprobar la hipótesis</a:t>
            </a:r>
            <a:r>
              <a:rPr lang="es-ES_tradnl" sz="2000" b="1" dirty="0" smtClean="0">
                <a:solidFill>
                  <a:prstClr val="white">
                    <a:lumMod val="95000"/>
                  </a:prstClr>
                </a:solidFill>
              </a:rPr>
              <a:t>.</a:t>
            </a:r>
            <a:endParaRPr lang="es-ES_tradnl" sz="2000" b="1" dirty="0">
              <a:solidFill>
                <a:prstClr val="white">
                  <a:lumMod val="95000"/>
                </a:prstClr>
              </a:solidFill>
            </a:endParaRPr>
          </a:p>
          <a:p>
            <a:pPr marL="0" indent="0" algn="just">
              <a:buNone/>
            </a:pPr>
            <a:endParaRPr lang="es-PE" sz="2000" dirty="0" smtClean="0"/>
          </a:p>
          <a:p>
            <a:pPr marL="269875" indent="0" algn="just">
              <a:buNone/>
            </a:pPr>
            <a:r>
              <a:rPr lang="es-PE" sz="2000" dirty="0" smtClean="0"/>
              <a:t>Según la guía:</a:t>
            </a:r>
            <a:r>
              <a:rPr lang="es-PE" sz="2000" dirty="0"/>
              <a:t> E</a:t>
            </a:r>
            <a:r>
              <a:rPr lang="es-PE" sz="2000" dirty="0" smtClean="0"/>
              <a:t>l diseño se puede definir como una estructura u organización  esquematizada que adopta el investigador  para relacionar y controlar las variables de estudio.</a:t>
            </a:r>
            <a:endParaRPr lang="es-PE" sz="2000" dirty="0"/>
          </a:p>
        </p:txBody>
      </p:sp>
    </p:spTree>
    <p:extLst>
      <p:ext uri="{BB962C8B-B14F-4D97-AF65-F5344CB8AC3E}">
        <p14:creationId xmlns:p14="http://schemas.microsoft.com/office/powerpoint/2010/main" val="3942828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864096"/>
          </a:xfrm>
        </p:spPr>
        <p:txBody>
          <a:bodyPr>
            <a:normAutofit/>
          </a:bodyPr>
          <a:lstStyle/>
          <a:p>
            <a:pPr algn="ctr"/>
            <a:r>
              <a:rPr lang="en-US" sz="3600" b="1" dirty="0" smtClean="0"/>
              <a:t>PARADIGMAS DE LA INVESTIGACIÓN</a:t>
            </a:r>
            <a:endParaRPr lang="es-PE" sz="3600" b="1"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513665281"/>
              </p:ext>
            </p:extLst>
          </p:nvPr>
        </p:nvGraphicFramePr>
        <p:xfrm>
          <a:off x="457200" y="1557338"/>
          <a:ext cx="8229600" cy="4767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8020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420888"/>
            <a:ext cx="8280920" cy="1872208"/>
          </a:xfrm>
        </p:spPr>
        <p:txBody>
          <a:bodyPr>
            <a:normAutofit/>
          </a:bodyPr>
          <a:lstStyle/>
          <a:p>
            <a:pPr algn="ctr"/>
            <a:r>
              <a:rPr lang="es-PE" sz="3600" b="1" dirty="0" smtClean="0"/>
              <a:t>DISEÑOS EXPERIMENTALES Y NO EXPERIMENTALES</a:t>
            </a:r>
            <a:endParaRPr lang="es-PE" sz="3600" b="1" dirty="0"/>
          </a:p>
        </p:txBody>
      </p:sp>
    </p:spTree>
    <p:extLst>
      <p:ext uri="{BB962C8B-B14F-4D97-AF65-F5344CB8AC3E}">
        <p14:creationId xmlns:p14="http://schemas.microsoft.com/office/powerpoint/2010/main" val="1952828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628800"/>
          </a:xfrm>
        </p:spPr>
        <p:txBody>
          <a:bodyPr>
            <a:normAutofit/>
          </a:bodyPr>
          <a:lstStyle/>
          <a:p>
            <a:pPr algn="ctr"/>
            <a:r>
              <a:rPr lang="es-PE" sz="4000" b="1" dirty="0" smtClean="0">
                <a:solidFill>
                  <a:schemeClr val="tx1">
                    <a:lumMod val="95000"/>
                  </a:schemeClr>
                </a:solidFill>
              </a:rPr>
              <a:t>PRINCIPALES DISEÑOS DE INVESTIGACIÓN NO EXPERIMENTAL</a:t>
            </a:r>
            <a:endParaRPr lang="es-PE" sz="4000" b="1" dirty="0">
              <a:solidFill>
                <a:schemeClr val="tx1">
                  <a:lumMod val="95000"/>
                </a:schemeClr>
              </a:solidFill>
            </a:endParaRPr>
          </a:p>
        </p:txBody>
      </p:sp>
      <p:sp>
        <p:nvSpPr>
          <p:cNvPr id="3" name="2 Marcador de contenido"/>
          <p:cNvSpPr>
            <a:spLocks noGrp="1"/>
          </p:cNvSpPr>
          <p:nvPr>
            <p:ph idx="1"/>
          </p:nvPr>
        </p:nvSpPr>
        <p:spPr>
          <a:xfrm>
            <a:off x="323528" y="1844824"/>
            <a:ext cx="8496944" cy="4479776"/>
          </a:xfrm>
        </p:spPr>
        <p:txBody>
          <a:bodyPr>
            <a:normAutofit/>
          </a:bodyPr>
          <a:lstStyle/>
          <a:p>
            <a:pPr marL="457200" indent="-457200">
              <a:buAutoNum type="alphaUcPeriod"/>
            </a:pPr>
            <a:endParaRPr lang="es-PE" sz="2000" b="1" dirty="0" smtClean="0">
              <a:solidFill>
                <a:schemeClr val="tx1">
                  <a:lumMod val="95000"/>
                </a:schemeClr>
              </a:solidFill>
            </a:endParaRPr>
          </a:p>
          <a:p>
            <a:pPr marL="457200" indent="-457200">
              <a:buNone/>
            </a:pPr>
            <a:r>
              <a:rPr lang="es-PE" sz="2400" b="1" dirty="0" smtClean="0">
                <a:solidFill>
                  <a:schemeClr val="tx1">
                    <a:lumMod val="95000"/>
                  </a:schemeClr>
                </a:solidFill>
              </a:rPr>
              <a:t>1. Diseños transversales o </a:t>
            </a:r>
            <a:r>
              <a:rPr lang="es-PE" sz="2400" b="1" dirty="0" err="1" smtClean="0">
                <a:solidFill>
                  <a:schemeClr val="tx1">
                    <a:lumMod val="95000"/>
                  </a:schemeClr>
                </a:solidFill>
              </a:rPr>
              <a:t>transeccionales</a:t>
            </a:r>
            <a:endParaRPr lang="es-PE" sz="2400" b="1" dirty="0" smtClean="0">
              <a:solidFill>
                <a:schemeClr val="tx1">
                  <a:lumMod val="95000"/>
                </a:schemeClr>
              </a:solidFill>
            </a:endParaRPr>
          </a:p>
          <a:p>
            <a:pPr marL="457200" indent="-457200">
              <a:buNone/>
            </a:pPr>
            <a:r>
              <a:rPr lang="es-PE" sz="2000" b="1" dirty="0" smtClean="0">
                <a:solidFill>
                  <a:schemeClr val="tx1">
                    <a:lumMod val="95000"/>
                  </a:schemeClr>
                </a:solidFill>
              </a:rPr>
              <a:t>	</a:t>
            </a:r>
            <a:r>
              <a:rPr lang="es-PE" sz="1800" dirty="0" smtClean="0">
                <a:solidFill>
                  <a:schemeClr val="tx1">
                    <a:lumMod val="95000"/>
                  </a:schemeClr>
                </a:solidFill>
              </a:rPr>
              <a:t>El investigador indaga sobre hechos o fenómenos en un determinado momento del tiempo. Pueden ser :</a:t>
            </a:r>
          </a:p>
          <a:p>
            <a:pPr marL="457200" indent="-457200">
              <a:buNone/>
            </a:pPr>
            <a:endParaRPr lang="es-PE" sz="1800" dirty="0" smtClean="0">
              <a:solidFill>
                <a:schemeClr val="tx1">
                  <a:lumMod val="95000"/>
                </a:schemeClr>
              </a:solidFill>
            </a:endParaRPr>
          </a:p>
          <a:p>
            <a:pPr marL="457200" indent="-457200">
              <a:buNone/>
            </a:pPr>
            <a:r>
              <a:rPr lang="es-PE" sz="1800" dirty="0" smtClean="0">
                <a:solidFill>
                  <a:schemeClr val="tx1">
                    <a:lumMod val="95000"/>
                  </a:schemeClr>
                </a:solidFill>
              </a:rPr>
              <a:t>	</a:t>
            </a:r>
            <a:r>
              <a:rPr lang="es-PE" sz="1800" b="1" dirty="0" smtClean="0">
                <a:solidFill>
                  <a:schemeClr val="tx1">
                    <a:lumMod val="95000"/>
                  </a:schemeClr>
                </a:solidFill>
              </a:rPr>
              <a:t>1.1.Descriptivos Simples: </a:t>
            </a:r>
            <a:r>
              <a:rPr lang="es-PE" sz="1800" dirty="0" smtClean="0">
                <a:solidFill>
                  <a:schemeClr val="tx1">
                    <a:lumMod val="95000"/>
                  </a:schemeClr>
                </a:solidFill>
              </a:rPr>
              <a:t>Recoge información de una variable en una determinada población o muestra, sin intención de administrar tratamiento.</a:t>
            </a:r>
          </a:p>
          <a:p>
            <a:pPr marL="457200" indent="-457200">
              <a:buNone/>
            </a:pPr>
            <a:r>
              <a:rPr lang="es-PE" sz="1800" dirty="0" smtClean="0">
                <a:solidFill>
                  <a:schemeClr val="tx1">
                    <a:lumMod val="95000"/>
                  </a:schemeClr>
                </a:solidFill>
              </a:rPr>
              <a:t>	</a:t>
            </a:r>
          </a:p>
          <a:p>
            <a:pPr marL="457200" indent="-457200">
              <a:buNone/>
            </a:pPr>
            <a:r>
              <a:rPr lang="es-PE" sz="1800" b="1" dirty="0" smtClean="0">
                <a:solidFill>
                  <a:schemeClr val="tx1">
                    <a:lumMod val="95000"/>
                  </a:schemeClr>
                </a:solidFill>
              </a:rPr>
              <a:t>	</a:t>
            </a:r>
            <a:r>
              <a:rPr lang="es-PE" sz="1800" dirty="0" smtClean="0">
                <a:solidFill>
                  <a:schemeClr val="tx1">
                    <a:lumMod val="95000"/>
                  </a:schemeClr>
                </a:solidFill>
              </a:rPr>
              <a:t>Representación:		</a:t>
            </a:r>
            <a:r>
              <a:rPr lang="es-PE" sz="1800" b="1" dirty="0" smtClean="0">
                <a:solidFill>
                  <a:schemeClr val="tx1">
                    <a:lumMod val="95000"/>
                  </a:schemeClr>
                </a:solidFill>
              </a:rPr>
              <a:t>M                 O</a:t>
            </a:r>
          </a:p>
          <a:p>
            <a:pPr marL="457200" indent="-457200">
              <a:buNone/>
            </a:pPr>
            <a:endParaRPr lang="es-PE" sz="1800" dirty="0" smtClean="0">
              <a:solidFill>
                <a:schemeClr val="tx1">
                  <a:lumMod val="95000"/>
                </a:schemeClr>
              </a:solidFill>
            </a:endParaRPr>
          </a:p>
          <a:p>
            <a:pPr marL="457200" indent="-457200">
              <a:buNone/>
            </a:pPr>
            <a:r>
              <a:rPr lang="es-PE" sz="1800" dirty="0" smtClean="0">
                <a:solidFill>
                  <a:schemeClr val="tx1">
                    <a:lumMod val="95000"/>
                  </a:schemeClr>
                </a:solidFill>
              </a:rPr>
              <a:t>		Donde:  </a:t>
            </a:r>
            <a:r>
              <a:rPr lang="es-PE" sz="1800" b="1" dirty="0" smtClean="0">
                <a:solidFill>
                  <a:schemeClr val="tx1">
                    <a:lumMod val="95000"/>
                  </a:schemeClr>
                </a:solidFill>
              </a:rPr>
              <a:t>M</a:t>
            </a:r>
            <a:r>
              <a:rPr lang="es-PE" sz="1800" dirty="0" smtClean="0">
                <a:solidFill>
                  <a:schemeClr val="tx1">
                    <a:lumMod val="95000"/>
                  </a:schemeClr>
                </a:solidFill>
              </a:rPr>
              <a:t>  representa la muestra que se utilizará para el estudio  y  </a:t>
            </a:r>
            <a:r>
              <a:rPr lang="es-PE" sz="1800" b="1" dirty="0" smtClean="0">
                <a:solidFill>
                  <a:schemeClr val="tx1">
                    <a:lumMod val="95000"/>
                  </a:schemeClr>
                </a:solidFill>
              </a:rPr>
              <a:t>O</a:t>
            </a:r>
            <a:r>
              <a:rPr lang="es-PE" sz="1800" dirty="0" smtClean="0">
                <a:solidFill>
                  <a:schemeClr val="tx1">
                    <a:lumMod val="95000"/>
                  </a:schemeClr>
                </a:solidFill>
              </a:rPr>
              <a:t> representa las mediciones de la variable de interés</a:t>
            </a:r>
          </a:p>
          <a:p>
            <a:pPr marL="1097280" lvl="2" indent="-457200">
              <a:buAutoNum type="alphaUcPeriod"/>
            </a:pPr>
            <a:endParaRPr lang="es-PE" sz="1800" dirty="0" smtClean="0">
              <a:solidFill>
                <a:srgbClr val="FFFF00"/>
              </a:solidFill>
            </a:endParaRPr>
          </a:p>
          <a:p>
            <a:pPr marL="457200" indent="-457200">
              <a:buAutoNum type="alphaUcPeriod"/>
            </a:pPr>
            <a:endParaRPr lang="es-PE" sz="2000" b="1" dirty="0">
              <a:solidFill>
                <a:srgbClr val="FFFF00"/>
              </a:solidFill>
            </a:endParaRPr>
          </a:p>
        </p:txBody>
      </p:sp>
    </p:spTree>
    <p:extLst>
      <p:ext uri="{BB962C8B-B14F-4D97-AF65-F5344CB8AC3E}">
        <p14:creationId xmlns:p14="http://schemas.microsoft.com/office/powerpoint/2010/main" val="3439242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435280" cy="5919936"/>
          </a:xfrm>
        </p:spPr>
        <p:txBody>
          <a:bodyPr>
            <a:normAutofit/>
          </a:bodyPr>
          <a:lstStyle/>
          <a:p>
            <a:pPr algn="just">
              <a:buNone/>
            </a:pPr>
            <a:r>
              <a:rPr lang="es-ES_tradnl" sz="2000" b="1" dirty="0" smtClean="0">
                <a:solidFill>
                  <a:schemeClr val="tx1">
                    <a:lumMod val="95000"/>
                  </a:schemeClr>
                </a:solidFill>
              </a:rPr>
              <a:t>	1.2. Descriptivo comparativo: Recolección de información en dos o más 	muestras sobre un mismo fenómeno y comparación  en los datos generales o en una categoría de ellos </a:t>
            </a:r>
          </a:p>
          <a:p>
            <a:pPr algn="just">
              <a:buNone/>
            </a:pPr>
            <a:endParaRPr lang="es-ES_tradnl" sz="2000" b="1" dirty="0" smtClean="0">
              <a:solidFill>
                <a:schemeClr val="tx1">
                  <a:lumMod val="95000"/>
                </a:schemeClr>
              </a:solidFill>
            </a:endParaRPr>
          </a:p>
          <a:p>
            <a:pPr algn="just">
              <a:buNone/>
            </a:pPr>
            <a:r>
              <a:rPr lang="es-ES_tradnl" sz="2000" b="1" dirty="0" smtClean="0">
                <a:solidFill>
                  <a:schemeClr val="tx1">
                    <a:lumMod val="95000"/>
                  </a:schemeClr>
                </a:solidFill>
              </a:rPr>
              <a:t>		</a:t>
            </a:r>
            <a:r>
              <a:rPr lang="es-PE" sz="2000" b="1" dirty="0" smtClean="0">
                <a:solidFill>
                  <a:schemeClr val="tx1">
                    <a:lumMod val="95000"/>
                  </a:schemeClr>
                </a:solidFill>
              </a:rPr>
              <a:t>Representación:		</a:t>
            </a:r>
          </a:p>
          <a:p>
            <a:pPr algn="just">
              <a:buNone/>
            </a:pPr>
            <a:endParaRPr lang="es-PE" sz="2000" b="1" dirty="0" smtClean="0">
              <a:solidFill>
                <a:schemeClr val="tx1">
                  <a:lumMod val="95000"/>
                </a:schemeClr>
              </a:solidFill>
            </a:endParaRPr>
          </a:p>
          <a:p>
            <a:pPr algn="just">
              <a:buNone/>
            </a:pPr>
            <a:r>
              <a:rPr lang="es-PE" sz="2000" b="1" dirty="0" smtClean="0">
                <a:solidFill>
                  <a:schemeClr val="tx1">
                    <a:lumMod val="95000"/>
                  </a:schemeClr>
                </a:solidFill>
              </a:rPr>
              <a:t>		M1		O1</a:t>
            </a:r>
          </a:p>
          <a:p>
            <a:pPr algn="just">
              <a:buNone/>
            </a:pPr>
            <a:r>
              <a:rPr lang="es-PE" sz="2000" b="1" dirty="0" smtClean="0">
                <a:solidFill>
                  <a:schemeClr val="tx1">
                    <a:lumMod val="95000"/>
                  </a:schemeClr>
                </a:solidFill>
              </a:rPr>
              <a:t>		M2		O2</a:t>
            </a:r>
          </a:p>
          <a:p>
            <a:pPr algn="just">
              <a:buNone/>
            </a:pPr>
            <a:r>
              <a:rPr lang="es-PE" sz="2000" b="1" dirty="0" smtClean="0">
                <a:solidFill>
                  <a:schemeClr val="tx1">
                    <a:lumMod val="95000"/>
                  </a:schemeClr>
                </a:solidFill>
              </a:rPr>
              <a:t>		M3		O3	O1    =	O2   =	O3    =	</a:t>
            </a:r>
            <a:r>
              <a:rPr lang="es-PE" sz="2000" b="1" dirty="0" err="1" smtClean="0">
                <a:solidFill>
                  <a:schemeClr val="tx1">
                    <a:lumMod val="95000"/>
                  </a:schemeClr>
                </a:solidFill>
              </a:rPr>
              <a:t>On</a:t>
            </a:r>
            <a:endParaRPr lang="es-PE" sz="2000" b="1" dirty="0" smtClean="0">
              <a:solidFill>
                <a:schemeClr val="tx1">
                  <a:lumMod val="95000"/>
                </a:schemeClr>
              </a:solidFill>
            </a:endParaRPr>
          </a:p>
          <a:p>
            <a:pPr algn="just">
              <a:buNone/>
            </a:pPr>
            <a:r>
              <a:rPr lang="es-PE" sz="2000" b="1" dirty="0" smtClean="0">
                <a:solidFill>
                  <a:schemeClr val="tx1">
                    <a:lumMod val="95000"/>
                  </a:schemeClr>
                </a:solidFill>
              </a:rPr>
              <a:t>		…..		----	         ≠	        ≠             ≠</a:t>
            </a:r>
          </a:p>
          <a:p>
            <a:pPr algn="just">
              <a:buNone/>
            </a:pPr>
            <a:r>
              <a:rPr lang="es-PE" sz="2000" b="1" dirty="0" smtClean="0">
                <a:solidFill>
                  <a:schemeClr val="tx1">
                    <a:lumMod val="95000"/>
                  </a:schemeClr>
                </a:solidFill>
              </a:rPr>
              <a:t>		Mn		</a:t>
            </a:r>
            <a:r>
              <a:rPr lang="es-PE" sz="2000" b="1" dirty="0" err="1" smtClean="0">
                <a:solidFill>
                  <a:schemeClr val="tx1">
                    <a:lumMod val="95000"/>
                  </a:schemeClr>
                </a:solidFill>
              </a:rPr>
              <a:t>On</a:t>
            </a:r>
            <a:r>
              <a:rPr lang="es-PE" sz="2000" b="1" dirty="0" smtClean="0">
                <a:solidFill>
                  <a:schemeClr val="tx1">
                    <a:lumMod val="95000"/>
                  </a:schemeClr>
                </a:solidFill>
              </a:rPr>
              <a:t>	</a:t>
            </a:r>
          </a:p>
          <a:p>
            <a:pPr marL="457200" indent="-457200">
              <a:buNone/>
            </a:pPr>
            <a:endParaRPr lang="es-PE" sz="2000" b="1" dirty="0" smtClean="0">
              <a:solidFill>
                <a:schemeClr val="tx1">
                  <a:lumMod val="95000"/>
                </a:schemeClr>
              </a:solidFill>
            </a:endParaRPr>
          </a:p>
          <a:p>
            <a:pPr marL="457200" indent="-457200">
              <a:buNone/>
            </a:pPr>
            <a:r>
              <a:rPr lang="es-PE" sz="2000" b="1" dirty="0" smtClean="0">
                <a:solidFill>
                  <a:schemeClr val="tx1">
                    <a:lumMod val="95000"/>
                  </a:schemeClr>
                </a:solidFill>
              </a:rPr>
              <a:t>		Donde:  M1, M2, M3, Mn,   representan a cada una de las muestras y  O1, O2, O3 y  </a:t>
            </a:r>
            <a:r>
              <a:rPr lang="es-PE" sz="2000" b="1" dirty="0" err="1" smtClean="0">
                <a:solidFill>
                  <a:schemeClr val="tx1">
                    <a:lumMod val="95000"/>
                  </a:schemeClr>
                </a:solidFill>
              </a:rPr>
              <a:t>On</a:t>
            </a:r>
            <a:r>
              <a:rPr lang="es-PE" sz="2000" b="1" dirty="0" smtClean="0">
                <a:solidFill>
                  <a:schemeClr val="tx1">
                    <a:lumMod val="95000"/>
                  </a:schemeClr>
                </a:solidFill>
              </a:rPr>
              <a:t> representan las observaciones o  mediciones  en cada una de las muestras.</a:t>
            </a:r>
            <a:endParaRPr lang="es-ES_tradnl" b="1" dirty="0">
              <a:solidFill>
                <a:schemeClr val="tx1">
                  <a:lumMod val="95000"/>
                </a:schemeClr>
              </a:solidFill>
            </a:endParaRPr>
          </a:p>
        </p:txBody>
      </p:sp>
    </p:spTree>
    <p:extLst>
      <p:ext uri="{BB962C8B-B14F-4D97-AF65-F5344CB8AC3E}">
        <p14:creationId xmlns:p14="http://schemas.microsoft.com/office/powerpoint/2010/main" val="3912152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401080" cy="6038872"/>
          </a:xfrm>
        </p:spPr>
        <p:txBody>
          <a:bodyPr/>
          <a:lstStyle/>
          <a:p>
            <a:pPr lvl="0">
              <a:buNone/>
            </a:pPr>
            <a:endParaRPr lang="es-ES" sz="2000" b="1" dirty="0" smtClean="0">
              <a:solidFill>
                <a:srgbClr val="FFFF00"/>
              </a:solidFill>
            </a:endParaRPr>
          </a:p>
          <a:p>
            <a:pPr lvl="0">
              <a:buNone/>
            </a:pPr>
            <a:r>
              <a:rPr lang="es-ES" sz="2000" b="1" dirty="0" smtClean="0">
                <a:solidFill>
                  <a:schemeClr val="tx1">
                    <a:lumMod val="95000"/>
                  </a:schemeClr>
                </a:solidFill>
              </a:rPr>
              <a:t>1.3. </a:t>
            </a:r>
            <a:r>
              <a:rPr lang="es-ES" sz="2000" b="1" dirty="0" err="1" smtClean="0">
                <a:solidFill>
                  <a:schemeClr val="tx1">
                    <a:lumMod val="95000"/>
                  </a:schemeClr>
                </a:solidFill>
              </a:rPr>
              <a:t>Correlacionales</a:t>
            </a:r>
            <a:endParaRPr lang="es-ES" sz="2000" b="1" dirty="0">
              <a:solidFill>
                <a:schemeClr val="tx1">
                  <a:lumMod val="95000"/>
                </a:schemeClr>
              </a:solidFill>
            </a:endParaRPr>
          </a:p>
          <a:p>
            <a:pPr lvl="0">
              <a:buNone/>
            </a:pPr>
            <a:endParaRPr lang="es-ES" sz="2000" b="1" dirty="0" smtClean="0">
              <a:solidFill>
                <a:schemeClr val="tx1">
                  <a:lumMod val="95000"/>
                </a:schemeClr>
              </a:solidFill>
            </a:endParaRPr>
          </a:p>
          <a:p>
            <a:pPr lvl="0">
              <a:buNone/>
            </a:pPr>
            <a:r>
              <a:rPr lang="es-ES" sz="2000" b="1" dirty="0" smtClean="0">
                <a:solidFill>
                  <a:schemeClr val="tx1">
                    <a:lumMod val="95000"/>
                  </a:schemeClr>
                </a:solidFill>
              </a:rPr>
              <a:t> 	Se orienta a determinar el grado de relación existente entre dos o más variables en una misma muestra de sujetos.   Su diagrama es el siguiente:</a:t>
            </a:r>
            <a:endParaRPr lang="es-ES" b="1" dirty="0" smtClean="0">
              <a:solidFill>
                <a:schemeClr val="tx1">
                  <a:lumMod val="95000"/>
                </a:schemeClr>
              </a:solidFill>
            </a:endParaRPr>
          </a:p>
          <a:p>
            <a:pPr>
              <a:buNone/>
            </a:pPr>
            <a:r>
              <a:rPr lang="es-ES" b="1" dirty="0" smtClean="0">
                <a:solidFill>
                  <a:schemeClr val="tx1">
                    <a:lumMod val="95000"/>
                  </a:schemeClr>
                </a:solidFill>
              </a:rPr>
              <a:t>				</a:t>
            </a:r>
            <a:r>
              <a:rPr lang="es-ES" sz="2000" b="1" dirty="0" err="1" smtClean="0">
                <a:solidFill>
                  <a:schemeClr val="tx1">
                    <a:lumMod val="95000"/>
                  </a:schemeClr>
                </a:solidFill>
              </a:rPr>
              <a:t>O</a:t>
            </a:r>
            <a:r>
              <a:rPr lang="es-ES" sz="2000" b="1" baseline="-25000" dirty="0" err="1" smtClean="0">
                <a:solidFill>
                  <a:schemeClr val="tx1">
                    <a:lumMod val="95000"/>
                  </a:schemeClr>
                </a:solidFill>
              </a:rPr>
              <a:t>x</a:t>
            </a:r>
            <a:r>
              <a:rPr lang="es-ES" sz="2000" b="1" baseline="-25000" dirty="0" smtClean="0">
                <a:solidFill>
                  <a:schemeClr val="tx1">
                    <a:lumMod val="95000"/>
                  </a:schemeClr>
                </a:solidFill>
              </a:rPr>
              <a:t>			</a:t>
            </a:r>
            <a:r>
              <a:rPr lang="es-ES" sz="2000" b="1" dirty="0" smtClean="0">
                <a:solidFill>
                  <a:schemeClr val="tx1">
                    <a:lumMod val="95000"/>
                  </a:schemeClr>
                </a:solidFill>
              </a:rPr>
              <a:t>         </a:t>
            </a:r>
            <a:r>
              <a:rPr lang="es-ES" sz="2000" b="1" dirty="0" err="1" smtClean="0">
                <a:solidFill>
                  <a:schemeClr val="tx1">
                    <a:lumMod val="95000"/>
                  </a:schemeClr>
                </a:solidFill>
              </a:rPr>
              <a:t>O</a:t>
            </a:r>
            <a:r>
              <a:rPr lang="es-ES" sz="2000" b="1" baseline="-25000" dirty="0" err="1" smtClean="0">
                <a:solidFill>
                  <a:schemeClr val="tx1">
                    <a:lumMod val="95000"/>
                  </a:schemeClr>
                </a:solidFill>
              </a:rPr>
              <a:t>x</a:t>
            </a:r>
            <a:endParaRPr lang="es-ES" sz="2000" b="1" dirty="0" smtClean="0">
              <a:solidFill>
                <a:schemeClr val="tx1">
                  <a:lumMod val="95000"/>
                </a:schemeClr>
              </a:solidFill>
            </a:endParaRPr>
          </a:p>
          <a:p>
            <a:pPr>
              <a:buNone/>
            </a:pPr>
            <a:r>
              <a:rPr lang="es-ES" sz="2000" b="1" dirty="0" smtClean="0">
                <a:solidFill>
                  <a:schemeClr val="tx1">
                    <a:lumMod val="95000"/>
                  </a:schemeClr>
                </a:solidFill>
              </a:rPr>
              <a:t>				         r</a:t>
            </a:r>
          </a:p>
          <a:p>
            <a:pPr>
              <a:buNone/>
            </a:pPr>
            <a:r>
              <a:rPr lang="es-ES" sz="2000" b="1" dirty="0" smtClean="0">
                <a:solidFill>
                  <a:schemeClr val="tx1">
                    <a:lumMod val="95000"/>
                  </a:schemeClr>
                </a:solidFill>
              </a:rPr>
              <a:t>			M	r                 </a:t>
            </a:r>
            <a:r>
              <a:rPr lang="es-ES" sz="2000" b="1" dirty="0" err="1" smtClean="0">
                <a:solidFill>
                  <a:schemeClr val="tx1">
                    <a:lumMod val="95000"/>
                  </a:schemeClr>
                </a:solidFill>
              </a:rPr>
              <a:t>O</a:t>
            </a:r>
            <a:r>
              <a:rPr lang="es-ES" sz="2000" b="1" baseline="-25000" dirty="0" err="1" smtClean="0">
                <a:solidFill>
                  <a:schemeClr val="tx1">
                    <a:lumMod val="95000"/>
                  </a:schemeClr>
                </a:solidFill>
              </a:rPr>
              <a:t>y</a:t>
            </a:r>
            <a:r>
              <a:rPr lang="es-ES" sz="2000" b="1" baseline="-25000" dirty="0" smtClean="0">
                <a:solidFill>
                  <a:schemeClr val="tx1">
                    <a:lumMod val="95000"/>
                  </a:schemeClr>
                </a:solidFill>
              </a:rPr>
              <a:t>                           </a:t>
            </a:r>
            <a:r>
              <a:rPr lang="es-ES" sz="3200" b="1" baseline="-25000" dirty="0" smtClean="0">
                <a:solidFill>
                  <a:schemeClr val="tx1">
                    <a:lumMod val="95000"/>
                  </a:schemeClr>
                </a:solidFill>
              </a:rPr>
              <a:t>M         r</a:t>
            </a:r>
            <a:endParaRPr lang="es-ES" sz="3200" b="1" dirty="0" smtClean="0">
              <a:solidFill>
                <a:schemeClr val="tx1">
                  <a:lumMod val="95000"/>
                </a:schemeClr>
              </a:solidFill>
            </a:endParaRPr>
          </a:p>
          <a:p>
            <a:pPr>
              <a:buNone/>
            </a:pPr>
            <a:r>
              <a:rPr lang="es-ES" sz="2000" b="1" dirty="0" smtClean="0">
                <a:solidFill>
                  <a:schemeClr val="tx1">
                    <a:lumMod val="95000"/>
                  </a:schemeClr>
                </a:solidFill>
              </a:rPr>
              <a:t>				         r</a:t>
            </a:r>
          </a:p>
          <a:p>
            <a:pPr>
              <a:buNone/>
            </a:pPr>
            <a:r>
              <a:rPr lang="es-ES" sz="2000" b="1" dirty="0" smtClean="0">
                <a:solidFill>
                  <a:schemeClr val="tx1">
                    <a:lumMod val="95000"/>
                  </a:schemeClr>
                </a:solidFill>
              </a:rPr>
              <a:t>				O</a:t>
            </a:r>
            <a:r>
              <a:rPr lang="es-ES" sz="2000" b="1" baseline="-25000" dirty="0" smtClean="0">
                <a:solidFill>
                  <a:schemeClr val="tx1">
                    <a:lumMod val="95000"/>
                  </a:schemeClr>
                </a:solidFill>
              </a:rPr>
              <a:t>z                                                                            </a:t>
            </a:r>
            <a:r>
              <a:rPr lang="es-ES" sz="2000" b="1" dirty="0" err="1" smtClean="0">
                <a:solidFill>
                  <a:prstClr val="white">
                    <a:lumMod val="95000"/>
                  </a:prstClr>
                </a:solidFill>
              </a:rPr>
              <a:t>O</a:t>
            </a:r>
            <a:r>
              <a:rPr lang="es-ES" sz="2000" b="1" baseline="-25000" dirty="0" err="1" smtClean="0">
                <a:solidFill>
                  <a:prstClr val="white">
                    <a:lumMod val="95000"/>
                  </a:prstClr>
                </a:solidFill>
              </a:rPr>
              <a:t>y</a:t>
            </a:r>
            <a:endParaRPr lang="es-ES" sz="2000" b="1" dirty="0" smtClean="0">
              <a:solidFill>
                <a:schemeClr val="tx1">
                  <a:lumMod val="95000"/>
                </a:schemeClr>
              </a:solidFill>
            </a:endParaRPr>
          </a:p>
          <a:p>
            <a:pPr>
              <a:buNone/>
            </a:pPr>
            <a:r>
              <a:rPr lang="es-ES" sz="2000" b="1" dirty="0" smtClean="0">
                <a:solidFill>
                  <a:schemeClr val="tx1">
                    <a:lumMod val="95000"/>
                  </a:schemeClr>
                </a:solidFill>
              </a:rPr>
              <a:t>	En el esquema M es la muestra en la que se efectúa la investigación y los subíndices  </a:t>
            </a:r>
            <a:r>
              <a:rPr lang="es-ES" sz="2000" b="1" dirty="0" err="1" smtClean="0">
                <a:solidFill>
                  <a:schemeClr val="tx1">
                    <a:lumMod val="95000"/>
                  </a:schemeClr>
                </a:solidFill>
              </a:rPr>
              <a:t>Ox</a:t>
            </a:r>
            <a:r>
              <a:rPr lang="es-ES" sz="2000" b="1" dirty="0" smtClean="0">
                <a:solidFill>
                  <a:schemeClr val="tx1">
                    <a:lumMod val="95000"/>
                  </a:schemeClr>
                </a:solidFill>
              </a:rPr>
              <a:t>, </a:t>
            </a:r>
            <a:r>
              <a:rPr lang="es-ES" sz="2000" b="1" dirty="0" err="1" smtClean="0">
                <a:solidFill>
                  <a:schemeClr val="tx1">
                    <a:lumMod val="95000"/>
                  </a:schemeClr>
                </a:solidFill>
              </a:rPr>
              <a:t>Oy</a:t>
            </a:r>
            <a:r>
              <a:rPr lang="es-ES" sz="2000" b="1" dirty="0" smtClean="0">
                <a:solidFill>
                  <a:schemeClr val="tx1">
                    <a:lumMod val="95000"/>
                  </a:schemeClr>
                </a:solidFill>
              </a:rPr>
              <a:t>  y Oz indican  las observaciones obtenidas en cada una de las tres variables distintas. Asimismo r indica la correlación entre las variables.</a:t>
            </a:r>
          </a:p>
          <a:p>
            <a:pPr>
              <a:buNone/>
            </a:pPr>
            <a:endParaRPr lang="es-ES_tradnl" dirty="0"/>
          </a:p>
        </p:txBody>
      </p:sp>
      <p:sp>
        <p:nvSpPr>
          <p:cNvPr id="2" name="1 CuadroTexto"/>
          <p:cNvSpPr txBox="1"/>
          <p:nvPr/>
        </p:nvSpPr>
        <p:spPr>
          <a:xfrm>
            <a:off x="-4861048" y="-1107504"/>
            <a:ext cx="184731" cy="369332"/>
          </a:xfrm>
          <a:prstGeom prst="rect">
            <a:avLst/>
          </a:prstGeom>
          <a:noFill/>
        </p:spPr>
        <p:txBody>
          <a:bodyPr wrap="none" rtlCol="0">
            <a:spAutoFit/>
          </a:bodyPr>
          <a:lstStyle/>
          <a:p>
            <a:endParaRPr lang="es-PE" dirty="0">
              <a:solidFill>
                <a:prstClr val="white"/>
              </a:solidFill>
            </a:endParaRPr>
          </a:p>
        </p:txBody>
      </p:sp>
      <p:cxnSp>
        <p:nvCxnSpPr>
          <p:cNvPr id="5" name="4 Conector recto de flecha"/>
          <p:cNvCxnSpPr/>
          <p:nvPr/>
        </p:nvCxnSpPr>
        <p:spPr>
          <a:xfrm flipV="1">
            <a:off x="2699792" y="2708920"/>
            <a:ext cx="57606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699792" y="3501008"/>
            <a:ext cx="576064" cy="698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6012160" y="3742184"/>
            <a:ext cx="72008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flipV="1">
            <a:off x="6012160" y="2708920"/>
            <a:ext cx="504056" cy="7326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3419872" y="2708920"/>
            <a:ext cx="0" cy="14904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3635896" y="2708920"/>
            <a:ext cx="864096" cy="7326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flipV="1">
            <a:off x="3635896" y="3659324"/>
            <a:ext cx="864096" cy="62292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6732240" y="2852936"/>
            <a:ext cx="72008" cy="13464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484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038872"/>
          </a:xfrm>
        </p:spPr>
        <p:txBody>
          <a:bodyPr>
            <a:normAutofit/>
          </a:bodyPr>
          <a:lstStyle/>
          <a:p>
            <a:pPr>
              <a:buNone/>
            </a:pPr>
            <a:endParaRPr lang="es-ES_tradnl" sz="2400" b="1" dirty="0" smtClean="0">
              <a:solidFill>
                <a:srgbClr val="FFFF00"/>
              </a:solidFill>
            </a:endParaRPr>
          </a:p>
          <a:p>
            <a:pPr>
              <a:buNone/>
            </a:pPr>
            <a:r>
              <a:rPr lang="es-ES_tradnl" sz="2400" dirty="0" smtClean="0">
                <a:solidFill>
                  <a:schemeClr val="tx1">
                    <a:lumMod val="95000"/>
                  </a:schemeClr>
                </a:solidFill>
              </a:rPr>
              <a:t>2</a:t>
            </a:r>
            <a:r>
              <a:rPr lang="es-ES_tradnl" sz="2400" b="1" dirty="0" smtClean="0">
                <a:solidFill>
                  <a:schemeClr val="tx1">
                    <a:lumMod val="95000"/>
                  </a:schemeClr>
                </a:solidFill>
              </a:rPr>
              <a:t>. Longitudinales</a:t>
            </a:r>
          </a:p>
          <a:p>
            <a:pPr>
              <a:buNone/>
            </a:pPr>
            <a:r>
              <a:rPr lang="es-ES_tradnl" sz="2000" dirty="0" smtClean="0">
                <a:solidFill>
                  <a:schemeClr val="tx1">
                    <a:lumMod val="95000"/>
                  </a:schemeClr>
                </a:solidFill>
              </a:rPr>
              <a:t>	</a:t>
            </a:r>
            <a:r>
              <a:rPr lang="es-ES_tradnl" sz="1800" dirty="0" smtClean="0">
                <a:solidFill>
                  <a:schemeClr val="tx1">
                    <a:lumMod val="95000"/>
                  </a:schemeClr>
                </a:solidFill>
              </a:rPr>
              <a:t>También  denominados evolutivos, analizan los cambios del comportamiento de las variables a través del tiempo.</a:t>
            </a:r>
          </a:p>
          <a:p>
            <a:pPr>
              <a:buNone/>
            </a:pPr>
            <a:endParaRPr lang="es-ES_tradnl" sz="1800" dirty="0" smtClean="0">
              <a:solidFill>
                <a:schemeClr val="tx1">
                  <a:lumMod val="95000"/>
                </a:schemeClr>
              </a:solidFill>
            </a:endParaRPr>
          </a:p>
          <a:p>
            <a:pPr marL="269875" lvl="0" indent="0" algn="just">
              <a:buNone/>
            </a:pPr>
            <a:r>
              <a:rPr lang="es-ES_tradnl" sz="1800" dirty="0" smtClean="0">
                <a:solidFill>
                  <a:schemeClr val="tx1">
                    <a:lumMod val="95000"/>
                  </a:schemeClr>
                </a:solidFill>
              </a:rPr>
              <a:t>2.1. </a:t>
            </a:r>
            <a:r>
              <a:rPr lang="es-ES" sz="1800" dirty="0" smtClean="0">
                <a:solidFill>
                  <a:schemeClr val="tx1">
                    <a:lumMod val="95000"/>
                  </a:schemeClr>
                </a:solidFill>
              </a:rPr>
              <a:t>De tendencia (</a:t>
            </a:r>
            <a:r>
              <a:rPr lang="es-ES" sz="1800" i="1" dirty="0" err="1" smtClean="0">
                <a:solidFill>
                  <a:schemeClr val="tx1">
                    <a:lumMod val="95000"/>
                  </a:schemeClr>
                </a:solidFill>
              </a:rPr>
              <a:t>trend</a:t>
            </a:r>
            <a:r>
              <a:rPr lang="es-ES" sz="1800" i="1" dirty="0" smtClean="0">
                <a:solidFill>
                  <a:schemeClr val="tx1">
                    <a:lumMod val="95000"/>
                  </a:schemeClr>
                </a:solidFill>
              </a:rPr>
              <a:t>)</a:t>
            </a:r>
            <a:r>
              <a:rPr lang="es-ES" sz="1800" dirty="0" smtClean="0">
                <a:solidFill>
                  <a:schemeClr val="tx1">
                    <a:lumMod val="95000"/>
                  </a:schemeClr>
                </a:solidFill>
              </a:rPr>
              <a:t>: Estos diseños son caracterizados por analizar cambios a través del tiempo en categorías, variables o sus relaciones. Cada muestra evaluada no es la misma pero sí la población.</a:t>
            </a:r>
          </a:p>
          <a:p>
            <a:pPr>
              <a:buNone/>
            </a:pPr>
            <a:endParaRPr lang="es-ES" sz="1800" dirty="0" smtClean="0">
              <a:solidFill>
                <a:schemeClr val="tx1">
                  <a:lumMod val="95000"/>
                </a:schemeClr>
              </a:solidFill>
            </a:endParaRPr>
          </a:p>
          <a:p>
            <a:pPr lvl="0">
              <a:buNone/>
            </a:pPr>
            <a:r>
              <a:rPr lang="es-ES" sz="1800" dirty="0" smtClean="0">
                <a:solidFill>
                  <a:schemeClr val="tx1">
                    <a:lumMod val="95000"/>
                  </a:schemeClr>
                </a:solidFill>
              </a:rPr>
              <a:t>	2.2. De evolución de grupo </a:t>
            </a:r>
            <a:r>
              <a:rPr lang="es-ES" sz="1800" i="1" dirty="0" smtClean="0">
                <a:solidFill>
                  <a:schemeClr val="tx1">
                    <a:lumMod val="95000"/>
                  </a:schemeClr>
                </a:solidFill>
              </a:rPr>
              <a:t>(cohortes) : </a:t>
            </a:r>
            <a:r>
              <a:rPr lang="es-ES" sz="1800" dirty="0" smtClean="0">
                <a:solidFill>
                  <a:schemeClr val="tx1">
                    <a:lumMod val="95000"/>
                  </a:schemeClr>
                </a:solidFill>
              </a:rPr>
              <a:t>Estos diseños examinan cambios a través del tiempo  en </a:t>
            </a:r>
            <a:r>
              <a:rPr lang="es-ES" sz="1800" dirty="0" err="1" smtClean="0">
                <a:solidFill>
                  <a:schemeClr val="tx1">
                    <a:lumMod val="95000"/>
                  </a:schemeClr>
                </a:solidFill>
              </a:rPr>
              <a:t>subpoblaciones</a:t>
            </a:r>
            <a:r>
              <a:rPr lang="es-ES" sz="1800" dirty="0" smtClean="0">
                <a:solidFill>
                  <a:schemeClr val="tx1">
                    <a:lumMod val="95000"/>
                  </a:schemeClr>
                </a:solidFill>
              </a:rPr>
              <a:t> o grupos específicos.  La peculiaridad es que las cohortes vienen a ser grupos de personas vinculados de algún modo o identificados por alguna característica común, generalmente la edad o la época. </a:t>
            </a:r>
          </a:p>
          <a:p>
            <a:endParaRPr lang="es-ES" sz="1800" dirty="0" smtClean="0">
              <a:solidFill>
                <a:schemeClr val="tx1">
                  <a:lumMod val="95000"/>
                </a:schemeClr>
              </a:solidFill>
            </a:endParaRPr>
          </a:p>
          <a:p>
            <a:pPr lvl="0">
              <a:buNone/>
            </a:pPr>
            <a:r>
              <a:rPr lang="es-ES_tradnl" sz="1800" dirty="0" smtClean="0">
                <a:solidFill>
                  <a:schemeClr val="tx1">
                    <a:lumMod val="95000"/>
                  </a:schemeClr>
                </a:solidFill>
              </a:rPr>
              <a:t>	2.3. </a:t>
            </a:r>
            <a:r>
              <a:rPr lang="es-ES" sz="1800" dirty="0" smtClean="0">
                <a:solidFill>
                  <a:schemeClr val="tx1">
                    <a:lumMod val="95000"/>
                  </a:schemeClr>
                </a:solidFill>
              </a:rPr>
              <a:t>De  panel: Este diseño se diferencia de los anteriores en que el mismo grupo de participantes es evaluado en todos los tiempos o momentos. </a:t>
            </a:r>
          </a:p>
          <a:p>
            <a:pPr>
              <a:buNone/>
            </a:pPr>
            <a:endParaRPr lang="es-ES_tradnl" sz="1800" dirty="0">
              <a:solidFill>
                <a:schemeClr val="tx1">
                  <a:lumMod val="95000"/>
                </a:schemeClr>
              </a:solidFill>
            </a:endParaRPr>
          </a:p>
        </p:txBody>
      </p:sp>
    </p:spTree>
    <p:extLst>
      <p:ext uri="{BB962C8B-B14F-4D97-AF65-F5344CB8AC3E}">
        <p14:creationId xmlns:p14="http://schemas.microsoft.com/office/powerpoint/2010/main" val="2129322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357982"/>
          </a:xfrm>
        </p:spPr>
        <p:txBody>
          <a:bodyPr>
            <a:normAutofit fontScale="92500" lnSpcReduction="20000"/>
          </a:bodyPr>
          <a:lstStyle/>
          <a:p>
            <a:pPr>
              <a:lnSpc>
                <a:spcPct val="150000"/>
              </a:lnSpc>
              <a:buNone/>
            </a:pPr>
            <a:r>
              <a:rPr lang="es-ES" sz="2400" b="1" dirty="0" smtClean="0">
                <a:solidFill>
                  <a:schemeClr val="tx1">
                    <a:lumMod val="95000"/>
                  </a:schemeClr>
                </a:solidFill>
                <a:effectLst>
                  <a:outerShdw blurRad="38100" dist="38100" dir="2700000" algn="tl">
                    <a:srgbClr val="000000">
                      <a:alpha val="43137"/>
                    </a:srgbClr>
                  </a:outerShdw>
                </a:effectLst>
              </a:rPr>
              <a:t>3</a:t>
            </a:r>
            <a:r>
              <a:rPr lang="es-ES" sz="2200" b="1" dirty="0" smtClean="0">
                <a:solidFill>
                  <a:schemeClr val="tx1">
                    <a:lumMod val="95000"/>
                  </a:schemeClr>
                </a:solidFill>
                <a:effectLst>
                  <a:outerShdw blurRad="38100" dist="38100" dir="2700000" algn="tl">
                    <a:srgbClr val="000000">
                      <a:alpha val="43137"/>
                    </a:srgbClr>
                  </a:outerShdw>
                </a:effectLst>
              </a:rPr>
              <a:t>. Diseños ex post facto   </a:t>
            </a:r>
          </a:p>
          <a:p>
            <a:pPr algn="just">
              <a:lnSpc>
                <a:spcPct val="150000"/>
              </a:lnSpc>
              <a:buNone/>
            </a:pPr>
            <a:r>
              <a:rPr lang="es-ES" sz="1900" b="1" dirty="0" smtClean="0">
                <a:solidFill>
                  <a:schemeClr val="tx1">
                    <a:lumMod val="95000"/>
                  </a:schemeClr>
                </a:solidFill>
              </a:rPr>
              <a:t>  </a:t>
            </a:r>
          </a:p>
          <a:p>
            <a:pPr algn="just">
              <a:lnSpc>
                <a:spcPct val="150000"/>
              </a:lnSpc>
              <a:buNone/>
            </a:pPr>
            <a:r>
              <a:rPr lang="es-ES" sz="1900" b="1" dirty="0" smtClean="0">
                <a:solidFill>
                  <a:schemeClr val="tx1">
                    <a:lumMod val="95000"/>
                  </a:schemeClr>
                </a:solidFill>
              </a:rPr>
              <a:t>	 Si bien, los diseños experimentales  son los que permiten contrastar hipótesis causales con las máximas garantías,  existen estudios en los que se pretende determinar las causas de los fenómenos, cuando el efecto de la variable independiente  ha transcurrido o cuando existe la imposibilidad de poder manipularla; así, la expresión latina “</a:t>
            </a:r>
            <a:r>
              <a:rPr lang="es-ES" sz="1900" b="1" i="1" dirty="0" smtClean="0">
                <a:solidFill>
                  <a:schemeClr val="tx1">
                    <a:lumMod val="95000"/>
                  </a:schemeClr>
                </a:solidFill>
              </a:rPr>
              <a:t>ex post facto</a:t>
            </a:r>
            <a:r>
              <a:rPr lang="es-ES" sz="1900" b="1" dirty="0" smtClean="0">
                <a:solidFill>
                  <a:schemeClr val="tx1">
                    <a:lumMod val="95000"/>
                  </a:schemeClr>
                </a:solidFill>
              </a:rPr>
              <a:t>” significa </a:t>
            </a:r>
            <a:r>
              <a:rPr lang="es-ES" sz="1900" b="1" i="1" dirty="0" smtClean="0">
                <a:solidFill>
                  <a:schemeClr val="tx1">
                    <a:lumMod val="95000"/>
                  </a:schemeClr>
                </a:solidFill>
              </a:rPr>
              <a:t>llega después de que haya ocurrido.</a:t>
            </a:r>
          </a:p>
          <a:p>
            <a:pPr algn="just">
              <a:lnSpc>
                <a:spcPct val="150000"/>
              </a:lnSpc>
              <a:buNone/>
            </a:pPr>
            <a:endParaRPr lang="es-ES" sz="1900" b="1" i="1" dirty="0" smtClean="0">
              <a:solidFill>
                <a:schemeClr val="tx1">
                  <a:lumMod val="95000"/>
                </a:schemeClr>
              </a:solidFill>
            </a:endParaRPr>
          </a:p>
          <a:p>
            <a:pPr marL="274320" lvl="2" indent="-274320">
              <a:lnSpc>
                <a:spcPct val="150000"/>
              </a:lnSpc>
              <a:buClr>
                <a:schemeClr val="accent3"/>
              </a:buClr>
              <a:buSzPct val="95000"/>
              <a:buNone/>
            </a:pPr>
            <a:r>
              <a:rPr lang="es-ES" sz="1900" b="1" i="1" dirty="0" smtClean="0">
                <a:solidFill>
                  <a:schemeClr val="tx1">
                    <a:lumMod val="95000"/>
                  </a:schemeClr>
                </a:solidFill>
              </a:rPr>
              <a:t>	</a:t>
            </a:r>
            <a:r>
              <a:rPr lang="es-ES" sz="1900" b="1" i="1" dirty="0" smtClean="0">
                <a:solidFill>
                  <a:schemeClr val="tx1">
                    <a:lumMod val="95000"/>
                  </a:schemeClr>
                </a:solidFill>
                <a:effectLst>
                  <a:outerShdw blurRad="38100" dist="38100" dir="2700000" algn="tl">
                    <a:srgbClr val="000000">
                      <a:alpha val="43137"/>
                    </a:srgbClr>
                  </a:outerShdw>
                </a:effectLst>
              </a:rPr>
              <a:t>3.1. </a:t>
            </a:r>
            <a:r>
              <a:rPr lang="es-ES" sz="1900" b="1" dirty="0" smtClean="0">
                <a:solidFill>
                  <a:schemeClr val="tx1">
                    <a:lumMod val="95000"/>
                  </a:schemeClr>
                </a:solidFill>
                <a:effectLst>
                  <a:outerShdw blurRad="38100" dist="38100" dir="2700000" algn="tl">
                    <a:srgbClr val="000000">
                      <a:alpha val="43137"/>
                    </a:srgbClr>
                  </a:outerShdw>
                </a:effectLst>
              </a:rPr>
              <a:t>Diseños ex post facto retrospectivos. </a:t>
            </a:r>
          </a:p>
          <a:p>
            <a:pPr algn="just">
              <a:lnSpc>
                <a:spcPct val="150000"/>
              </a:lnSpc>
              <a:buNone/>
            </a:pPr>
            <a:r>
              <a:rPr lang="es-ES" sz="1900" b="1" dirty="0" smtClean="0">
                <a:solidFill>
                  <a:schemeClr val="tx1">
                    <a:lumMod val="95000"/>
                  </a:schemeClr>
                </a:solidFill>
              </a:rPr>
              <a:t>	La estrategia retrospectiva consiste en medir primero la variable dependiente y buscar después hacia atrás posibles variables independientes que expliquen el fenómeno, las que son medidas. Pueden ser:</a:t>
            </a:r>
          </a:p>
          <a:p>
            <a:pPr algn="just">
              <a:buNone/>
            </a:pPr>
            <a:endParaRPr lang="es-ES" sz="1900" b="1" dirty="0" smtClean="0">
              <a:solidFill>
                <a:srgbClr val="FFFF00"/>
              </a:solidFill>
            </a:endParaRPr>
          </a:p>
          <a:p>
            <a:pPr algn="just">
              <a:buNone/>
            </a:pPr>
            <a:r>
              <a:rPr lang="es-ES" sz="1900" b="1" dirty="0" smtClean="0">
                <a:solidFill>
                  <a:srgbClr val="FFFF00"/>
                </a:solidFill>
              </a:rPr>
              <a:t>	</a:t>
            </a:r>
            <a:endParaRPr lang="es-ES_tradnl" sz="1900" b="1" dirty="0">
              <a:solidFill>
                <a:srgbClr val="FFFF00"/>
              </a:solidFill>
            </a:endParaRPr>
          </a:p>
        </p:txBody>
      </p:sp>
    </p:spTree>
    <p:extLst>
      <p:ext uri="{BB962C8B-B14F-4D97-AF65-F5344CB8AC3E}">
        <p14:creationId xmlns:p14="http://schemas.microsoft.com/office/powerpoint/2010/main" val="2844043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51520" y="404664"/>
            <a:ext cx="8568952" cy="6264696"/>
          </a:xfrm>
        </p:spPr>
        <p:txBody>
          <a:bodyPr>
            <a:normAutofit/>
          </a:bodyPr>
          <a:lstStyle/>
          <a:p>
            <a:pPr marL="274320" marR="0" lvl="0" indent="-274320" algn="just">
              <a:buClr>
                <a:srgbClr val="9BBB59"/>
              </a:buClr>
            </a:pPr>
            <a:r>
              <a:rPr lang="es-ES" sz="1600" b="1" dirty="0" smtClean="0">
                <a:solidFill>
                  <a:srgbClr val="FFFF00"/>
                </a:solidFill>
              </a:rPr>
              <a:t>    </a:t>
            </a:r>
          </a:p>
          <a:p>
            <a:pPr marL="274320" marR="0" lvl="0" indent="-274320" algn="just">
              <a:lnSpc>
                <a:spcPct val="150000"/>
              </a:lnSpc>
              <a:buClr>
                <a:srgbClr val="9BBB59"/>
              </a:buClr>
            </a:pPr>
            <a:r>
              <a:rPr lang="es-ES" sz="1600" b="1" dirty="0" smtClean="0">
                <a:solidFill>
                  <a:srgbClr val="FFFF00"/>
                </a:solidFill>
              </a:rPr>
              <a:t>     </a:t>
            </a:r>
            <a:r>
              <a:rPr lang="es-ES" sz="2000" b="1" dirty="0" smtClean="0">
                <a:solidFill>
                  <a:schemeClr val="tx1">
                    <a:lumMod val="95000"/>
                  </a:schemeClr>
                </a:solidFill>
                <a:effectLst>
                  <a:outerShdw blurRad="38100" dist="38100" dir="2700000" algn="tl">
                    <a:srgbClr val="000000">
                      <a:alpha val="43137"/>
                    </a:srgbClr>
                  </a:outerShdw>
                </a:effectLst>
              </a:rPr>
              <a:t>Diseño </a:t>
            </a:r>
            <a:r>
              <a:rPr lang="es-ES" sz="2000" b="1" dirty="0">
                <a:solidFill>
                  <a:schemeClr val="tx1">
                    <a:lumMod val="95000"/>
                  </a:schemeClr>
                </a:solidFill>
                <a:effectLst>
                  <a:outerShdw blurRad="38100" dist="38100" dir="2700000" algn="tl">
                    <a:srgbClr val="000000">
                      <a:alpha val="43137"/>
                    </a:srgbClr>
                  </a:outerShdw>
                </a:effectLst>
              </a:rPr>
              <a:t>retrospectivo simple</a:t>
            </a:r>
            <a:r>
              <a:rPr lang="es-ES" sz="1800" b="1" dirty="0">
                <a:solidFill>
                  <a:schemeClr val="tx1">
                    <a:lumMod val="95000"/>
                  </a:schemeClr>
                </a:solidFill>
                <a:effectLst>
                  <a:outerShdw blurRad="38100" dist="38100" dir="2700000" algn="tl">
                    <a:srgbClr val="000000">
                      <a:alpha val="43137"/>
                    </a:srgbClr>
                  </a:outerShdw>
                </a:effectLst>
              </a:rPr>
              <a:t>: </a:t>
            </a:r>
            <a:r>
              <a:rPr lang="es-ES" sz="1800" b="1" dirty="0">
                <a:solidFill>
                  <a:schemeClr val="tx1">
                    <a:lumMod val="95000"/>
                  </a:schemeClr>
                </a:solidFill>
              </a:rPr>
              <a:t>El investigador recoge información sobre un grupo de casos  que comparten el mismo valor de la variable dependiente (p.ej. personas que se han suicidado o que han sido víctimas de abuso sexual); es decir, su valor no varía y lo que se indaga son las coincidencias de posibles variables independientes. </a:t>
            </a:r>
          </a:p>
          <a:p>
            <a:pPr marL="274320" marR="0" lvl="0" indent="-274320" algn="just">
              <a:buClr>
                <a:srgbClr val="9BBB59"/>
              </a:buClr>
            </a:pPr>
            <a:endParaRPr lang="es-ES" sz="1800" b="1" dirty="0">
              <a:solidFill>
                <a:schemeClr val="tx1">
                  <a:lumMod val="95000"/>
                </a:schemeClr>
              </a:solidFill>
            </a:endParaRPr>
          </a:p>
          <a:p>
            <a:pPr marL="274320" marR="0" lvl="0" indent="-274320" algn="just">
              <a:lnSpc>
                <a:spcPct val="150000"/>
              </a:lnSpc>
              <a:buClr>
                <a:srgbClr val="9BBB59"/>
              </a:buClr>
            </a:pPr>
            <a:r>
              <a:rPr lang="es-ES" sz="1800" b="1" dirty="0">
                <a:solidFill>
                  <a:schemeClr val="tx1">
                    <a:lumMod val="95000"/>
                  </a:schemeClr>
                </a:solidFill>
              </a:rPr>
              <a:t>	</a:t>
            </a:r>
            <a:r>
              <a:rPr lang="es-ES" sz="2000" b="1" dirty="0">
                <a:solidFill>
                  <a:schemeClr val="tx1">
                    <a:lumMod val="95000"/>
                  </a:schemeClr>
                </a:solidFill>
              </a:rPr>
              <a:t>Diseño retrospectivo con grupo cuasi control: </a:t>
            </a:r>
            <a:r>
              <a:rPr lang="es-ES" sz="1800" b="1" dirty="0">
                <a:solidFill>
                  <a:schemeClr val="tx1">
                    <a:lumMod val="95000"/>
                  </a:schemeClr>
                </a:solidFill>
              </a:rPr>
              <a:t>El procedimiento es similar al diseño anterior, ya que se inicia localizando un grupo de personas que tienen el mismo  valor en la variable dependiente  que se desea investigar, quienes constituyen el grupo clave, luego se ubica un grupo de personas  que no poseen el valor en la variable dependiente. Este grupo cuasi control debe ser similar al grupo clave en las variables que puedan estar asociadas al fenómeno que interesa controlar.</a:t>
            </a:r>
          </a:p>
          <a:p>
            <a:endParaRPr lang="es-PE" dirty="0"/>
          </a:p>
        </p:txBody>
      </p:sp>
    </p:spTree>
    <p:extLst>
      <p:ext uri="{BB962C8B-B14F-4D97-AF65-F5344CB8AC3E}">
        <p14:creationId xmlns:p14="http://schemas.microsoft.com/office/powerpoint/2010/main" val="3169298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215106"/>
          </a:xfrm>
        </p:spPr>
        <p:txBody>
          <a:bodyPr>
            <a:normAutofit fontScale="70000" lnSpcReduction="20000"/>
          </a:bodyPr>
          <a:lstStyle/>
          <a:p>
            <a:endParaRPr lang="es-PE" dirty="0" smtClean="0">
              <a:solidFill>
                <a:srgbClr val="FF0000"/>
              </a:solidFill>
            </a:endParaRPr>
          </a:p>
          <a:p>
            <a:pPr algn="just">
              <a:buNone/>
            </a:pPr>
            <a:r>
              <a:rPr lang="es-ES" b="1" dirty="0" smtClean="0">
                <a:solidFill>
                  <a:schemeClr val="accent6">
                    <a:lumMod val="40000"/>
                    <a:lumOff val="60000"/>
                  </a:schemeClr>
                </a:solidFill>
              </a:rPr>
              <a:t>3.2.Diseños ex post facto prospectivos</a:t>
            </a:r>
          </a:p>
          <a:p>
            <a:pPr algn="just">
              <a:buNone/>
            </a:pPr>
            <a:endParaRPr lang="es-ES" sz="2100" b="1" dirty="0" smtClean="0">
              <a:solidFill>
                <a:schemeClr val="accent6">
                  <a:lumMod val="40000"/>
                  <a:lumOff val="60000"/>
                </a:schemeClr>
              </a:solidFill>
            </a:endParaRPr>
          </a:p>
          <a:p>
            <a:pPr algn="just">
              <a:buNone/>
            </a:pPr>
            <a:r>
              <a:rPr lang="es-ES" sz="2100" dirty="0" smtClean="0">
                <a:solidFill>
                  <a:schemeClr val="accent6">
                    <a:lumMod val="40000"/>
                    <a:lumOff val="60000"/>
                  </a:schemeClr>
                </a:solidFill>
              </a:rPr>
              <a:t>	</a:t>
            </a:r>
            <a:r>
              <a:rPr lang="es-ES" dirty="0" smtClean="0">
                <a:solidFill>
                  <a:schemeClr val="accent6">
                    <a:lumMod val="40000"/>
                    <a:lumOff val="60000"/>
                  </a:schemeClr>
                </a:solidFill>
              </a:rPr>
              <a:t>Estos diseños se caracterizan porque la variable independiente ya ha tomado sus valores pero aún está pendiente el desenlace del fenómeno que el investigador desea estudiar (variable dependiente). El procedimiento de estos diseños varía, se puede iniciar buscando personas que se parezcan entre sí por poseer determinados valores de la variable independiente cuya posible influencia se desea investigar; es decir, primero se mide la variable independiente y luego la dependiente. Pueden ser: </a:t>
            </a:r>
          </a:p>
          <a:p>
            <a:pPr algn="just">
              <a:buNone/>
            </a:pPr>
            <a:endParaRPr lang="es-ES" dirty="0" smtClean="0">
              <a:solidFill>
                <a:schemeClr val="accent6">
                  <a:lumMod val="40000"/>
                  <a:lumOff val="60000"/>
                </a:schemeClr>
              </a:solidFill>
            </a:endParaRPr>
          </a:p>
          <a:p>
            <a:pPr algn="just">
              <a:buNone/>
            </a:pPr>
            <a:r>
              <a:rPr lang="es-ES" b="1" dirty="0" smtClean="0">
                <a:solidFill>
                  <a:schemeClr val="accent6">
                    <a:lumMod val="40000"/>
                    <a:lumOff val="60000"/>
                  </a:schemeClr>
                </a:solidFill>
              </a:rPr>
              <a:t>	Diseño prospectivo simple: </a:t>
            </a:r>
            <a:r>
              <a:rPr lang="es-ES" dirty="0" smtClean="0">
                <a:solidFill>
                  <a:schemeClr val="accent6">
                    <a:lumMod val="40000"/>
                    <a:lumOff val="60000"/>
                  </a:schemeClr>
                </a:solidFill>
              </a:rPr>
              <a:t>Estudia una única variable independiente, mediante la comparación de dos muestras, una que posee y la otra que no posee la variable independiente y luego se evalúa en ambas muestras la variable dependiente, con la finalidad de encontrar diferencias entre ellas. </a:t>
            </a:r>
          </a:p>
          <a:p>
            <a:pPr algn="just">
              <a:buNone/>
            </a:pPr>
            <a:endParaRPr lang="es-ES" dirty="0" smtClean="0">
              <a:solidFill>
                <a:schemeClr val="accent6">
                  <a:lumMod val="40000"/>
                  <a:lumOff val="60000"/>
                </a:schemeClr>
              </a:solidFill>
            </a:endParaRPr>
          </a:p>
          <a:p>
            <a:pPr algn="just">
              <a:buNone/>
            </a:pPr>
            <a:r>
              <a:rPr lang="es-ES" b="1" dirty="0" smtClean="0">
                <a:solidFill>
                  <a:schemeClr val="accent6">
                    <a:lumMod val="40000"/>
                    <a:lumOff val="60000"/>
                  </a:schemeClr>
                </a:solidFill>
              </a:rPr>
              <a:t>	Diseño prospectivo factorial</a:t>
            </a:r>
            <a:r>
              <a:rPr lang="es-ES" dirty="0" smtClean="0">
                <a:solidFill>
                  <a:schemeClr val="accent6">
                    <a:lumMod val="40000"/>
                    <a:lumOff val="60000"/>
                  </a:schemeClr>
                </a:solidFill>
              </a:rPr>
              <a:t>: Cuando se selecciona dos grupos, uno de ellos en los que se manifiesta la variable independiente y  el otro en el que no; se tiene el riesgo de que existan variables extrañas que puedan afectar la relación de causalidad. Ante esa circunstancia, el investigador, selecciona la(s) variable(s) que cree que pueda(n) afectar los resultados y la(s) convierte en otra(s) variable(s) independiente(s). Este diseño estudia el influjo de dos o más variables independientes sobre una dependiente. Para efectuarlo, primero se selecciona a los participantes. Tales grupos deberán tener las características que resulten de la combinación de todos los niveles de todas las variables independientes y luego se mide la variable dependiente. (11/10/10)</a:t>
            </a:r>
          </a:p>
        </p:txBody>
      </p:sp>
    </p:spTree>
    <p:extLst>
      <p:ext uri="{BB962C8B-B14F-4D97-AF65-F5344CB8AC3E}">
        <p14:creationId xmlns:p14="http://schemas.microsoft.com/office/powerpoint/2010/main" val="1680197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357982"/>
          </a:xfrm>
        </p:spPr>
        <p:txBody>
          <a:bodyPr>
            <a:normAutofit/>
          </a:bodyPr>
          <a:lstStyle/>
          <a:p>
            <a:pPr lvl="0"/>
            <a:endParaRPr lang="es-ES" dirty="0" smtClean="0"/>
          </a:p>
          <a:p>
            <a:pPr>
              <a:buNone/>
            </a:pPr>
            <a:r>
              <a:rPr lang="es-ES" b="1" dirty="0" smtClean="0"/>
              <a:t>	</a:t>
            </a:r>
            <a:r>
              <a:rPr lang="es-ES" sz="2200" b="1" dirty="0" smtClean="0">
                <a:solidFill>
                  <a:schemeClr val="tx1">
                    <a:lumMod val="95000"/>
                  </a:schemeClr>
                </a:solidFill>
              </a:rPr>
              <a:t>Diseño prospectivo </a:t>
            </a:r>
            <a:endParaRPr lang="es-ES" sz="2400" b="1" dirty="0" smtClean="0">
              <a:solidFill>
                <a:schemeClr val="tx1">
                  <a:lumMod val="95000"/>
                </a:schemeClr>
              </a:solidFill>
            </a:endParaRPr>
          </a:p>
          <a:p>
            <a:pPr algn="just">
              <a:lnSpc>
                <a:spcPct val="150000"/>
              </a:lnSpc>
              <a:buNone/>
            </a:pPr>
            <a:r>
              <a:rPr lang="es-ES" sz="2400" dirty="0" smtClean="0">
                <a:solidFill>
                  <a:schemeClr val="tx1">
                    <a:lumMod val="95000"/>
                  </a:schemeClr>
                </a:solidFill>
              </a:rPr>
              <a:t>	</a:t>
            </a:r>
            <a:r>
              <a:rPr lang="es-ES" sz="1800" dirty="0" smtClean="0">
                <a:solidFill>
                  <a:schemeClr val="tx1">
                    <a:lumMod val="95000"/>
                  </a:schemeClr>
                </a:solidFill>
              </a:rPr>
              <a:t>En este diseño lo que se hace es analizar conjuntamente muestras valores de variables y la asociación y relación entre ellas. Se trata de analizar la correlación entre las variables y  de hallar una relación funcional, si es pertinente, que relacione la variable dependiente con las variables independientes. Se utilizan las técnicas estadísticas de regresión  simple y múltiple</a:t>
            </a:r>
          </a:p>
          <a:p>
            <a:pPr algn="just">
              <a:buNone/>
            </a:pPr>
            <a:r>
              <a:rPr lang="es-ES" sz="1900" dirty="0" smtClean="0">
                <a:solidFill>
                  <a:schemeClr val="tx1">
                    <a:lumMod val="95000"/>
                  </a:schemeClr>
                </a:solidFill>
              </a:rPr>
              <a:t>	</a:t>
            </a:r>
          </a:p>
          <a:p>
            <a:pPr>
              <a:buNone/>
            </a:pPr>
            <a:r>
              <a:rPr lang="es-ES" sz="2400" b="1" dirty="0" smtClean="0">
                <a:solidFill>
                  <a:schemeClr val="tx1">
                    <a:lumMod val="95000"/>
                  </a:schemeClr>
                </a:solidFill>
              </a:rPr>
              <a:t>	Regresión  simple:        Y = f (X)</a:t>
            </a:r>
          </a:p>
          <a:p>
            <a:pPr>
              <a:buNone/>
            </a:pPr>
            <a:r>
              <a:rPr lang="es-ES" sz="2400" b="1" dirty="0">
                <a:solidFill>
                  <a:schemeClr val="tx1">
                    <a:lumMod val="95000"/>
                  </a:schemeClr>
                </a:solidFill>
              </a:rPr>
              <a:t> </a:t>
            </a:r>
            <a:r>
              <a:rPr lang="es-ES" sz="2400" b="1" dirty="0" smtClean="0">
                <a:solidFill>
                  <a:schemeClr val="tx1">
                    <a:lumMod val="95000"/>
                  </a:schemeClr>
                </a:solidFill>
              </a:rPr>
              <a:t> </a:t>
            </a:r>
          </a:p>
          <a:p>
            <a:pPr>
              <a:buNone/>
            </a:pPr>
            <a:r>
              <a:rPr lang="es-ES" sz="2400" b="1" dirty="0">
                <a:solidFill>
                  <a:schemeClr val="tx1">
                    <a:lumMod val="95000"/>
                  </a:schemeClr>
                </a:solidFill>
              </a:rPr>
              <a:t> </a:t>
            </a:r>
            <a:r>
              <a:rPr lang="es-ES" sz="2400" b="1" dirty="0" smtClean="0">
                <a:solidFill>
                  <a:schemeClr val="tx1">
                    <a:lumMod val="95000"/>
                  </a:schemeClr>
                </a:solidFill>
              </a:rPr>
              <a:t>  Regresión múltiple:     Y = f(X</a:t>
            </a:r>
            <a:r>
              <a:rPr lang="es-ES" sz="1600" b="1" dirty="0" smtClean="0">
                <a:solidFill>
                  <a:schemeClr val="tx1">
                    <a:lumMod val="95000"/>
                  </a:schemeClr>
                </a:solidFill>
              </a:rPr>
              <a:t>1 </a:t>
            </a:r>
            <a:r>
              <a:rPr lang="es-ES" sz="2400" b="1" dirty="0" smtClean="0">
                <a:solidFill>
                  <a:schemeClr val="tx1">
                    <a:lumMod val="95000"/>
                  </a:schemeClr>
                </a:solidFill>
              </a:rPr>
              <a:t>,</a:t>
            </a:r>
            <a:r>
              <a:rPr lang="es-ES" sz="1600" b="1" dirty="0" smtClean="0">
                <a:solidFill>
                  <a:schemeClr val="tx1">
                    <a:lumMod val="95000"/>
                  </a:schemeClr>
                </a:solidFill>
              </a:rPr>
              <a:t> </a:t>
            </a:r>
            <a:r>
              <a:rPr lang="es-ES" sz="2400" b="1" dirty="0" smtClean="0">
                <a:solidFill>
                  <a:schemeClr val="tx1">
                    <a:lumMod val="95000"/>
                  </a:schemeClr>
                </a:solidFill>
              </a:rPr>
              <a:t>X</a:t>
            </a:r>
            <a:r>
              <a:rPr lang="es-ES" sz="1600" b="1" dirty="0" smtClean="0">
                <a:solidFill>
                  <a:schemeClr val="tx1">
                    <a:lumMod val="95000"/>
                  </a:schemeClr>
                </a:solidFill>
              </a:rPr>
              <a:t>2 </a:t>
            </a:r>
            <a:r>
              <a:rPr lang="es-ES" sz="2400" b="1" dirty="0" smtClean="0">
                <a:solidFill>
                  <a:schemeClr val="tx1">
                    <a:lumMod val="95000"/>
                  </a:schemeClr>
                </a:solidFill>
              </a:rPr>
              <a:t>, … , </a:t>
            </a:r>
            <a:r>
              <a:rPr lang="es-ES" sz="2400" b="1" dirty="0" err="1" smtClean="0">
                <a:solidFill>
                  <a:schemeClr val="tx1">
                    <a:lumMod val="95000"/>
                  </a:schemeClr>
                </a:solidFill>
              </a:rPr>
              <a:t>X</a:t>
            </a:r>
            <a:r>
              <a:rPr lang="es-ES" sz="1600" b="1" dirty="0" err="1" smtClean="0">
                <a:solidFill>
                  <a:schemeClr val="tx1">
                    <a:lumMod val="95000"/>
                  </a:schemeClr>
                </a:solidFill>
              </a:rPr>
              <a:t>p</a:t>
            </a:r>
            <a:r>
              <a:rPr lang="es-ES" sz="1600" b="1" dirty="0" smtClean="0">
                <a:solidFill>
                  <a:schemeClr val="tx1">
                    <a:lumMod val="95000"/>
                  </a:schemeClr>
                </a:solidFill>
              </a:rPr>
              <a:t> </a:t>
            </a:r>
            <a:r>
              <a:rPr lang="es-ES" sz="2400" b="1" dirty="0" smtClean="0">
                <a:solidFill>
                  <a:schemeClr val="tx1">
                    <a:lumMod val="95000"/>
                  </a:schemeClr>
                </a:solidFill>
              </a:rPr>
              <a:t>)</a:t>
            </a:r>
            <a:endParaRPr lang="es-ES" dirty="0"/>
          </a:p>
        </p:txBody>
      </p:sp>
    </p:spTree>
    <p:extLst>
      <p:ext uri="{BB962C8B-B14F-4D97-AF65-F5344CB8AC3E}">
        <p14:creationId xmlns:p14="http://schemas.microsoft.com/office/powerpoint/2010/main" val="3774666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357166"/>
            <a:ext cx="8229600" cy="1071570"/>
          </a:xfrm>
        </p:spPr>
        <p:txBody>
          <a:bodyPr>
            <a:normAutofit fontScale="90000"/>
          </a:bodyPr>
          <a:lstStyle/>
          <a:p>
            <a:pPr lvl="0" algn="ctr"/>
            <a:r>
              <a:rPr lang="es-PE" dirty="0" smtClean="0">
                <a:solidFill>
                  <a:srgbClr val="FFC000"/>
                </a:solidFill>
              </a:rPr>
              <a:t> </a:t>
            </a:r>
            <a:br>
              <a:rPr lang="es-PE" dirty="0" smtClean="0">
                <a:solidFill>
                  <a:srgbClr val="FFC000"/>
                </a:solidFill>
              </a:rPr>
            </a:br>
            <a:r>
              <a:rPr lang="es-PE" dirty="0" smtClean="0">
                <a:solidFill>
                  <a:srgbClr val="FFC000"/>
                </a:solidFill>
              </a:rPr>
              <a:t/>
            </a:r>
            <a:br>
              <a:rPr lang="es-PE" dirty="0" smtClean="0">
                <a:solidFill>
                  <a:srgbClr val="FFC000"/>
                </a:solidFill>
              </a:rPr>
            </a:br>
            <a:r>
              <a:rPr lang="es-PE" dirty="0" smtClean="0">
                <a:solidFill>
                  <a:srgbClr val="FFC000"/>
                </a:solidFill>
              </a:rPr>
              <a:t/>
            </a:r>
            <a:br>
              <a:rPr lang="es-PE" dirty="0" smtClean="0">
                <a:solidFill>
                  <a:srgbClr val="FFC000"/>
                </a:solidFill>
              </a:rPr>
            </a:br>
            <a:r>
              <a:rPr lang="es-ES" sz="4400" b="1" dirty="0" smtClean="0">
                <a:solidFill>
                  <a:schemeClr val="tx1"/>
                </a:solidFill>
              </a:rPr>
              <a:t>Diseños experimentales</a:t>
            </a:r>
            <a:r>
              <a:rPr lang="es-ES" sz="4400" b="1" dirty="0" smtClean="0">
                <a:solidFill>
                  <a:srgbClr val="FFFF00"/>
                </a:solidFill>
              </a:rPr>
              <a:t/>
            </a:r>
            <a:br>
              <a:rPr lang="es-ES" sz="4400" b="1" dirty="0" smtClean="0">
                <a:solidFill>
                  <a:srgbClr val="FFFF00"/>
                </a:solidFill>
              </a:rPr>
            </a:br>
            <a:endParaRPr lang="es-ES" sz="4400" b="1" dirty="0">
              <a:solidFill>
                <a:srgbClr val="FFFF00"/>
              </a:solidFill>
            </a:endParaRPr>
          </a:p>
        </p:txBody>
      </p:sp>
      <p:sp>
        <p:nvSpPr>
          <p:cNvPr id="3" name="2 Marcador de contenido"/>
          <p:cNvSpPr>
            <a:spLocks noGrp="1"/>
          </p:cNvSpPr>
          <p:nvPr>
            <p:ph idx="1"/>
          </p:nvPr>
        </p:nvSpPr>
        <p:spPr>
          <a:xfrm>
            <a:off x="457200" y="1071546"/>
            <a:ext cx="8229600" cy="5253054"/>
          </a:xfrm>
        </p:spPr>
        <p:txBody>
          <a:bodyPr>
            <a:normAutofit fontScale="85000" lnSpcReduction="20000"/>
          </a:bodyPr>
          <a:lstStyle/>
          <a:p>
            <a:pPr>
              <a:buNone/>
            </a:pPr>
            <a:endParaRPr lang="es-PE" dirty="0" smtClean="0">
              <a:solidFill>
                <a:srgbClr val="FFC000"/>
              </a:solidFill>
            </a:endParaRPr>
          </a:p>
          <a:p>
            <a:pPr algn="just">
              <a:buNone/>
            </a:pPr>
            <a:r>
              <a:rPr lang="es-ES" sz="2000" dirty="0" smtClean="0"/>
              <a:t>	</a:t>
            </a:r>
            <a:r>
              <a:rPr lang="es-ES" sz="2100" dirty="0" smtClean="0"/>
              <a:t>Los diseños experimentales se utilizan </a:t>
            </a:r>
            <a:r>
              <a:rPr lang="es-ES" sz="2100" dirty="0" smtClean="0">
                <a:solidFill>
                  <a:srgbClr val="FFFF00"/>
                </a:solidFill>
              </a:rPr>
              <a:t>cuando</a:t>
            </a:r>
            <a:r>
              <a:rPr lang="es-ES" sz="2100" b="1" dirty="0" smtClean="0">
                <a:solidFill>
                  <a:srgbClr val="FFFF00"/>
                </a:solidFill>
              </a:rPr>
              <a:t> el </a:t>
            </a:r>
            <a:r>
              <a:rPr lang="es-ES" sz="2100" dirty="0" smtClean="0">
                <a:solidFill>
                  <a:srgbClr val="FFFF00"/>
                </a:solidFill>
              </a:rPr>
              <a:t>investigador manipula intencionalmente una variable independiente</a:t>
            </a:r>
            <a:r>
              <a:rPr lang="es-ES" sz="2100" b="1" dirty="0" smtClean="0">
                <a:solidFill>
                  <a:srgbClr val="FFFF00"/>
                </a:solidFill>
              </a:rPr>
              <a:t> </a:t>
            </a:r>
            <a:r>
              <a:rPr lang="es-ES" sz="2100" dirty="0" smtClean="0">
                <a:solidFill>
                  <a:srgbClr val="FFFF00"/>
                </a:solidFill>
              </a:rPr>
              <a:t>(causa) para observar los efectos en otra variable a la que se le denomina variable dependiente (consecuencia).</a:t>
            </a:r>
            <a:r>
              <a:rPr lang="es-ES" sz="2100" dirty="0" smtClean="0"/>
              <a:t> Los requisitos para que pueda considerarse a un estudio como experimento son: </a:t>
            </a:r>
          </a:p>
          <a:p>
            <a:pPr algn="just"/>
            <a:endParaRPr lang="es-ES" sz="2100" dirty="0" smtClean="0"/>
          </a:p>
          <a:p>
            <a:pPr algn="just">
              <a:buNone/>
            </a:pPr>
            <a:r>
              <a:rPr lang="es-ES" sz="2100" dirty="0" smtClean="0"/>
              <a:t>	1) la </a:t>
            </a:r>
            <a:r>
              <a:rPr lang="es-ES" sz="2100" dirty="0" smtClean="0">
                <a:solidFill>
                  <a:srgbClr val="FFFF00"/>
                </a:solidFill>
              </a:rPr>
              <a:t>manipulación intencional </a:t>
            </a:r>
            <a:r>
              <a:rPr lang="es-ES" sz="2100" dirty="0" smtClean="0"/>
              <a:t>de una  o más variables independientes, tomando en cuenta que manipular es hacer variar o asignar distintos valores a la variable independiente</a:t>
            </a:r>
          </a:p>
          <a:p>
            <a:pPr algn="just"/>
            <a:endParaRPr lang="es-ES" sz="2100" dirty="0" smtClean="0"/>
          </a:p>
          <a:p>
            <a:pPr algn="just">
              <a:buNone/>
            </a:pPr>
            <a:r>
              <a:rPr lang="es-ES" sz="2100" dirty="0" smtClean="0"/>
              <a:t>	2) </a:t>
            </a:r>
            <a:r>
              <a:rPr lang="es-ES" sz="2100" dirty="0" smtClean="0">
                <a:solidFill>
                  <a:srgbClr val="FFFF00"/>
                </a:solidFill>
              </a:rPr>
              <a:t>medir el efecto  </a:t>
            </a:r>
            <a:r>
              <a:rPr lang="es-ES" sz="2100" dirty="0" smtClean="0"/>
              <a:t>que tiene la variable independiente en la dependiente</a:t>
            </a:r>
          </a:p>
          <a:p>
            <a:pPr algn="just"/>
            <a:endParaRPr lang="es-ES" sz="2100" dirty="0" smtClean="0"/>
          </a:p>
          <a:p>
            <a:pPr algn="just">
              <a:buNone/>
            </a:pPr>
            <a:r>
              <a:rPr lang="es-ES" sz="2100" dirty="0" smtClean="0"/>
              <a:t>	3) cumplir el control o la </a:t>
            </a:r>
            <a:r>
              <a:rPr lang="es-ES" sz="2100" dirty="0" smtClean="0">
                <a:solidFill>
                  <a:srgbClr val="FFFF00"/>
                </a:solidFill>
              </a:rPr>
              <a:t>validez interna de la situación experimental</a:t>
            </a:r>
            <a:r>
              <a:rPr lang="es-ES" sz="2100" dirty="0" smtClean="0"/>
              <a:t>.</a:t>
            </a:r>
          </a:p>
          <a:p>
            <a:pPr algn="just"/>
            <a:endParaRPr lang="es-ES" sz="2100" dirty="0" smtClean="0"/>
          </a:p>
          <a:p>
            <a:pPr algn="just">
              <a:buNone/>
            </a:pPr>
            <a:r>
              <a:rPr lang="es-ES" sz="2100" dirty="0" smtClean="0"/>
              <a:t>	Para el primer requisito es importante identificar los </a:t>
            </a:r>
            <a:r>
              <a:rPr lang="es-ES" sz="2100" dirty="0" smtClean="0">
                <a:solidFill>
                  <a:srgbClr val="FFFF00"/>
                </a:solidFill>
              </a:rPr>
              <a:t>grados de manipulación </a:t>
            </a:r>
            <a:r>
              <a:rPr lang="es-ES" sz="2100" dirty="0" smtClean="0"/>
              <a:t>de la variable independiente. El nivel mínimo de manipulación es de dos grados, refiriéndose a la presencia o ausencia de la variable independiente. </a:t>
            </a:r>
            <a:r>
              <a:rPr lang="es-ES" sz="2100" dirty="0" smtClean="0">
                <a:solidFill>
                  <a:srgbClr val="FFFF00"/>
                </a:solidFill>
              </a:rPr>
              <a:t>Cada grado o nivel de manipulación involucra un grupo en el experimento.  </a:t>
            </a:r>
          </a:p>
          <a:p>
            <a:pPr>
              <a:buNone/>
            </a:pPr>
            <a:endParaRPr lang="es-PE" sz="2100" dirty="0">
              <a:solidFill>
                <a:srgbClr val="FFFF00"/>
              </a:solidFill>
            </a:endParaRPr>
          </a:p>
        </p:txBody>
      </p:sp>
    </p:spTree>
    <p:extLst>
      <p:ext uri="{BB962C8B-B14F-4D97-AF65-F5344CB8AC3E}">
        <p14:creationId xmlns:p14="http://schemas.microsoft.com/office/powerpoint/2010/main" val="3126667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64096"/>
          </a:xfrm>
        </p:spPr>
        <p:txBody>
          <a:bodyPr/>
          <a:lstStyle/>
          <a:p>
            <a:pPr algn="ctr"/>
            <a:r>
              <a:rPr lang="en-US" sz="3600" b="1" dirty="0">
                <a:solidFill>
                  <a:srgbClr val="EEECE1"/>
                </a:solidFill>
              </a:rPr>
              <a:t>PARADIGMAS DE LA INVESTIGACIÓN</a:t>
            </a:r>
            <a:endParaRPr lang="es-PE"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45466271"/>
              </p:ext>
            </p:extLst>
          </p:nvPr>
        </p:nvGraphicFramePr>
        <p:xfrm>
          <a:off x="395536" y="1556792"/>
          <a:ext cx="8229600" cy="482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196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681682"/>
          </a:xfrm>
        </p:spPr>
        <p:txBody>
          <a:bodyPr>
            <a:normAutofit fontScale="70000" lnSpcReduction="20000"/>
          </a:bodyPr>
          <a:lstStyle/>
          <a:p>
            <a:pPr>
              <a:buNone/>
            </a:pPr>
            <a:r>
              <a:rPr lang="es-ES" dirty="0" smtClean="0"/>
              <a:t>	</a:t>
            </a:r>
          </a:p>
          <a:p>
            <a:pPr algn="just">
              <a:buNone/>
            </a:pPr>
            <a:r>
              <a:rPr lang="es-ES" dirty="0" smtClean="0"/>
              <a:t>	</a:t>
            </a:r>
            <a:r>
              <a:rPr lang="es-ES" sz="2800" dirty="0" smtClean="0">
                <a:solidFill>
                  <a:srgbClr val="FFFF00"/>
                </a:solidFill>
              </a:rPr>
              <a:t>Para el segundo requisito</a:t>
            </a:r>
            <a:r>
              <a:rPr lang="es-ES" sz="2800" dirty="0" smtClean="0"/>
              <a:t>, no existen reglas acerca de cuántas variables independientes y dependientes  considerar en un estudio; eso depende de los intereses del investigador.</a:t>
            </a:r>
          </a:p>
          <a:p>
            <a:pPr algn="just">
              <a:buNone/>
            </a:pPr>
            <a:endParaRPr lang="es-ES" sz="3600" dirty="0" smtClean="0"/>
          </a:p>
          <a:p>
            <a:pPr algn="just">
              <a:buNone/>
            </a:pPr>
            <a:r>
              <a:rPr lang="es-ES" sz="2800" dirty="0" smtClean="0"/>
              <a:t>	</a:t>
            </a:r>
            <a:r>
              <a:rPr lang="es-ES" sz="2800" dirty="0" smtClean="0">
                <a:solidFill>
                  <a:srgbClr val="FFFF00"/>
                </a:solidFill>
              </a:rPr>
              <a:t>Para el tercer requisito </a:t>
            </a:r>
            <a:r>
              <a:rPr lang="es-ES" sz="2800" dirty="0" smtClean="0"/>
              <a:t>es preciso tomar en cuenta que el control  en un experimento se logra: </a:t>
            </a:r>
          </a:p>
          <a:p>
            <a:pPr algn="just">
              <a:buNone/>
            </a:pPr>
            <a:endParaRPr lang="es-ES" sz="2800" dirty="0" smtClean="0"/>
          </a:p>
          <a:p>
            <a:pPr marL="514350" indent="-514350" algn="just">
              <a:buAutoNum type="arabicParenR"/>
            </a:pPr>
            <a:r>
              <a:rPr lang="es-ES" sz="2800" dirty="0" smtClean="0"/>
              <a:t>con varios grupos de comparación (dos como mínimo) ,y </a:t>
            </a:r>
          </a:p>
          <a:p>
            <a:pPr marL="514350" indent="-514350" algn="just">
              <a:buAutoNum type="arabicParenR"/>
            </a:pPr>
            <a:r>
              <a:rPr lang="es-ES" sz="2800" dirty="0" smtClean="0"/>
              <a:t>con equivalencia de los  grupos en todo, excepto en la manipulación de la(s) variable(s) independiente(s), de tal modo que se pueda asignar las diferencias encontradas entre los grupos a la variable independiente y no a otros factores. La equivalencia inicial no se refiere a los individuos sino a la equivalencia entre los grupos; a modo de ejemplo si hay personas muy inteligentes en un grupo, también debe haberlas en el otro grupo</a:t>
            </a:r>
          </a:p>
          <a:p>
            <a:pPr algn="just">
              <a:buNone/>
            </a:pPr>
            <a:endParaRPr lang="es-ES" sz="3600" dirty="0" smtClean="0"/>
          </a:p>
          <a:p>
            <a:pPr algn="just">
              <a:buNone/>
            </a:pPr>
            <a:r>
              <a:rPr lang="es-ES" sz="2800" dirty="0" smtClean="0"/>
              <a:t>	</a:t>
            </a:r>
            <a:r>
              <a:rPr lang="es-ES" sz="2800" dirty="0" smtClean="0">
                <a:solidFill>
                  <a:srgbClr val="FFFF00"/>
                </a:solidFill>
              </a:rPr>
              <a:t>Existen dos procedimientos para lograr la equivalencia inicial</a:t>
            </a:r>
            <a:r>
              <a:rPr lang="es-ES" sz="2800" dirty="0" smtClean="0"/>
              <a:t>: la asignación al azar o el emparejamiento, siendo el mejor de ellos, según Hernández, Fernández &amp; Baptista, la asignación al azar.</a:t>
            </a:r>
            <a:endParaRPr lang="es-ES" sz="3600" dirty="0" smtClean="0"/>
          </a:p>
          <a:p>
            <a:pPr lvl="1" algn="just">
              <a:buNone/>
            </a:pPr>
            <a:endParaRPr lang="es-ES" sz="2000" dirty="0"/>
          </a:p>
        </p:txBody>
      </p:sp>
    </p:spTree>
    <p:extLst>
      <p:ext uri="{BB962C8B-B14F-4D97-AF65-F5344CB8AC3E}">
        <p14:creationId xmlns:p14="http://schemas.microsoft.com/office/powerpoint/2010/main" val="3568992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2020" y="177714"/>
            <a:ext cx="8229600" cy="1179584"/>
          </a:xfrm>
        </p:spPr>
        <p:txBody>
          <a:bodyPr>
            <a:noAutofit/>
          </a:bodyPr>
          <a:lstStyle/>
          <a:p>
            <a:pPr algn="ctr"/>
            <a:r>
              <a:rPr lang="es-PE" sz="3200" b="1" dirty="0" smtClean="0">
                <a:solidFill>
                  <a:schemeClr val="tx1"/>
                </a:solidFill>
              </a:rPr>
              <a:t>TIPOS DE DISEÑOS DE EXPERIMENTOS Y SIMBOLOGÍA UTILIZADA</a:t>
            </a:r>
            <a:endParaRPr lang="es-PE" sz="3200" b="1" dirty="0">
              <a:solidFill>
                <a:schemeClr val="tx1"/>
              </a:solidFill>
            </a:endParaRPr>
          </a:p>
        </p:txBody>
      </p:sp>
      <p:sp>
        <p:nvSpPr>
          <p:cNvPr id="3" name="2 Marcador de contenido"/>
          <p:cNvSpPr>
            <a:spLocks noGrp="1"/>
          </p:cNvSpPr>
          <p:nvPr>
            <p:ph idx="1"/>
          </p:nvPr>
        </p:nvSpPr>
        <p:spPr>
          <a:xfrm>
            <a:off x="457200" y="1643050"/>
            <a:ext cx="8229600" cy="4214842"/>
          </a:xfrm>
        </p:spPr>
        <p:txBody>
          <a:bodyPr>
            <a:normAutofit fontScale="92500" lnSpcReduction="10000"/>
          </a:bodyPr>
          <a:lstStyle/>
          <a:p>
            <a:pPr>
              <a:buNone/>
            </a:pPr>
            <a:endParaRPr lang="es-ES" sz="1800" dirty="0" smtClean="0"/>
          </a:p>
          <a:p>
            <a:pPr>
              <a:buNone/>
            </a:pPr>
            <a:r>
              <a:rPr lang="es-ES" sz="1800" dirty="0" smtClean="0">
                <a:solidFill>
                  <a:srgbClr val="FFFF00"/>
                </a:solidFill>
              </a:rPr>
              <a:t>Los diseños experimentales pueden ser:</a:t>
            </a:r>
          </a:p>
          <a:p>
            <a:pPr>
              <a:buNone/>
            </a:pPr>
            <a:endParaRPr lang="es-ES" sz="1800" dirty="0" smtClean="0"/>
          </a:p>
          <a:p>
            <a:pPr>
              <a:buNone/>
            </a:pPr>
            <a:r>
              <a:rPr lang="es-ES" sz="1800" dirty="0" smtClean="0"/>
              <a:t>		Pre experimentales</a:t>
            </a:r>
          </a:p>
          <a:p>
            <a:pPr>
              <a:buNone/>
            </a:pPr>
            <a:r>
              <a:rPr lang="es-ES" sz="1800" dirty="0" smtClean="0"/>
              <a:t>		Cuasi experimentales</a:t>
            </a:r>
          </a:p>
          <a:p>
            <a:pPr>
              <a:buNone/>
            </a:pPr>
            <a:r>
              <a:rPr lang="es-ES" sz="1800" dirty="0" smtClean="0"/>
              <a:t>		Experimentales “puros”</a:t>
            </a:r>
          </a:p>
          <a:p>
            <a:pPr>
              <a:buNone/>
            </a:pPr>
            <a:r>
              <a:rPr lang="es-ES" sz="1800" dirty="0" smtClean="0"/>
              <a:t>		</a:t>
            </a:r>
          </a:p>
          <a:p>
            <a:pPr>
              <a:buNone/>
            </a:pPr>
            <a:r>
              <a:rPr lang="es-ES" sz="1800" dirty="0" smtClean="0">
                <a:solidFill>
                  <a:srgbClr val="FFFF00"/>
                </a:solidFill>
              </a:rPr>
              <a:t>La simbología, generalmente utilizada para presentarlos es :</a:t>
            </a:r>
          </a:p>
          <a:p>
            <a:pPr>
              <a:buNone/>
            </a:pPr>
            <a:endParaRPr lang="es-ES" sz="1800" dirty="0" smtClean="0">
              <a:solidFill>
                <a:srgbClr val="FFFF00"/>
              </a:solidFill>
            </a:endParaRPr>
          </a:p>
          <a:p>
            <a:pPr>
              <a:buNone/>
            </a:pPr>
            <a:r>
              <a:rPr lang="es-ES" sz="1800" dirty="0" smtClean="0">
                <a:solidFill>
                  <a:srgbClr val="FFFF00"/>
                </a:solidFill>
              </a:rPr>
              <a:t>		</a:t>
            </a:r>
            <a:r>
              <a:rPr lang="es-ES" sz="1800" dirty="0" smtClean="0"/>
              <a:t>R	Asignación al azar o aleatoria</a:t>
            </a:r>
          </a:p>
          <a:p>
            <a:pPr>
              <a:buNone/>
            </a:pPr>
            <a:r>
              <a:rPr lang="es-ES" sz="1800" dirty="0" smtClean="0"/>
              <a:t>		G	Grupo de participantes</a:t>
            </a:r>
          </a:p>
          <a:p>
            <a:pPr>
              <a:buNone/>
            </a:pPr>
            <a:r>
              <a:rPr lang="es-ES" sz="1800" dirty="0" smtClean="0"/>
              <a:t>		X	Tratamiento</a:t>
            </a:r>
          </a:p>
          <a:p>
            <a:pPr>
              <a:buNone/>
            </a:pPr>
            <a:r>
              <a:rPr lang="es-ES" sz="1800" dirty="0" smtClean="0"/>
              <a:t>		O	Medición de  la variable dependiente</a:t>
            </a:r>
          </a:p>
          <a:p>
            <a:pPr>
              <a:buNone/>
            </a:pPr>
            <a:r>
              <a:rPr lang="es-ES" sz="1800" dirty="0" smtClean="0"/>
              <a:t>		---	Ausencia de estímulo (grupo de control)</a:t>
            </a:r>
          </a:p>
          <a:p>
            <a:pPr marL="457200" indent="-457200">
              <a:buNone/>
            </a:pPr>
            <a:endParaRPr lang="es-PE" sz="1800" dirty="0">
              <a:solidFill>
                <a:srgbClr val="FFFF00"/>
              </a:solidFill>
            </a:endParaRPr>
          </a:p>
        </p:txBody>
      </p:sp>
    </p:spTree>
    <p:extLst>
      <p:ext uri="{BB962C8B-B14F-4D97-AF65-F5344CB8AC3E}">
        <p14:creationId xmlns:p14="http://schemas.microsoft.com/office/powerpoint/2010/main" val="21222642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785794"/>
            <a:ext cx="8496944" cy="5538806"/>
          </a:xfrm>
        </p:spPr>
        <p:txBody>
          <a:bodyPr>
            <a:normAutofit lnSpcReduction="10000"/>
          </a:bodyPr>
          <a:lstStyle/>
          <a:p>
            <a:pPr>
              <a:buNone/>
            </a:pPr>
            <a:r>
              <a:rPr lang="es-ES" sz="2400" b="1" dirty="0" smtClean="0">
                <a:solidFill>
                  <a:srgbClr val="FFFF00"/>
                </a:solidFill>
              </a:rPr>
              <a:t>1. Diseños Pre experimentales</a:t>
            </a:r>
          </a:p>
          <a:p>
            <a:pPr>
              <a:buNone/>
            </a:pPr>
            <a:r>
              <a:rPr lang="es-ES" sz="2000" dirty="0" smtClean="0">
                <a:solidFill>
                  <a:srgbClr val="FFFF00"/>
                </a:solidFill>
              </a:rPr>
              <a:t>	</a:t>
            </a:r>
          </a:p>
          <a:p>
            <a:pPr>
              <a:buNone/>
            </a:pPr>
            <a:r>
              <a:rPr lang="es-ES" sz="2000" dirty="0" smtClean="0">
                <a:solidFill>
                  <a:srgbClr val="FFFF00"/>
                </a:solidFill>
              </a:rPr>
              <a:t>	1.1. Estudio de caso con una sola medición</a:t>
            </a:r>
          </a:p>
          <a:p>
            <a:pPr>
              <a:buNone/>
            </a:pPr>
            <a:endParaRPr lang="es-ES" sz="2000" dirty="0" smtClean="0">
              <a:solidFill>
                <a:srgbClr val="FFFF00"/>
              </a:solidFill>
            </a:endParaRPr>
          </a:p>
          <a:p>
            <a:pPr algn="just">
              <a:buNone/>
            </a:pPr>
            <a:r>
              <a:rPr lang="es-ES" sz="2000" dirty="0" smtClean="0"/>
              <a:t>	</a:t>
            </a:r>
            <a:r>
              <a:rPr lang="es-ES" sz="1800" dirty="0" smtClean="0"/>
              <a:t>Diseño que consiste en administrar un estímulo  o tratamiento a un grupo y después aplicar una medición de una  o más variables para observar  cuál es el nivel del grupo en estas variables.</a:t>
            </a:r>
          </a:p>
          <a:p>
            <a:pPr algn="just">
              <a:buNone/>
            </a:pPr>
            <a:endParaRPr lang="es-ES" sz="1800" dirty="0" smtClean="0"/>
          </a:p>
          <a:p>
            <a:pPr>
              <a:buNone/>
            </a:pPr>
            <a:r>
              <a:rPr lang="es-ES" sz="1800" dirty="0" smtClean="0"/>
              <a:t>	Se diagrama de la siguiente manera:</a:t>
            </a:r>
          </a:p>
          <a:p>
            <a:endParaRPr lang="es-ES" sz="2000" dirty="0" smtClean="0"/>
          </a:p>
          <a:p>
            <a:pPr>
              <a:buNone/>
            </a:pPr>
            <a:r>
              <a:rPr lang="es-ES" sz="2000" i="1" dirty="0" smtClean="0"/>
              <a:t>			</a:t>
            </a:r>
            <a:r>
              <a:rPr lang="es-ES" sz="2000" b="1" i="1" dirty="0" smtClean="0">
                <a:solidFill>
                  <a:srgbClr val="FFFF00"/>
                </a:solidFill>
              </a:rPr>
              <a:t>G		X		O</a:t>
            </a:r>
            <a:endParaRPr lang="es-ES" sz="2000" b="1" dirty="0" smtClean="0">
              <a:solidFill>
                <a:srgbClr val="FFFF00"/>
              </a:solidFill>
            </a:endParaRPr>
          </a:p>
          <a:p>
            <a:endParaRPr lang="es-ES" sz="2000" dirty="0" smtClean="0"/>
          </a:p>
          <a:p>
            <a:pPr algn="just">
              <a:buNone/>
            </a:pPr>
            <a:r>
              <a:rPr lang="es-ES" sz="2000" dirty="0" smtClean="0"/>
              <a:t>	</a:t>
            </a:r>
            <a:r>
              <a:rPr lang="es-ES" sz="1800" dirty="0" smtClean="0"/>
              <a:t>Como  se puede apreciar no hay manipulación de la variable independiente (no hay varios niveles en ellas, ni siquiera los niveles mínimos de presencia o ausencia.), por tanto adolece de falta de control experimental, tampoco hay referencia previa de qué nivel tenía el grupo antes de suministrar la variable independiente.</a:t>
            </a:r>
          </a:p>
          <a:p>
            <a:pPr algn="just">
              <a:buNone/>
            </a:pPr>
            <a:r>
              <a:rPr lang="es-ES" sz="2000" b="1" dirty="0" smtClean="0"/>
              <a:t> </a:t>
            </a:r>
            <a:endParaRPr lang="es-ES" sz="2000" dirty="0" smtClean="0"/>
          </a:p>
          <a:p>
            <a:pPr marL="457200" indent="-457200">
              <a:buAutoNum type="alphaUcPeriod"/>
            </a:pPr>
            <a:endParaRPr lang="es-PE" sz="2000" b="1" dirty="0">
              <a:solidFill>
                <a:srgbClr val="FFFF00"/>
              </a:solidFill>
            </a:endParaRPr>
          </a:p>
        </p:txBody>
      </p:sp>
    </p:spTree>
    <p:extLst>
      <p:ext uri="{BB962C8B-B14F-4D97-AF65-F5344CB8AC3E}">
        <p14:creationId xmlns:p14="http://schemas.microsoft.com/office/powerpoint/2010/main" val="17015481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967434"/>
          </a:xfrm>
        </p:spPr>
        <p:txBody>
          <a:bodyPr>
            <a:normAutofit/>
          </a:bodyPr>
          <a:lstStyle/>
          <a:p>
            <a:pPr>
              <a:buNone/>
            </a:pPr>
            <a:r>
              <a:rPr lang="es-ES" b="1" dirty="0" smtClean="0"/>
              <a:t>	</a:t>
            </a:r>
            <a:r>
              <a:rPr lang="es-ES" sz="2000" b="1" dirty="0" smtClean="0">
                <a:solidFill>
                  <a:srgbClr val="FFFF00"/>
                </a:solidFill>
              </a:rPr>
              <a:t>1.2. Diseño de pre prueba-pos prueba con un solo grupo</a:t>
            </a:r>
          </a:p>
          <a:p>
            <a:pPr>
              <a:buNone/>
            </a:pPr>
            <a:endParaRPr lang="es-ES" sz="2000" dirty="0" smtClean="0">
              <a:solidFill>
                <a:srgbClr val="FFFF00"/>
              </a:solidFill>
            </a:endParaRPr>
          </a:p>
          <a:p>
            <a:pPr algn="just">
              <a:buNone/>
            </a:pPr>
            <a:r>
              <a:rPr lang="es-ES" dirty="0" smtClean="0"/>
              <a:t>	</a:t>
            </a:r>
            <a:r>
              <a:rPr lang="es-ES" sz="1800" dirty="0" smtClean="0"/>
              <a:t>En este diseño a un grupo se le evalúa previo a la presentación del estímulo, luego se le administra el tratamiento y finalmente se le aplica una prueba posterior al estímulo.</a:t>
            </a:r>
          </a:p>
          <a:p>
            <a:pPr>
              <a:buNone/>
            </a:pPr>
            <a:endParaRPr lang="es-ES" sz="1800" dirty="0" smtClean="0"/>
          </a:p>
          <a:p>
            <a:pPr algn="just">
              <a:buNone/>
            </a:pPr>
            <a:r>
              <a:rPr lang="es-ES" dirty="0" smtClean="0"/>
              <a:t>	</a:t>
            </a:r>
            <a:r>
              <a:rPr lang="es-ES" sz="1800" dirty="0" smtClean="0"/>
              <a:t>En este diseño, a diferencia del anterior hay un seguimiento del grupo; sin embargo, no hay manipulación ni grupo de comparación y es posible que existan factores que afecten la validez interna como la historia de los individuos</a:t>
            </a:r>
            <a:r>
              <a:rPr lang="es-ES" dirty="0" smtClean="0"/>
              <a:t>.</a:t>
            </a:r>
          </a:p>
          <a:p>
            <a:pPr>
              <a:buNone/>
            </a:pPr>
            <a:r>
              <a:rPr lang="es-ES" dirty="0" smtClean="0"/>
              <a:t>	</a:t>
            </a:r>
            <a:r>
              <a:rPr lang="es-ES" sz="1800" dirty="0" smtClean="0"/>
              <a:t>El esquema se representa como sigue:</a:t>
            </a:r>
          </a:p>
          <a:p>
            <a:pPr>
              <a:buNone/>
            </a:pPr>
            <a:r>
              <a:rPr lang="es-ES" sz="1800" dirty="0" smtClean="0"/>
              <a:t> </a:t>
            </a:r>
          </a:p>
          <a:p>
            <a:pPr>
              <a:buNone/>
            </a:pPr>
            <a:r>
              <a:rPr lang="es-ES" i="1" dirty="0" smtClean="0"/>
              <a:t>		</a:t>
            </a:r>
            <a:r>
              <a:rPr lang="es-ES" sz="2000" b="1" i="1" dirty="0" smtClean="0">
                <a:solidFill>
                  <a:srgbClr val="FFFF00"/>
                </a:solidFill>
              </a:rPr>
              <a:t>G		O</a:t>
            </a:r>
            <a:r>
              <a:rPr lang="es-ES" sz="2000" b="1" i="1" baseline="-25000" dirty="0" smtClean="0">
                <a:solidFill>
                  <a:srgbClr val="FFFF00"/>
                </a:solidFill>
              </a:rPr>
              <a:t>1</a:t>
            </a:r>
            <a:r>
              <a:rPr lang="es-ES" sz="2000" b="1" i="1" dirty="0" smtClean="0">
                <a:solidFill>
                  <a:srgbClr val="FFFF00"/>
                </a:solidFill>
              </a:rPr>
              <a:t>		X		O</a:t>
            </a:r>
            <a:r>
              <a:rPr lang="es-ES" sz="2000" b="1" i="1" baseline="-25000" dirty="0" smtClean="0">
                <a:solidFill>
                  <a:srgbClr val="FFFF00"/>
                </a:solidFill>
              </a:rPr>
              <a:t>2</a:t>
            </a:r>
            <a:endParaRPr lang="es-ES" sz="2000" b="1" dirty="0" smtClean="0">
              <a:solidFill>
                <a:srgbClr val="FFFF00"/>
              </a:solidFill>
            </a:endParaRPr>
          </a:p>
          <a:p>
            <a:endParaRPr lang="es-ES" dirty="0"/>
          </a:p>
        </p:txBody>
      </p:sp>
    </p:spTree>
    <p:extLst>
      <p:ext uri="{BB962C8B-B14F-4D97-AF65-F5344CB8AC3E}">
        <p14:creationId xmlns:p14="http://schemas.microsoft.com/office/powerpoint/2010/main" val="40212191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143668"/>
          </a:xfrm>
        </p:spPr>
        <p:txBody>
          <a:bodyPr>
            <a:normAutofit fontScale="77500" lnSpcReduction="20000"/>
          </a:bodyPr>
          <a:lstStyle/>
          <a:p>
            <a:pPr>
              <a:buNone/>
            </a:pPr>
            <a:r>
              <a:rPr lang="es-ES" sz="3100" b="1" dirty="0" smtClean="0">
                <a:solidFill>
                  <a:srgbClr val="FFFF00"/>
                </a:solidFill>
              </a:rPr>
              <a:t>2. Diseños Cuasi Experimentales</a:t>
            </a:r>
          </a:p>
          <a:p>
            <a:endParaRPr lang="es-ES" b="1" dirty="0" smtClean="0">
              <a:solidFill>
                <a:srgbClr val="FFFF00"/>
              </a:solidFill>
            </a:endParaRPr>
          </a:p>
          <a:p>
            <a:pPr algn="just">
              <a:buNone/>
            </a:pPr>
            <a:r>
              <a:rPr lang="es-ES" dirty="0" smtClean="0"/>
              <a:t>	</a:t>
            </a:r>
            <a:r>
              <a:rPr lang="es-ES" sz="2300" dirty="0" smtClean="0"/>
              <a:t>Estos diseños trabajan con grupos intactos, es decir, no hay posibilidades de poder aislar las variables extrañas que puedan afectar la validez interna del trabajo. </a:t>
            </a:r>
          </a:p>
          <a:p>
            <a:pPr>
              <a:buNone/>
            </a:pPr>
            <a:r>
              <a:rPr lang="es-ES" b="1" dirty="0" smtClean="0"/>
              <a:t> </a:t>
            </a:r>
            <a:endParaRPr lang="es-ES" dirty="0" smtClean="0"/>
          </a:p>
          <a:p>
            <a:pPr>
              <a:buNone/>
            </a:pPr>
            <a:r>
              <a:rPr lang="es-ES" b="1" dirty="0" smtClean="0"/>
              <a:t>	</a:t>
            </a:r>
            <a:r>
              <a:rPr lang="es-ES" dirty="0" smtClean="0">
                <a:solidFill>
                  <a:srgbClr val="FFFF00"/>
                </a:solidFill>
              </a:rPr>
              <a:t>2.1.</a:t>
            </a:r>
            <a:r>
              <a:rPr lang="es-ES" sz="2300" dirty="0" smtClean="0">
                <a:solidFill>
                  <a:srgbClr val="FFFF00"/>
                </a:solidFill>
              </a:rPr>
              <a:t>Diseño con pos prueba únicamente y grupos intactos.</a:t>
            </a:r>
          </a:p>
          <a:p>
            <a:pPr>
              <a:buNone/>
            </a:pPr>
            <a:endParaRPr lang="es-ES" sz="2300" dirty="0" smtClean="0">
              <a:solidFill>
                <a:srgbClr val="FFFF00"/>
              </a:solidFill>
            </a:endParaRPr>
          </a:p>
          <a:p>
            <a:pPr>
              <a:buNone/>
            </a:pPr>
            <a:r>
              <a:rPr lang="es-ES" sz="2300" dirty="0" smtClean="0"/>
              <a:t>	Este diseño utiliza dos grupos: el experimental (que recibe el tratamiento) y el grupo control (que no recibe el tratamiento). Los grupos son comparados en la pos prueba para analizar si el tratamiento experimental tuvo un efecto sobre la variable dependiente (O1 con O2).No se asignan los grupos  ni por azar ni por emparejamiento, por lo que  los grupos no son equiparables entre si, lo que significa que las variaciones que pudieran suscitarse en la variable dependiente no pueden ser atribuidos exclusivamente a la variable independiente.</a:t>
            </a:r>
          </a:p>
          <a:p>
            <a:pPr algn="just">
              <a:buNone/>
            </a:pPr>
            <a:endParaRPr lang="es-ES" sz="2300" dirty="0" smtClean="0"/>
          </a:p>
          <a:p>
            <a:pPr>
              <a:buNone/>
            </a:pPr>
            <a:r>
              <a:rPr lang="es-ES" dirty="0" smtClean="0"/>
              <a:t>	</a:t>
            </a:r>
            <a:r>
              <a:rPr lang="es-ES" sz="2300" dirty="0" smtClean="0"/>
              <a:t>El diseño puede diagramarse del siguiente modo:</a:t>
            </a:r>
          </a:p>
          <a:p>
            <a:pPr>
              <a:buNone/>
            </a:pPr>
            <a:r>
              <a:rPr lang="es-ES" sz="2300" dirty="0" smtClean="0"/>
              <a:t> </a:t>
            </a:r>
          </a:p>
          <a:p>
            <a:pPr>
              <a:buNone/>
            </a:pPr>
            <a:r>
              <a:rPr lang="es-ES" i="1" dirty="0" smtClean="0"/>
              <a:t>			</a:t>
            </a:r>
            <a:r>
              <a:rPr lang="es-ES" b="1" i="1" dirty="0" smtClean="0">
                <a:solidFill>
                  <a:srgbClr val="FFFF00"/>
                </a:solidFill>
              </a:rPr>
              <a:t>G</a:t>
            </a:r>
            <a:r>
              <a:rPr lang="es-ES" b="1" baseline="-25000" dirty="0" smtClean="0">
                <a:solidFill>
                  <a:srgbClr val="FFFF00"/>
                </a:solidFill>
              </a:rPr>
              <a:t>1</a:t>
            </a:r>
            <a:r>
              <a:rPr lang="es-ES" b="1" dirty="0" smtClean="0">
                <a:solidFill>
                  <a:srgbClr val="FFFF00"/>
                </a:solidFill>
              </a:rPr>
              <a:t> 	</a:t>
            </a:r>
            <a:r>
              <a:rPr lang="es-ES" b="1" i="1" dirty="0" smtClean="0">
                <a:solidFill>
                  <a:srgbClr val="FFFF00"/>
                </a:solidFill>
              </a:rPr>
              <a:t>X  	</a:t>
            </a:r>
            <a:r>
              <a:rPr lang="es-ES" b="1" dirty="0" smtClean="0">
                <a:solidFill>
                  <a:srgbClr val="FFFF00"/>
                </a:solidFill>
              </a:rPr>
              <a:t>O</a:t>
            </a:r>
            <a:r>
              <a:rPr lang="es-ES" b="1" baseline="-25000" dirty="0" smtClean="0">
                <a:solidFill>
                  <a:srgbClr val="FFFF00"/>
                </a:solidFill>
              </a:rPr>
              <a:t>1</a:t>
            </a:r>
            <a:endParaRPr lang="es-ES" b="1" dirty="0" smtClean="0">
              <a:solidFill>
                <a:srgbClr val="FFFF00"/>
              </a:solidFill>
            </a:endParaRPr>
          </a:p>
          <a:p>
            <a:pPr>
              <a:buNone/>
            </a:pPr>
            <a:r>
              <a:rPr lang="es-ES" b="1" i="1" dirty="0" smtClean="0">
                <a:solidFill>
                  <a:srgbClr val="FFFF00"/>
                </a:solidFill>
              </a:rPr>
              <a:t>			G</a:t>
            </a:r>
            <a:r>
              <a:rPr lang="es-ES" b="1" baseline="-25000" dirty="0" smtClean="0">
                <a:solidFill>
                  <a:srgbClr val="FFFF00"/>
                </a:solidFill>
              </a:rPr>
              <a:t>2	</a:t>
            </a:r>
            <a:r>
              <a:rPr lang="es-ES" b="1" dirty="0" smtClean="0">
                <a:solidFill>
                  <a:srgbClr val="FFFF00"/>
                </a:solidFill>
              </a:rPr>
              <a:t> — 	O</a:t>
            </a:r>
            <a:r>
              <a:rPr lang="es-ES" b="1" baseline="-25000" dirty="0" smtClean="0">
                <a:solidFill>
                  <a:srgbClr val="FFFF00"/>
                </a:solidFill>
              </a:rPr>
              <a:t>2</a:t>
            </a:r>
            <a:endParaRPr lang="es-ES" b="1" dirty="0" smtClean="0">
              <a:solidFill>
                <a:srgbClr val="FFFF00"/>
              </a:solidFill>
            </a:endParaRPr>
          </a:p>
          <a:p>
            <a:pPr>
              <a:buNone/>
            </a:pPr>
            <a:r>
              <a:rPr lang="es-ES" dirty="0"/>
              <a:t>	</a:t>
            </a:r>
            <a:r>
              <a:rPr lang="es-ES" sz="2300" dirty="0" smtClean="0"/>
              <a:t>El diseño puede extenderse  para incluir más de dos grupos , cuando se tiene diferentes tratamientos experimentales o niveles de manipulación, siempre con un grupo de control.</a:t>
            </a:r>
          </a:p>
        </p:txBody>
      </p:sp>
    </p:spTree>
    <p:extLst>
      <p:ext uri="{BB962C8B-B14F-4D97-AF65-F5344CB8AC3E}">
        <p14:creationId xmlns:p14="http://schemas.microsoft.com/office/powerpoint/2010/main" val="37371051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038872"/>
          </a:xfrm>
        </p:spPr>
        <p:txBody>
          <a:bodyPr>
            <a:normAutofit fontScale="77500" lnSpcReduction="20000"/>
          </a:bodyPr>
          <a:lstStyle/>
          <a:p>
            <a:pPr>
              <a:buNone/>
            </a:pPr>
            <a:r>
              <a:rPr lang="es-ES" b="1" dirty="0" smtClean="0">
                <a:solidFill>
                  <a:srgbClr val="FFFF00"/>
                </a:solidFill>
              </a:rPr>
              <a:t>2.2.Diseño con prueba-pos prueba y grupos intactos (uno de ellos de control)</a:t>
            </a:r>
          </a:p>
          <a:p>
            <a:pPr>
              <a:buNone/>
            </a:pPr>
            <a:endParaRPr lang="es-ES" b="1" dirty="0" smtClean="0">
              <a:solidFill>
                <a:srgbClr val="FFFF00"/>
              </a:solidFill>
            </a:endParaRPr>
          </a:p>
          <a:p>
            <a:pPr algn="just">
              <a:buNone/>
            </a:pPr>
            <a:r>
              <a:rPr lang="es-ES" dirty="0" smtClean="0"/>
              <a:t>	</a:t>
            </a:r>
            <a:r>
              <a:rPr lang="es-ES" sz="2300" dirty="0" smtClean="0"/>
              <a:t>Este diseño es similar al que incluye pos prueba únicamente y grupos intactos, sólo que en este caso a los grupos se les administra una pre prueba, la misma que puede servir para verificar la equivalencia inicial de los grupos (si son equiparables no debe haber diferencias significativas entre las pre pruebas de los grupos). Su esquema más sencillo sería el siguiente:</a:t>
            </a:r>
          </a:p>
          <a:p>
            <a:pPr>
              <a:buNone/>
            </a:pPr>
            <a:r>
              <a:rPr lang="es-ES" i="1" dirty="0" smtClean="0"/>
              <a:t>			</a:t>
            </a:r>
            <a:endParaRPr lang="es-ES" dirty="0" smtClean="0"/>
          </a:p>
          <a:p>
            <a:pPr>
              <a:buNone/>
            </a:pPr>
            <a:r>
              <a:rPr lang="es-ES" i="1" dirty="0" smtClean="0"/>
              <a:t>			</a:t>
            </a:r>
            <a:r>
              <a:rPr lang="es-ES" sz="2300" b="1" i="1" dirty="0" smtClean="0">
                <a:solidFill>
                  <a:srgbClr val="FFFF00"/>
                </a:solidFill>
              </a:rPr>
              <a:t>G</a:t>
            </a:r>
            <a:r>
              <a:rPr lang="es-ES" sz="2300" b="1" baseline="-25000" dirty="0" smtClean="0">
                <a:solidFill>
                  <a:srgbClr val="FFFF00"/>
                </a:solidFill>
              </a:rPr>
              <a:t>1	</a:t>
            </a:r>
            <a:r>
              <a:rPr lang="es-ES" sz="2300" b="1" dirty="0" smtClean="0">
                <a:solidFill>
                  <a:srgbClr val="FFFF00"/>
                </a:solidFill>
              </a:rPr>
              <a:t> O</a:t>
            </a:r>
            <a:r>
              <a:rPr lang="es-ES" sz="2300" b="1" baseline="-25000" dirty="0" smtClean="0">
                <a:solidFill>
                  <a:srgbClr val="FFFF00"/>
                </a:solidFill>
              </a:rPr>
              <a:t>1</a:t>
            </a:r>
            <a:r>
              <a:rPr lang="es-ES" sz="2300" b="1" dirty="0" smtClean="0">
                <a:solidFill>
                  <a:srgbClr val="FFFF00"/>
                </a:solidFill>
              </a:rPr>
              <a:t> 	</a:t>
            </a:r>
            <a:r>
              <a:rPr lang="es-ES" sz="2300" b="1" i="1" dirty="0" smtClean="0">
                <a:solidFill>
                  <a:srgbClr val="FFFF00"/>
                </a:solidFill>
              </a:rPr>
              <a:t>X 	 O</a:t>
            </a:r>
            <a:r>
              <a:rPr lang="es-ES" sz="2300" b="1" baseline="-25000" dirty="0" smtClean="0">
                <a:solidFill>
                  <a:srgbClr val="FFFF00"/>
                </a:solidFill>
              </a:rPr>
              <a:t>2</a:t>
            </a:r>
            <a:endParaRPr lang="es-ES" sz="2300" b="1" dirty="0" smtClean="0">
              <a:solidFill>
                <a:srgbClr val="FFFF00"/>
              </a:solidFill>
            </a:endParaRPr>
          </a:p>
          <a:p>
            <a:pPr>
              <a:buNone/>
            </a:pPr>
            <a:r>
              <a:rPr lang="es-ES" sz="2300" b="1" i="1" dirty="0" smtClean="0">
                <a:solidFill>
                  <a:srgbClr val="FFFF00"/>
                </a:solidFill>
              </a:rPr>
              <a:t>			G</a:t>
            </a:r>
            <a:r>
              <a:rPr lang="es-ES" sz="2300" b="1" baseline="-25000" dirty="0" smtClean="0">
                <a:solidFill>
                  <a:srgbClr val="FFFF00"/>
                </a:solidFill>
              </a:rPr>
              <a:t>2</a:t>
            </a:r>
            <a:r>
              <a:rPr lang="es-ES" sz="2300" b="1" dirty="0" smtClean="0">
                <a:solidFill>
                  <a:srgbClr val="FFFF00"/>
                </a:solidFill>
              </a:rPr>
              <a:t> 	 O</a:t>
            </a:r>
            <a:r>
              <a:rPr lang="es-ES" sz="2300" b="1" baseline="-25000" dirty="0" smtClean="0">
                <a:solidFill>
                  <a:srgbClr val="FFFF00"/>
                </a:solidFill>
              </a:rPr>
              <a:t>3</a:t>
            </a:r>
            <a:r>
              <a:rPr lang="es-ES" sz="2300" b="1" dirty="0" smtClean="0">
                <a:solidFill>
                  <a:srgbClr val="FFFF00"/>
                </a:solidFill>
              </a:rPr>
              <a:t> 	— 	O</a:t>
            </a:r>
            <a:r>
              <a:rPr lang="es-ES" sz="2300" b="1" baseline="-25000" dirty="0" smtClean="0">
                <a:solidFill>
                  <a:srgbClr val="FFFF00"/>
                </a:solidFill>
              </a:rPr>
              <a:t>4</a:t>
            </a:r>
            <a:endParaRPr lang="es-ES" sz="2300" b="1" dirty="0" smtClean="0">
              <a:solidFill>
                <a:srgbClr val="FFFF00"/>
              </a:solidFill>
            </a:endParaRPr>
          </a:p>
          <a:p>
            <a:pPr>
              <a:buNone/>
            </a:pPr>
            <a:r>
              <a:rPr lang="es-ES" b="1" dirty="0" smtClean="0">
                <a:solidFill>
                  <a:srgbClr val="FFFF00"/>
                </a:solidFill>
              </a:rPr>
              <a:t> </a:t>
            </a:r>
          </a:p>
          <a:p>
            <a:pPr>
              <a:buNone/>
            </a:pPr>
            <a:r>
              <a:rPr lang="es-ES" dirty="0" smtClean="0"/>
              <a:t>	</a:t>
            </a:r>
            <a:r>
              <a:rPr lang="es-ES" sz="2300" dirty="0" smtClean="0"/>
              <a:t>Puede extenderse a más de dos grupos (niveles o modalidades de manipulación de la variable independiente), lo cual se esquematizaría así:</a:t>
            </a:r>
          </a:p>
          <a:p>
            <a:pPr>
              <a:buNone/>
            </a:pPr>
            <a:r>
              <a:rPr lang="es-ES" sz="2300" dirty="0" smtClean="0"/>
              <a:t> </a:t>
            </a:r>
          </a:p>
          <a:p>
            <a:pPr>
              <a:buNone/>
            </a:pPr>
            <a:r>
              <a:rPr lang="es-ES" i="1" dirty="0" smtClean="0"/>
              <a:t>			</a:t>
            </a:r>
            <a:r>
              <a:rPr lang="en-GB" sz="2300" b="1" i="1" dirty="0" smtClean="0">
                <a:solidFill>
                  <a:srgbClr val="FFFF00"/>
                </a:solidFill>
              </a:rPr>
              <a:t>G</a:t>
            </a:r>
            <a:r>
              <a:rPr lang="en-GB" sz="2300" b="1" baseline="-25000" dirty="0" smtClean="0">
                <a:solidFill>
                  <a:srgbClr val="FFFF00"/>
                </a:solidFill>
              </a:rPr>
              <a:t>1	 </a:t>
            </a:r>
            <a:r>
              <a:rPr lang="en-GB" sz="2300" b="1" dirty="0" smtClean="0">
                <a:solidFill>
                  <a:srgbClr val="FFFF00"/>
                </a:solidFill>
              </a:rPr>
              <a:t>O</a:t>
            </a:r>
            <a:r>
              <a:rPr lang="en-GB" sz="2300" b="1" baseline="-25000" dirty="0" smtClean="0">
                <a:solidFill>
                  <a:srgbClr val="FFFF00"/>
                </a:solidFill>
              </a:rPr>
              <a:t>1</a:t>
            </a:r>
            <a:r>
              <a:rPr lang="en-GB" sz="2300" b="1" dirty="0" smtClean="0">
                <a:solidFill>
                  <a:srgbClr val="FFFF00"/>
                </a:solidFill>
              </a:rPr>
              <a:t> 	</a:t>
            </a:r>
            <a:r>
              <a:rPr lang="en-GB" sz="2300" b="1" i="1" dirty="0" smtClean="0">
                <a:solidFill>
                  <a:srgbClr val="FFFF00"/>
                </a:solidFill>
              </a:rPr>
              <a:t>X</a:t>
            </a:r>
            <a:r>
              <a:rPr lang="en-GB" sz="2300" b="1" baseline="-25000" dirty="0" smtClean="0">
                <a:solidFill>
                  <a:srgbClr val="FFFF00"/>
                </a:solidFill>
              </a:rPr>
              <a:t>1</a:t>
            </a:r>
            <a:r>
              <a:rPr lang="en-GB" sz="2300" b="1" dirty="0" smtClean="0">
                <a:solidFill>
                  <a:srgbClr val="FFFF00"/>
                </a:solidFill>
              </a:rPr>
              <a:t> 	O</a:t>
            </a:r>
            <a:r>
              <a:rPr lang="en-GB" sz="2300" b="1" baseline="-25000" dirty="0" smtClean="0">
                <a:solidFill>
                  <a:srgbClr val="FFFF00"/>
                </a:solidFill>
              </a:rPr>
              <a:t>2</a:t>
            </a:r>
            <a:endParaRPr lang="es-ES" sz="2300" b="1" dirty="0" smtClean="0">
              <a:solidFill>
                <a:srgbClr val="FFFF00"/>
              </a:solidFill>
            </a:endParaRPr>
          </a:p>
          <a:p>
            <a:pPr>
              <a:buNone/>
            </a:pPr>
            <a:r>
              <a:rPr lang="en-GB" sz="2300" b="1" i="1" dirty="0" smtClean="0">
                <a:solidFill>
                  <a:srgbClr val="FFFF00"/>
                </a:solidFill>
              </a:rPr>
              <a:t>			G</a:t>
            </a:r>
            <a:r>
              <a:rPr lang="en-GB" sz="2300" b="1" baseline="-25000" dirty="0" smtClean="0">
                <a:solidFill>
                  <a:srgbClr val="FFFF00"/>
                </a:solidFill>
              </a:rPr>
              <a:t>2	</a:t>
            </a:r>
            <a:r>
              <a:rPr lang="en-GB" sz="2300" b="1" dirty="0" smtClean="0">
                <a:solidFill>
                  <a:srgbClr val="FFFF00"/>
                </a:solidFill>
              </a:rPr>
              <a:t> O</a:t>
            </a:r>
            <a:r>
              <a:rPr lang="en-GB" sz="2300" b="1" baseline="-25000" dirty="0" smtClean="0">
                <a:solidFill>
                  <a:srgbClr val="FFFF00"/>
                </a:solidFill>
              </a:rPr>
              <a:t>3</a:t>
            </a:r>
            <a:r>
              <a:rPr lang="en-GB" sz="2300" b="1" dirty="0" smtClean="0">
                <a:solidFill>
                  <a:srgbClr val="FFFF00"/>
                </a:solidFill>
              </a:rPr>
              <a:t> 	</a:t>
            </a:r>
            <a:r>
              <a:rPr lang="en-GB" sz="2300" b="1" i="1" dirty="0" smtClean="0">
                <a:solidFill>
                  <a:srgbClr val="FFFF00"/>
                </a:solidFill>
              </a:rPr>
              <a:t>X</a:t>
            </a:r>
            <a:r>
              <a:rPr lang="en-GB" sz="2300" b="1" baseline="-25000" dirty="0" smtClean="0">
                <a:solidFill>
                  <a:srgbClr val="FFFF00"/>
                </a:solidFill>
              </a:rPr>
              <a:t>2</a:t>
            </a:r>
            <a:r>
              <a:rPr lang="en-GB" sz="2300" b="1" dirty="0" smtClean="0">
                <a:solidFill>
                  <a:srgbClr val="FFFF00"/>
                </a:solidFill>
              </a:rPr>
              <a:t> 	O</a:t>
            </a:r>
            <a:r>
              <a:rPr lang="en-GB" sz="2300" b="1" baseline="-25000" dirty="0" smtClean="0">
                <a:solidFill>
                  <a:srgbClr val="FFFF00"/>
                </a:solidFill>
              </a:rPr>
              <a:t>4</a:t>
            </a:r>
            <a:endParaRPr lang="es-ES" sz="2300" b="1" dirty="0" smtClean="0">
              <a:solidFill>
                <a:srgbClr val="FFFF00"/>
              </a:solidFill>
            </a:endParaRPr>
          </a:p>
          <a:p>
            <a:pPr>
              <a:buNone/>
            </a:pPr>
            <a:r>
              <a:rPr lang="en-GB" sz="2300" b="1" i="1" dirty="0" smtClean="0">
                <a:solidFill>
                  <a:srgbClr val="FFFF00"/>
                </a:solidFill>
              </a:rPr>
              <a:t>			G</a:t>
            </a:r>
            <a:r>
              <a:rPr lang="en-GB" sz="2300" b="1" baseline="-25000" dirty="0" smtClean="0">
                <a:solidFill>
                  <a:srgbClr val="FFFF00"/>
                </a:solidFill>
              </a:rPr>
              <a:t>3</a:t>
            </a:r>
            <a:r>
              <a:rPr lang="en-GB" sz="2300" b="1" dirty="0" smtClean="0">
                <a:solidFill>
                  <a:srgbClr val="FFFF00"/>
                </a:solidFill>
              </a:rPr>
              <a:t> 	 O</a:t>
            </a:r>
            <a:r>
              <a:rPr lang="en-GB" sz="2300" b="1" baseline="-25000" dirty="0" smtClean="0">
                <a:solidFill>
                  <a:srgbClr val="FFFF00"/>
                </a:solidFill>
              </a:rPr>
              <a:t>5 	</a:t>
            </a:r>
            <a:r>
              <a:rPr lang="en-GB" sz="2300" b="1" i="1" dirty="0" smtClean="0">
                <a:solidFill>
                  <a:srgbClr val="FFFF00"/>
                </a:solidFill>
              </a:rPr>
              <a:t>X</a:t>
            </a:r>
            <a:r>
              <a:rPr lang="en-GB" sz="2300" b="1" baseline="-25000" dirty="0" smtClean="0">
                <a:solidFill>
                  <a:srgbClr val="FFFF00"/>
                </a:solidFill>
              </a:rPr>
              <a:t>3</a:t>
            </a:r>
            <a:r>
              <a:rPr lang="en-GB" sz="2300" b="1" dirty="0" smtClean="0">
                <a:solidFill>
                  <a:srgbClr val="FFFF00"/>
                </a:solidFill>
              </a:rPr>
              <a:t> 	O</a:t>
            </a:r>
            <a:r>
              <a:rPr lang="en-GB" sz="2300" b="1" baseline="-25000" dirty="0" smtClean="0">
                <a:solidFill>
                  <a:srgbClr val="FFFF00"/>
                </a:solidFill>
              </a:rPr>
              <a:t>6</a:t>
            </a:r>
          </a:p>
          <a:p>
            <a:pPr>
              <a:buNone/>
            </a:pPr>
            <a:endParaRPr lang="es-ES" sz="2300" b="1" dirty="0" smtClean="0">
              <a:solidFill>
                <a:srgbClr val="FFFF00"/>
              </a:solidFill>
            </a:endParaRPr>
          </a:p>
          <a:p>
            <a:pPr>
              <a:buNone/>
            </a:pPr>
            <a:r>
              <a:rPr lang="en-GB" sz="2300" b="1" dirty="0" smtClean="0">
                <a:solidFill>
                  <a:srgbClr val="FFFF00"/>
                </a:solidFill>
              </a:rPr>
              <a:t>			• • • •</a:t>
            </a:r>
            <a:endParaRPr lang="es-ES" sz="2300" b="1" dirty="0" smtClean="0">
              <a:solidFill>
                <a:srgbClr val="FFFF00"/>
              </a:solidFill>
            </a:endParaRPr>
          </a:p>
          <a:p>
            <a:endParaRPr lang="es-ES" dirty="0"/>
          </a:p>
        </p:txBody>
      </p:sp>
    </p:spTree>
    <p:extLst>
      <p:ext uri="{BB962C8B-B14F-4D97-AF65-F5344CB8AC3E}">
        <p14:creationId xmlns:p14="http://schemas.microsoft.com/office/powerpoint/2010/main" val="23993814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895996"/>
          </a:xfrm>
        </p:spPr>
        <p:txBody>
          <a:bodyPr>
            <a:normAutofit/>
          </a:bodyPr>
          <a:lstStyle/>
          <a:p>
            <a:pPr>
              <a:buNone/>
            </a:pPr>
            <a:r>
              <a:rPr lang="es-ES" sz="2000" b="1" dirty="0" smtClean="0">
                <a:solidFill>
                  <a:srgbClr val="FFFF00"/>
                </a:solidFill>
              </a:rPr>
              <a:t>2.3. Otros diseños cuasi experimentales</a:t>
            </a:r>
          </a:p>
          <a:p>
            <a:pPr>
              <a:buNone/>
            </a:pPr>
            <a:endParaRPr lang="es-ES" sz="2000" b="1" dirty="0" smtClean="0">
              <a:solidFill>
                <a:srgbClr val="FFFF00"/>
              </a:solidFill>
            </a:endParaRPr>
          </a:p>
          <a:p>
            <a:pPr>
              <a:buNone/>
            </a:pPr>
            <a:r>
              <a:rPr lang="es-ES" sz="2000" b="1" dirty="0" smtClean="0">
                <a:solidFill>
                  <a:srgbClr val="FFFF00"/>
                </a:solidFill>
              </a:rPr>
              <a:t>		</a:t>
            </a:r>
            <a:r>
              <a:rPr lang="es-ES" sz="1800" dirty="0" smtClean="0"/>
              <a:t>Series cronológicas de un solo grupo</a:t>
            </a:r>
          </a:p>
          <a:p>
            <a:pPr>
              <a:buNone/>
            </a:pPr>
            <a:r>
              <a:rPr lang="es-ES" sz="1800" dirty="0" smtClean="0"/>
              <a:t>		 Series cronológicas con varios grupos</a:t>
            </a:r>
          </a:p>
          <a:p>
            <a:pPr>
              <a:buNone/>
            </a:pPr>
            <a:r>
              <a:rPr lang="es-ES" sz="1800" dirty="0" smtClean="0"/>
              <a:t>		 Series cronológicas </a:t>
            </a:r>
            <a:r>
              <a:rPr lang="es-ES" sz="1800" smtClean="0"/>
              <a:t>con tratamientos </a:t>
            </a:r>
            <a:r>
              <a:rPr lang="es-ES" sz="1800" dirty="0" smtClean="0"/>
              <a:t>múltiples</a:t>
            </a:r>
          </a:p>
          <a:p>
            <a:pPr>
              <a:buNone/>
            </a:pPr>
            <a:endParaRPr lang="es-ES" sz="1800" dirty="0" smtClean="0"/>
          </a:p>
          <a:p>
            <a:pPr>
              <a:buNone/>
            </a:pPr>
            <a:endParaRPr lang="es-ES" sz="1800" dirty="0" smtClean="0"/>
          </a:p>
          <a:p>
            <a:pPr marL="457200" indent="-457200">
              <a:buAutoNum type="arabicPeriod" startAt="3"/>
            </a:pPr>
            <a:r>
              <a:rPr lang="es-ES" sz="2400" b="1" dirty="0" smtClean="0">
                <a:solidFill>
                  <a:srgbClr val="FFFF00"/>
                </a:solidFill>
              </a:rPr>
              <a:t>Diseños Experimentales “Puros”</a:t>
            </a:r>
          </a:p>
          <a:p>
            <a:pPr marL="457200" indent="-457200">
              <a:buNone/>
            </a:pPr>
            <a:r>
              <a:rPr lang="es-ES" sz="1800" dirty="0" smtClean="0"/>
              <a:t>	</a:t>
            </a:r>
          </a:p>
          <a:p>
            <a:pPr marL="457200" indent="-457200">
              <a:buNone/>
            </a:pPr>
            <a:r>
              <a:rPr lang="es-ES" sz="1800" dirty="0" smtClean="0"/>
              <a:t>	</a:t>
            </a:r>
            <a:r>
              <a:rPr lang="es-ES" sz="2400" dirty="0" smtClean="0"/>
              <a:t> </a:t>
            </a:r>
            <a:r>
              <a:rPr lang="es-ES" sz="1800" dirty="0" smtClean="0"/>
              <a:t>Estos diseños reúnen los dos requisitos para lograr el control y la validez interna. </a:t>
            </a:r>
          </a:p>
          <a:p>
            <a:pPr marL="457200" indent="-457200">
              <a:buNone/>
            </a:pPr>
            <a:endParaRPr lang="es-ES" sz="1800" dirty="0" smtClean="0"/>
          </a:p>
          <a:p>
            <a:pPr marL="457200" indent="-457200">
              <a:buNone/>
            </a:pPr>
            <a:r>
              <a:rPr lang="es-ES" sz="1800" dirty="0" smtClean="0"/>
              <a:t>		</a:t>
            </a:r>
            <a:r>
              <a:rPr lang="es-ES" sz="1800" dirty="0" smtClean="0">
                <a:solidFill>
                  <a:srgbClr val="FFFF00"/>
                </a:solidFill>
              </a:rPr>
              <a:t>1) grupos de comparación </a:t>
            </a:r>
            <a:r>
              <a:rPr lang="es-ES" sz="1800" dirty="0" smtClean="0"/>
              <a:t>(la manipulación de la variable independiente 	    o de varias independientes) y</a:t>
            </a:r>
          </a:p>
          <a:p>
            <a:pPr marL="457200" indent="-457200">
              <a:buNone/>
            </a:pPr>
            <a:r>
              <a:rPr lang="es-ES" sz="1800" dirty="0" smtClean="0"/>
              <a:t>	 	</a:t>
            </a:r>
            <a:r>
              <a:rPr lang="es-ES" sz="1800" dirty="0" smtClean="0">
                <a:solidFill>
                  <a:srgbClr val="FFFF00"/>
                </a:solidFill>
              </a:rPr>
              <a:t>2) equivalencia de grupos</a:t>
            </a:r>
            <a:r>
              <a:rPr lang="es-ES" sz="1800" dirty="0" smtClean="0"/>
              <a:t>.</a:t>
            </a:r>
          </a:p>
          <a:p>
            <a:pPr marL="457200" indent="-457200">
              <a:buNone/>
            </a:pPr>
            <a:endParaRPr lang="es-ES" sz="2400" dirty="0" smtClean="0"/>
          </a:p>
        </p:txBody>
      </p:sp>
    </p:spTree>
    <p:extLst>
      <p:ext uri="{BB962C8B-B14F-4D97-AF65-F5344CB8AC3E}">
        <p14:creationId xmlns:p14="http://schemas.microsoft.com/office/powerpoint/2010/main" val="2512499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576064"/>
          </a:xfrm>
        </p:spPr>
        <p:txBody>
          <a:bodyPr>
            <a:normAutofit fontScale="90000"/>
          </a:bodyPr>
          <a:lstStyle/>
          <a:p>
            <a:r>
              <a:rPr lang="es-PE" sz="3600" b="1" dirty="0" smtClean="0"/>
              <a:t>2.6. POBLACIÓN, MUESTRA Y MUESTREO</a:t>
            </a:r>
            <a:endParaRPr lang="es-PE" sz="3600" b="1" dirty="0"/>
          </a:p>
        </p:txBody>
      </p:sp>
      <p:sp>
        <p:nvSpPr>
          <p:cNvPr id="3" name="2 Marcador de contenido"/>
          <p:cNvSpPr>
            <a:spLocks noGrp="1"/>
          </p:cNvSpPr>
          <p:nvPr>
            <p:ph idx="1"/>
          </p:nvPr>
        </p:nvSpPr>
        <p:spPr>
          <a:xfrm>
            <a:off x="457200" y="1340768"/>
            <a:ext cx="8229600" cy="4983832"/>
          </a:xfrm>
        </p:spPr>
        <p:txBody>
          <a:bodyPr>
            <a:normAutofit fontScale="92500" lnSpcReduction="10000"/>
          </a:bodyPr>
          <a:lstStyle/>
          <a:p>
            <a:r>
              <a:rPr lang="es-CL" sz="2000" dirty="0">
                <a:solidFill>
                  <a:prstClr val="white"/>
                </a:solidFill>
                <a:latin typeface="Verdana" pitchFamily="34" charset="0"/>
                <a:ea typeface="Verdana" pitchFamily="34" charset="0"/>
                <a:cs typeface="Verdana" pitchFamily="34" charset="0"/>
              </a:rPr>
              <a:t>P</a:t>
            </a:r>
            <a:r>
              <a:rPr lang="es-CL" sz="2000" b="1" dirty="0">
                <a:solidFill>
                  <a:prstClr val="white"/>
                </a:solidFill>
                <a:latin typeface="Verdana" pitchFamily="34" charset="0"/>
                <a:ea typeface="Verdana" pitchFamily="34" charset="0"/>
                <a:cs typeface="Verdana" pitchFamily="34" charset="0"/>
              </a:rPr>
              <a:t>OBLACIÓN </a:t>
            </a:r>
            <a:br>
              <a:rPr lang="es-CL" sz="2000" b="1" dirty="0">
                <a:solidFill>
                  <a:prstClr val="white"/>
                </a:solidFill>
                <a:latin typeface="Verdana" pitchFamily="34" charset="0"/>
                <a:ea typeface="Verdana" pitchFamily="34" charset="0"/>
                <a:cs typeface="Verdana" pitchFamily="34" charset="0"/>
              </a:rPr>
            </a:br>
            <a:r>
              <a:rPr lang="es-CL" sz="2000" b="1" dirty="0">
                <a:solidFill>
                  <a:prstClr val="white"/>
                </a:solidFill>
                <a:latin typeface="Verdana" pitchFamily="34" charset="0"/>
                <a:ea typeface="Verdana" pitchFamily="34" charset="0"/>
                <a:cs typeface="Verdana" pitchFamily="34" charset="0"/>
              </a:rPr>
              <a:t/>
            </a:r>
            <a:br>
              <a:rPr lang="es-CL" sz="2000" b="1" dirty="0">
                <a:solidFill>
                  <a:prstClr val="white"/>
                </a:solidFill>
                <a:latin typeface="Verdana" pitchFamily="34" charset="0"/>
                <a:ea typeface="Verdana" pitchFamily="34" charset="0"/>
                <a:cs typeface="Verdana" pitchFamily="34" charset="0"/>
              </a:rPr>
            </a:br>
            <a:r>
              <a:rPr lang="es-CL" sz="2000" dirty="0">
                <a:solidFill>
                  <a:prstClr val="white"/>
                </a:solidFill>
                <a:latin typeface="Verdana" pitchFamily="34" charset="0"/>
                <a:ea typeface="Verdana" pitchFamily="34" charset="0"/>
                <a:cs typeface="Verdana" pitchFamily="34" charset="0"/>
              </a:rPr>
              <a:t>Conjunto de todos los elementos o unidades de análisis para un estudio determinado. Un censo es un intento de medir todos los elementos de una población de interés.</a:t>
            </a:r>
            <a:br>
              <a:rPr lang="es-CL" sz="2000" dirty="0">
                <a:solidFill>
                  <a:prstClr val="white"/>
                </a:solidFill>
                <a:latin typeface="Verdana" pitchFamily="34" charset="0"/>
                <a:ea typeface="Verdana" pitchFamily="34" charset="0"/>
                <a:cs typeface="Verdana" pitchFamily="34" charset="0"/>
              </a:rPr>
            </a:br>
            <a:r>
              <a:rPr lang="es-CL" sz="2000" dirty="0">
                <a:solidFill>
                  <a:prstClr val="white"/>
                </a:solidFill>
                <a:latin typeface="Verdana" pitchFamily="34" charset="0"/>
                <a:ea typeface="Verdana" pitchFamily="34" charset="0"/>
                <a:cs typeface="Verdana" pitchFamily="34" charset="0"/>
              </a:rPr>
              <a:t/>
            </a:r>
            <a:br>
              <a:rPr lang="es-CL" sz="2000" dirty="0">
                <a:solidFill>
                  <a:prstClr val="white"/>
                </a:solidFill>
                <a:latin typeface="Verdana" pitchFamily="34" charset="0"/>
                <a:ea typeface="Verdana" pitchFamily="34" charset="0"/>
                <a:cs typeface="Verdana" pitchFamily="34" charset="0"/>
              </a:rPr>
            </a:br>
            <a:r>
              <a:rPr lang="es-CL" sz="2000" b="1" dirty="0">
                <a:solidFill>
                  <a:prstClr val="white"/>
                </a:solidFill>
                <a:latin typeface="Verdana" pitchFamily="34" charset="0"/>
                <a:ea typeface="Verdana" pitchFamily="34" charset="0"/>
                <a:cs typeface="Verdana" pitchFamily="34" charset="0"/>
              </a:rPr>
              <a:t>MUESTRA</a:t>
            </a:r>
            <a:r>
              <a:rPr lang="es-CL" sz="2000" dirty="0">
                <a:solidFill>
                  <a:prstClr val="white"/>
                </a:solidFill>
                <a:latin typeface="Verdana" pitchFamily="34" charset="0"/>
                <a:ea typeface="Verdana" pitchFamily="34" charset="0"/>
                <a:cs typeface="Verdana" pitchFamily="34" charset="0"/>
              </a:rPr>
              <a:t/>
            </a:r>
            <a:br>
              <a:rPr lang="es-CL" sz="2000" dirty="0">
                <a:solidFill>
                  <a:prstClr val="white"/>
                </a:solidFill>
                <a:latin typeface="Verdana" pitchFamily="34" charset="0"/>
                <a:ea typeface="Verdana" pitchFamily="34" charset="0"/>
                <a:cs typeface="Verdana" pitchFamily="34" charset="0"/>
              </a:rPr>
            </a:br>
            <a:r>
              <a:rPr lang="es-CL" sz="2000" dirty="0">
                <a:solidFill>
                  <a:prstClr val="white"/>
                </a:solidFill>
                <a:latin typeface="Verdana" pitchFamily="34" charset="0"/>
                <a:ea typeface="Verdana" pitchFamily="34" charset="0"/>
                <a:cs typeface="Verdana" pitchFamily="34" charset="0"/>
              </a:rPr>
              <a:t>Subconjunto de elementos de una población. En la mayoría de las investigaciones, los estudios poblacionales o censales censos son bastantes costosos y difíciles, e incluso imposibles. Una alternativa es seleccionar una muestra representativa</a:t>
            </a:r>
            <a:r>
              <a:rPr lang="es-CL" sz="2000" dirty="0">
                <a:solidFill>
                  <a:srgbClr val="002060"/>
                </a:solidFill>
                <a:latin typeface="Verdana" pitchFamily="34" charset="0"/>
                <a:ea typeface="Verdana" pitchFamily="34" charset="0"/>
                <a:cs typeface="Verdana" pitchFamily="34" charset="0"/>
              </a:rPr>
              <a:t>.</a:t>
            </a:r>
            <a:r>
              <a:rPr lang="es-CL" sz="2200" dirty="0">
                <a:solidFill>
                  <a:srgbClr val="002060"/>
                </a:solidFill>
                <a:latin typeface="Verdana" pitchFamily="34" charset="0"/>
                <a:ea typeface="Verdana" pitchFamily="34" charset="0"/>
                <a:cs typeface="Verdana" pitchFamily="34" charset="0"/>
              </a:rPr>
              <a:t/>
            </a:r>
            <a:br>
              <a:rPr lang="es-CL" sz="2200" dirty="0">
                <a:solidFill>
                  <a:srgbClr val="002060"/>
                </a:solidFill>
                <a:latin typeface="Verdana" pitchFamily="34" charset="0"/>
                <a:ea typeface="Verdana" pitchFamily="34" charset="0"/>
                <a:cs typeface="Verdana" pitchFamily="34" charset="0"/>
              </a:rPr>
            </a:br>
            <a:r>
              <a:rPr lang="es-PE" sz="2000" b="1" dirty="0">
                <a:solidFill>
                  <a:srgbClr val="002060"/>
                </a:solidFill>
                <a:latin typeface="Verdana" pitchFamily="34" charset="0"/>
                <a:ea typeface="Verdana" pitchFamily="34" charset="0"/>
                <a:cs typeface="Verdana" pitchFamily="34" charset="0"/>
              </a:rPr>
              <a:t/>
            </a:r>
            <a:br>
              <a:rPr lang="es-PE" sz="2000" b="1" dirty="0">
                <a:solidFill>
                  <a:srgbClr val="002060"/>
                </a:solidFill>
                <a:latin typeface="Verdana" pitchFamily="34" charset="0"/>
                <a:ea typeface="Verdana" pitchFamily="34" charset="0"/>
                <a:cs typeface="Verdana" pitchFamily="34" charset="0"/>
              </a:rPr>
            </a:br>
            <a:r>
              <a:rPr lang="es-PE" sz="2000" b="1" dirty="0">
                <a:solidFill>
                  <a:srgbClr val="002060"/>
                </a:solidFill>
                <a:latin typeface="Calibri"/>
                <a:ea typeface="+mj-ea"/>
                <a:cs typeface="+mj-cs"/>
              </a:rPr>
              <a:t/>
            </a:r>
            <a:br>
              <a:rPr lang="es-PE" sz="2000" b="1" dirty="0">
                <a:solidFill>
                  <a:srgbClr val="002060"/>
                </a:solidFill>
                <a:latin typeface="Calibri"/>
                <a:ea typeface="+mj-ea"/>
                <a:cs typeface="+mj-cs"/>
              </a:rPr>
            </a:br>
            <a:r>
              <a:rPr lang="es-PE" sz="2000" b="1" dirty="0">
                <a:solidFill>
                  <a:srgbClr val="002060"/>
                </a:solidFill>
                <a:latin typeface="Calibri"/>
                <a:ea typeface="+mj-ea"/>
                <a:cs typeface="+mj-cs"/>
              </a:rPr>
              <a:t/>
            </a:r>
            <a:br>
              <a:rPr lang="es-PE" sz="2000" b="1" dirty="0">
                <a:solidFill>
                  <a:srgbClr val="002060"/>
                </a:solidFill>
                <a:latin typeface="Calibri"/>
                <a:ea typeface="+mj-ea"/>
                <a:cs typeface="+mj-cs"/>
              </a:rPr>
            </a:br>
            <a:r>
              <a:rPr lang="es-PE" sz="2000" b="1" dirty="0">
                <a:solidFill>
                  <a:srgbClr val="002060"/>
                </a:solidFill>
                <a:latin typeface="Calibri"/>
                <a:ea typeface="+mj-ea"/>
                <a:cs typeface="+mj-cs"/>
              </a:rPr>
              <a:t/>
            </a:r>
            <a:br>
              <a:rPr lang="es-PE" sz="2000" b="1" dirty="0">
                <a:solidFill>
                  <a:srgbClr val="002060"/>
                </a:solidFill>
                <a:latin typeface="Calibri"/>
                <a:ea typeface="+mj-ea"/>
                <a:cs typeface="+mj-cs"/>
              </a:rPr>
            </a:br>
            <a:r>
              <a:rPr lang="es-PE" sz="2000" b="1" dirty="0">
                <a:solidFill>
                  <a:srgbClr val="002060"/>
                </a:solidFill>
                <a:latin typeface="Calibri"/>
                <a:ea typeface="+mj-ea"/>
                <a:cs typeface="+mj-cs"/>
              </a:rPr>
              <a:t/>
            </a:r>
            <a:br>
              <a:rPr lang="es-PE" sz="2000" b="1" dirty="0">
                <a:solidFill>
                  <a:srgbClr val="002060"/>
                </a:solidFill>
                <a:latin typeface="Calibri"/>
                <a:ea typeface="+mj-ea"/>
                <a:cs typeface="+mj-cs"/>
              </a:rPr>
            </a:br>
            <a:endParaRPr lang="es-PE" dirty="0"/>
          </a:p>
        </p:txBody>
      </p:sp>
      <p:pic>
        <p:nvPicPr>
          <p:cNvPr id="4" name="8 Marcador de contenido"/>
          <p:cNvPicPr>
            <a:picLocks/>
          </p:cNvPicPr>
          <p:nvPr/>
        </p:nvPicPr>
        <p:blipFill>
          <a:blip r:embed="rId2" cstate="print"/>
          <a:stretch>
            <a:fillRect/>
          </a:stretch>
        </p:blipFill>
        <p:spPr bwMode="auto">
          <a:xfrm>
            <a:off x="688429" y="4509120"/>
            <a:ext cx="7767142" cy="2016224"/>
          </a:xfrm>
          <a:prstGeom prst="rect">
            <a:avLst/>
          </a:prstGeom>
          <a:solidFill>
            <a:schemeClr val="accent2">
              <a:lumMod val="20000"/>
              <a:lumOff val="80000"/>
            </a:schemeClr>
          </a:solidFill>
          <a:ln w="9525">
            <a:solidFill>
              <a:srgbClr val="00B0F0"/>
            </a:solidFill>
            <a:miter lim="800000"/>
            <a:headEnd/>
            <a:tailEnd/>
          </a:ln>
        </p:spPr>
      </p:pic>
    </p:spTree>
    <p:extLst>
      <p:ext uri="{BB962C8B-B14F-4D97-AF65-F5344CB8AC3E}">
        <p14:creationId xmlns:p14="http://schemas.microsoft.com/office/powerpoint/2010/main" val="19686642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lstStyle/>
          <a:p>
            <a:pPr marL="0" lvl="0" indent="0" algn="just">
              <a:lnSpc>
                <a:spcPct val="80000"/>
              </a:lnSpc>
              <a:buClr>
                <a:srgbClr val="9BBB59"/>
              </a:buClr>
              <a:buNone/>
            </a:pPr>
            <a:r>
              <a:rPr lang="es-MX" sz="3200" b="1" dirty="0">
                <a:solidFill>
                  <a:srgbClr val="FFFF00"/>
                </a:solidFill>
              </a:rPr>
              <a:t>MUESTREO</a:t>
            </a:r>
            <a:r>
              <a:rPr lang="es-MX" sz="1800" b="1" dirty="0">
                <a:solidFill>
                  <a:prstClr val="white"/>
                </a:solidFill>
              </a:rPr>
              <a:t/>
            </a:r>
            <a:br>
              <a:rPr lang="es-MX" sz="1800" b="1" dirty="0">
                <a:solidFill>
                  <a:prstClr val="white"/>
                </a:solidFill>
              </a:rPr>
            </a:br>
            <a:r>
              <a:rPr lang="es-MX" sz="1800" b="1" dirty="0">
                <a:solidFill>
                  <a:prstClr val="white"/>
                </a:solidFill>
              </a:rPr>
              <a:t/>
            </a:r>
            <a:br>
              <a:rPr lang="es-MX" sz="1800" b="1" dirty="0">
                <a:solidFill>
                  <a:prstClr val="white"/>
                </a:solidFill>
              </a:rPr>
            </a:br>
            <a:r>
              <a:rPr lang="es-MX" sz="1800" b="1" dirty="0">
                <a:solidFill>
                  <a:prstClr val="white"/>
                </a:solidFill>
              </a:rPr>
              <a:t>Proceso mediante el cual se elige una muestra representativa de la población con el propósito de hacer inferencias</a:t>
            </a:r>
            <a:br>
              <a:rPr lang="es-MX" sz="1800" b="1" dirty="0">
                <a:solidFill>
                  <a:prstClr val="white"/>
                </a:solidFill>
              </a:rPr>
            </a:br>
            <a:endParaRPr lang="es-MX" sz="1800" b="1" dirty="0">
              <a:solidFill>
                <a:prstClr val="white"/>
              </a:solidFill>
            </a:endParaRPr>
          </a:p>
          <a:p>
            <a:pPr lvl="0" algn="just">
              <a:lnSpc>
                <a:spcPct val="80000"/>
              </a:lnSpc>
              <a:buClr>
                <a:srgbClr val="9BBB59"/>
              </a:buClr>
            </a:pPr>
            <a:r>
              <a:rPr lang="es-MX" sz="1800" b="1" dirty="0">
                <a:solidFill>
                  <a:srgbClr val="FFFF00"/>
                </a:solidFill>
              </a:rPr>
              <a:t>VENTAJAS</a:t>
            </a:r>
          </a:p>
          <a:p>
            <a:pPr lvl="0" algn="just">
              <a:lnSpc>
                <a:spcPct val="80000"/>
              </a:lnSpc>
              <a:buClr>
                <a:srgbClr val="9BBB59"/>
              </a:buClr>
              <a:buNone/>
            </a:pPr>
            <a:r>
              <a:rPr lang="es-MX" sz="1800" b="1" dirty="0">
                <a:solidFill>
                  <a:prstClr val="white"/>
                </a:solidFill>
              </a:rPr>
              <a:t>      Costo reducido / mayor rapidez / Mayor factibilidad / mayor exactitud</a:t>
            </a:r>
          </a:p>
          <a:p>
            <a:pPr lvl="0" algn="just">
              <a:lnSpc>
                <a:spcPct val="80000"/>
              </a:lnSpc>
              <a:buClr>
                <a:srgbClr val="9BBB59"/>
              </a:buClr>
            </a:pPr>
            <a:endParaRPr lang="es-MX" sz="1800" b="1" dirty="0">
              <a:solidFill>
                <a:prstClr val="white"/>
              </a:solidFill>
            </a:endParaRPr>
          </a:p>
          <a:p>
            <a:pPr lvl="0" algn="just">
              <a:lnSpc>
                <a:spcPct val="80000"/>
              </a:lnSpc>
              <a:buClr>
                <a:srgbClr val="9BBB59"/>
              </a:buClr>
            </a:pPr>
            <a:r>
              <a:rPr lang="es-MX" sz="1800" b="1" dirty="0">
                <a:solidFill>
                  <a:srgbClr val="FFFF00"/>
                </a:solidFill>
              </a:rPr>
              <a:t>TIPOS DE MUESTREO</a:t>
            </a:r>
          </a:p>
          <a:p>
            <a:pPr lvl="0" algn="just">
              <a:lnSpc>
                <a:spcPct val="80000"/>
              </a:lnSpc>
              <a:buClr>
                <a:srgbClr val="9BBB59"/>
              </a:buClr>
              <a:buNone/>
            </a:pPr>
            <a:endParaRPr lang="es-MX" sz="1800" b="1" dirty="0">
              <a:solidFill>
                <a:srgbClr val="FFFF00"/>
              </a:solidFill>
            </a:endParaRPr>
          </a:p>
          <a:p>
            <a:pPr lvl="0" algn="just">
              <a:lnSpc>
                <a:spcPct val="80000"/>
              </a:lnSpc>
              <a:buClr>
                <a:srgbClr val="9BBB59"/>
              </a:buClr>
              <a:buNone/>
            </a:pPr>
            <a:r>
              <a:rPr lang="es-MX" sz="1800" b="1" dirty="0">
                <a:solidFill>
                  <a:srgbClr val="FFFF00"/>
                </a:solidFill>
              </a:rPr>
              <a:t>	NO PROBABILÍSTICO</a:t>
            </a:r>
          </a:p>
          <a:p>
            <a:pPr lvl="0" algn="just">
              <a:lnSpc>
                <a:spcPct val="80000"/>
              </a:lnSpc>
              <a:buClr>
                <a:srgbClr val="9BBB59"/>
              </a:buClr>
              <a:buNone/>
            </a:pPr>
            <a:r>
              <a:rPr lang="es-MX" sz="1800" b="1" dirty="0">
                <a:solidFill>
                  <a:prstClr val="white"/>
                </a:solidFill>
              </a:rPr>
              <a:t>	Elección de los elementos o unidades </a:t>
            </a:r>
            <a:r>
              <a:rPr lang="es-MX" sz="1800" b="1" dirty="0" err="1">
                <a:solidFill>
                  <a:prstClr val="white"/>
                </a:solidFill>
              </a:rPr>
              <a:t>muestrales</a:t>
            </a:r>
            <a:r>
              <a:rPr lang="es-MX" sz="1800" b="1" dirty="0">
                <a:solidFill>
                  <a:prstClr val="white"/>
                </a:solidFill>
              </a:rPr>
              <a:t> no depende de la probabilidad sino de las características de la investigación.</a:t>
            </a:r>
          </a:p>
          <a:p>
            <a:pPr lvl="0" algn="just">
              <a:lnSpc>
                <a:spcPct val="80000"/>
              </a:lnSpc>
              <a:buClr>
                <a:srgbClr val="9BBB59"/>
              </a:buClr>
            </a:pPr>
            <a:endParaRPr lang="es-MX" sz="1800" b="1" dirty="0">
              <a:solidFill>
                <a:prstClr val="white"/>
              </a:solidFill>
            </a:endParaRPr>
          </a:p>
          <a:p>
            <a:pPr lvl="0" algn="just">
              <a:lnSpc>
                <a:spcPct val="80000"/>
              </a:lnSpc>
              <a:buClr>
                <a:srgbClr val="9BBB59"/>
              </a:buClr>
              <a:buNone/>
            </a:pPr>
            <a:r>
              <a:rPr lang="es-MX" sz="1800" b="1" dirty="0">
                <a:solidFill>
                  <a:srgbClr val="FFFF00"/>
                </a:solidFill>
              </a:rPr>
              <a:t>	PROBABILÍSTICO </a:t>
            </a:r>
          </a:p>
          <a:p>
            <a:pPr lvl="0" algn="just">
              <a:lnSpc>
                <a:spcPct val="80000"/>
              </a:lnSpc>
              <a:buClr>
                <a:srgbClr val="9BBB59"/>
              </a:buClr>
              <a:buNone/>
            </a:pPr>
            <a:r>
              <a:rPr lang="es-MX" sz="1800" b="1" dirty="0">
                <a:solidFill>
                  <a:prstClr val="white"/>
                </a:solidFill>
              </a:rPr>
              <a:t>	Cada elemento de la población tiene una probabilidad conocida de ser seleccionado</a:t>
            </a:r>
          </a:p>
          <a:p>
            <a:endParaRPr lang="es-PE" dirty="0"/>
          </a:p>
        </p:txBody>
      </p:sp>
    </p:spTree>
    <p:extLst>
      <p:ext uri="{BB962C8B-B14F-4D97-AF65-F5344CB8AC3E}">
        <p14:creationId xmlns:p14="http://schemas.microsoft.com/office/powerpoint/2010/main" val="14156341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0825" y="260351"/>
            <a:ext cx="8569325" cy="648370"/>
          </a:xfrm>
        </p:spPr>
        <p:txBody>
          <a:bodyPr/>
          <a:lstStyle/>
          <a:p>
            <a:r>
              <a:rPr lang="es-MX" sz="2800" b="1" dirty="0">
                <a:solidFill>
                  <a:srgbClr val="FFFF00"/>
                </a:solidFill>
              </a:rPr>
              <a:t>TIPOS DE MUESTREO PROBABILISTICO</a:t>
            </a:r>
          </a:p>
        </p:txBody>
      </p:sp>
      <p:sp>
        <p:nvSpPr>
          <p:cNvPr id="20483" name="Rectangle 3"/>
          <p:cNvSpPr>
            <a:spLocks noGrp="1" noChangeArrowheads="1"/>
          </p:cNvSpPr>
          <p:nvPr>
            <p:ph idx="1"/>
          </p:nvPr>
        </p:nvSpPr>
        <p:spPr>
          <a:xfrm>
            <a:off x="323850" y="1052736"/>
            <a:ext cx="8424863" cy="4824189"/>
          </a:xfrm>
        </p:spPr>
        <p:txBody>
          <a:bodyPr>
            <a:normAutofit fontScale="92500" lnSpcReduction="20000"/>
          </a:bodyPr>
          <a:lstStyle/>
          <a:p>
            <a:pPr algn="just"/>
            <a:r>
              <a:rPr lang="es-MX" sz="1800" b="1" dirty="0">
                <a:solidFill>
                  <a:srgbClr val="FFFF00"/>
                </a:solidFill>
              </a:rPr>
              <a:t>MUESTREO ALEATORIO SIMPLE  (MAS)</a:t>
            </a:r>
          </a:p>
          <a:p>
            <a:pPr algn="just">
              <a:buFont typeface="Wingdings" pitchFamily="2" charset="2"/>
              <a:buNone/>
            </a:pPr>
            <a:r>
              <a:rPr lang="es-MX" sz="1800" b="1" dirty="0"/>
              <a:t>	Consiste en seleccionar una muestra de n unidades de una población de tamaño N de tal manera que cada muestra posible de tamaño n tiene igual probabilidad de ser seleccionada.</a:t>
            </a:r>
          </a:p>
          <a:p>
            <a:pPr algn="just"/>
            <a:endParaRPr lang="es-MX" sz="1800" b="1" dirty="0"/>
          </a:p>
          <a:p>
            <a:pPr algn="just"/>
            <a:r>
              <a:rPr lang="es-MX" sz="1800" b="1" dirty="0">
                <a:solidFill>
                  <a:srgbClr val="FFFF00"/>
                </a:solidFill>
              </a:rPr>
              <a:t>MUESTREO ALEATORIO ESTRATIFICADO (MAE)</a:t>
            </a:r>
          </a:p>
          <a:p>
            <a:pPr algn="just">
              <a:buFont typeface="Wingdings" pitchFamily="2" charset="2"/>
              <a:buNone/>
            </a:pPr>
            <a:r>
              <a:rPr lang="es-MX" sz="1800" b="1" dirty="0"/>
              <a:t>	Consiste en la separación de los elementos de la población de tamaño N en grupos o subpoblaciones, llamados estratos, y la selección posterior de una muestra aleatoria simple de cada </a:t>
            </a:r>
            <a:r>
              <a:rPr lang="es-MX" sz="1800" b="1" dirty="0" smtClean="0"/>
              <a:t>estrato.</a:t>
            </a:r>
          </a:p>
          <a:p>
            <a:pPr algn="just">
              <a:buFont typeface="Wingdings" pitchFamily="2" charset="2"/>
              <a:buNone/>
            </a:pPr>
            <a:endParaRPr lang="es-MX" sz="1800" b="1" dirty="0" smtClean="0"/>
          </a:p>
          <a:p>
            <a:pPr lvl="0" algn="just">
              <a:buClr>
                <a:srgbClr val="9BBB59"/>
              </a:buClr>
            </a:pPr>
            <a:r>
              <a:rPr lang="es-MX" sz="1800" b="1" dirty="0">
                <a:solidFill>
                  <a:srgbClr val="FFFF00"/>
                </a:solidFill>
              </a:rPr>
              <a:t>MUESTREO SISTEMÁTICO</a:t>
            </a:r>
          </a:p>
          <a:p>
            <a:pPr lvl="0" algn="just">
              <a:buClr>
                <a:srgbClr val="9BBB59"/>
              </a:buClr>
              <a:buNone/>
            </a:pPr>
            <a:r>
              <a:rPr lang="es-MX" sz="1800" b="1" dirty="0">
                <a:solidFill>
                  <a:prstClr val="white"/>
                </a:solidFill>
              </a:rPr>
              <a:t>	Consiste en seleccionar una muestra de n unidades de la población de tamaño N de tal manera que el primer elemento de la muestra se obtiene seleccionando al azar un elemento de los primeros k elementos en el marco y después cada k-</a:t>
            </a:r>
            <a:r>
              <a:rPr lang="es-MX" sz="1800" b="1" dirty="0" err="1">
                <a:solidFill>
                  <a:prstClr val="white"/>
                </a:solidFill>
              </a:rPr>
              <a:t>ésimo</a:t>
            </a:r>
            <a:r>
              <a:rPr lang="es-MX" sz="1800" b="1" dirty="0">
                <a:solidFill>
                  <a:prstClr val="white"/>
                </a:solidFill>
              </a:rPr>
              <a:t> elemento. ( k </a:t>
            </a:r>
            <a:r>
              <a:rPr lang="es-MX" sz="1800" b="1" dirty="0">
                <a:solidFill>
                  <a:prstClr val="white"/>
                </a:solidFill>
                <a:cs typeface="Arial" pitchFamily="34" charset="0"/>
              </a:rPr>
              <a:t>≤ N/n )</a:t>
            </a:r>
          </a:p>
          <a:p>
            <a:pPr lvl="0" algn="just">
              <a:buClr>
                <a:srgbClr val="9BBB59"/>
              </a:buClr>
            </a:pPr>
            <a:endParaRPr lang="es-MX" sz="1800" b="1" dirty="0">
              <a:solidFill>
                <a:prstClr val="white"/>
              </a:solidFill>
              <a:cs typeface="Arial" pitchFamily="34" charset="0"/>
            </a:endParaRPr>
          </a:p>
          <a:p>
            <a:pPr lvl="0" algn="just">
              <a:buClr>
                <a:srgbClr val="9BBB59"/>
              </a:buClr>
            </a:pPr>
            <a:r>
              <a:rPr lang="es-MX" sz="1800" b="1" dirty="0">
                <a:solidFill>
                  <a:srgbClr val="FFFF00"/>
                </a:solidFill>
                <a:cs typeface="Arial" pitchFamily="34" charset="0"/>
              </a:rPr>
              <a:t>MUESTREO POR CONGLOMERADOS</a:t>
            </a:r>
          </a:p>
          <a:p>
            <a:pPr lvl="0" algn="just">
              <a:buClr>
                <a:srgbClr val="9BBB59"/>
              </a:buClr>
              <a:buNone/>
            </a:pPr>
            <a:r>
              <a:rPr lang="es-MX" sz="1800" b="1" dirty="0">
                <a:solidFill>
                  <a:prstClr val="white"/>
                </a:solidFill>
                <a:cs typeface="Arial" pitchFamily="34" charset="0"/>
              </a:rPr>
              <a:t>	Consiste en seleccionar una muestra aleatoria en la cual cada unidad de muestreo es una colección o conglomerado de elementos.</a:t>
            </a:r>
          </a:p>
          <a:p>
            <a:pPr algn="just">
              <a:buFont typeface="Wingdings" pitchFamily="2" charset="2"/>
              <a:buNone/>
            </a:pPr>
            <a:endParaRPr lang="es-MX" sz="1800" b="1" dirty="0"/>
          </a:p>
        </p:txBody>
      </p:sp>
    </p:spTree>
    <p:extLst>
      <p:ext uri="{BB962C8B-B14F-4D97-AF65-F5344CB8AC3E}">
        <p14:creationId xmlns:p14="http://schemas.microsoft.com/office/powerpoint/2010/main" val="1253264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92088"/>
          </a:xfrm>
        </p:spPr>
        <p:txBody>
          <a:bodyPr>
            <a:normAutofit/>
          </a:bodyPr>
          <a:lstStyle/>
          <a:p>
            <a:pPr algn="ctr"/>
            <a:r>
              <a:rPr lang="en-US" sz="3600" b="1" dirty="0">
                <a:solidFill>
                  <a:srgbClr val="EEECE1"/>
                </a:solidFill>
              </a:rPr>
              <a:t>PARADIGMAS DE LA INVESTIGACIÓN</a:t>
            </a:r>
            <a:endParaRPr lang="es-PE"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079399470"/>
              </p:ext>
            </p:extLst>
          </p:nvPr>
        </p:nvGraphicFramePr>
        <p:xfrm>
          <a:off x="457200" y="1700213"/>
          <a:ext cx="8229600" cy="4624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4966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457200" y="-171400"/>
            <a:ext cx="8435280" cy="6912768"/>
          </a:xfrm>
        </p:spPr>
        <p:txBody>
          <a:bodyPr>
            <a:normAutofit/>
          </a:bodyPr>
          <a:lstStyle/>
          <a:p>
            <a:pPr marL="0" indent="0" algn="ctr">
              <a:buNone/>
            </a:pPr>
            <a:r>
              <a:rPr lang="es-PE" sz="3100" dirty="0" smtClean="0">
                <a:solidFill>
                  <a:schemeClr val="tx1"/>
                </a:solidFill>
                <a:latin typeface="Verdana" pitchFamily="34" charset="0"/>
                <a:ea typeface="Verdana" pitchFamily="34" charset="0"/>
                <a:cs typeface="Verdana" pitchFamily="34" charset="0"/>
              </a:rPr>
              <a:t>DEFINICIONES </a:t>
            </a:r>
            <a:r>
              <a:rPr lang="es-CL" sz="2000" dirty="0">
                <a:solidFill>
                  <a:schemeClr val="tx1"/>
                </a:solidFill>
                <a:latin typeface="Verdana" pitchFamily="34" charset="0"/>
                <a:ea typeface="Verdana" pitchFamily="34" charset="0"/>
                <a:cs typeface="Verdana" pitchFamily="34" charset="0"/>
              </a:rPr>
              <a:t/>
            </a:r>
            <a:br>
              <a:rPr lang="es-CL" sz="2000" dirty="0">
                <a:solidFill>
                  <a:schemeClr val="tx1"/>
                </a:solidFill>
                <a:latin typeface="Verdana" pitchFamily="34" charset="0"/>
                <a:ea typeface="Verdana" pitchFamily="34" charset="0"/>
                <a:cs typeface="Verdana" pitchFamily="34" charset="0"/>
              </a:rPr>
            </a:br>
            <a:r>
              <a:rPr lang="es-CL" sz="2000" dirty="0">
                <a:solidFill>
                  <a:schemeClr val="tx1"/>
                </a:solidFill>
                <a:latin typeface="Verdana" pitchFamily="34" charset="0"/>
                <a:ea typeface="Verdana" pitchFamily="34" charset="0"/>
                <a:cs typeface="Verdana" pitchFamily="34" charset="0"/>
              </a:rPr>
              <a:t/>
            </a:r>
            <a:br>
              <a:rPr lang="es-CL" sz="2000" dirty="0">
                <a:solidFill>
                  <a:schemeClr val="tx1"/>
                </a:solidFill>
                <a:latin typeface="Verdana" pitchFamily="34" charset="0"/>
                <a:ea typeface="Verdana" pitchFamily="34" charset="0"/>
                <a:cs typeface="Verdana" pitchFamily="34" charset="0"/>
              </a:rPr>
            </a:br>
            <a:r>
              <a:rPr lang="es-CL" sz="2000" dirty="0" smtClean="0">
                <a:solidFill>
                  <a:schemeClr val="tx1"/>
                </a:solidFill>
                <a:latin typeface="Verdana" pitchFamily="34" charset="0"/>
                <a:ea typeface="Verdana" pitchFamily="34" charset="0"/>
                <a:cs typeface="Verdana" pitchFamily="34" charset="0"/>
              </a:rPr>
              <a:t>P</a:t>
            </a:r>
            <a:r>
              <a:rPr lang="es-CL" sz="2000" b="1" dirty="0" smtClean="0">
                <a:solidFill>
                  <a:schemeClr val="tx1"/>
                </a:solidFill>
                <a:latin typeface="Verdana" pitchFamily="34" charset="0"/>
                <a:ea typeface="Verdana" pitchFamily="34" charset="0"/>
                <a:cs typeface="Verdana" pitchFamily="34" charset="0"/>
              </a:rPr>
              <a:t>OBLACIÓN </a:t>
            </a:r>
            <a:br>
              <a:rPr lang="es-CL" sz="2000" b="1" dirty="0" smtClean="0">
                <a:solidFill>
                  <a:schemeClr val="tx1"/>
                </a:solidFill>
                <a:latin typeface="Verdana" pitchFamily="34" charset="0"/>
                <a:ea typeface="Verdana" pitchFamily="34" charset="0"/>
                <a:cs typeface="Verdana" pitchFamily="34" charset="0"/>
              </a:rPr>
            </a:br>
            <a:r>
              <a:rPr lang="es-CL" sz="2000" b="1" dirty="0" smtClean="0">
                <a:solidFill>
                  <a:schemeClr val="tx1"/>
                </a:solidFill>
                <a:latin typeface="Verdana" pitchFamily="34" charset="0"/>
                <a:ea typeface="Verdana" pitchFamily="34" charset="0"/>
                <a:cs typeface="Verdana" pitchFamily="34" charset="0"/>
              </a:rPr>
              <a:t/>
            </a:r>
            <a:br>
              <a:rPr lang="es-CL" sz="2000" b="1" dirty="0" smtClean="0">
                <a:solidFill>
                  <a:schemeClr val="tx1"/>
                </a:solidFill>
                <a:latin typeface="Verdana" pitchFamily="34" charset="0"/>
                <a:ea typeface="Verdana" pitchFamily="34" charset="0"/>
                <a:cs typeface="Verdana" pitchFamily="34" charset="0"/>
              </a:rPr>
            </a:br>
            <a:r>
              <a:rPr lang="es-CL" sz="2000" b="0" dirty="0" smtClean="0">
                <a:solidFill>
                  <a:schemeClr val="tx1"/>
                </a:solidFill>
                <a:latin typeface="Verdana" pitchFamily="34" charset="0"/>
                <a:ea typeface="Verdana" pitchFamily="34" charset="0"/>
                <a:cs typeface="Verdana" pitchFamily="34" charset="0"/>
              </a:rPr>
              <a:t>Conjunto de todos los elementos o unidades de análisis para un estudio determinado. Un censo es un intento de medir todos los elementos de una población de interés.</a:t>
            </a:r>
            <a:br>
              <a:rPr lang="es-CL" sz="2000" b="0" dirty="0" smtClean="0">
                <a:solidFill>
                  <a:schemeClr val="tx1"/>
                </a:solidFill>
                <a:latin typeface="Verdana" pitchFamily="34" charset="0"/>
                <a:ea typeface="Verdana" pitchFamily="34" charset="0"/>
                <a:cs typeface="Verdana" pitchFamily="34" charset="0"/>
              </a:rPr>
            </a:br>
            <a:r>
              <a:rPr lang="es-CL" sz="2000" dirty="0" smtClean="0">
                <a:solidFill>
                  <a:schemeClr val="tx1"/>
                </a:solidFill>
                <a:latin typeface="Verdana" pitchFamily="34" charset="0"/>
                <a:ea typeface="Verdana" pitchFamily="34" charset="0"/>
                <a:cs typeface="Verdana" pitchFamily="34" charset="0"/>
              </a:rPr>
              <a:t/>
            </a:r>
            <a:br>
              <a:rPr lang="es-CL" sz="2000" dirty="0" smtClean="0">
                <a:solidFill>
                  <a:schemeClr val="tx1"/>
                </a:solidFill>
                <a:latin typeface="Verdana" pitchFamily="34" charset="0"/>
                <a:ea typeface="Verdana" pitchFamily="34" charset="0"/>
                <a:cs typeface="Verdana" pitchFamily="34" charset="0"/>
              </a:rPr>
            </a:br>
            <a:r>
              <a:rPr lang="es-CL" sz="2000" b="1" dirty="0" smtClean="0">
                <a:solidFill>
                  <a:schemeClr val="tx1"/>
                </a:solidFill>
                <a:latin typeface="Verdana" pitchFamily="34" charset="0"/>
                <a:ea typeface="Verdana" pitchFamily="34" charset="0"/>
                <a:cs typeface="Verdana" pitchFamily="34" charset="0"/>
              </a:rPr>
              <a:t>MUESTRA</a:t>
            </a:r>
            <a:r>
              <a:rPr lang="es-CL" sz="2000" dirty="0" smtClean="0">
                <a:solidFill>
                  <a:schemeClr val="tx1"/>
                </a:solidFill>
                <a:latin typeface="Verdana" pitchFamily="34" charset="0"/>
                <a:ea typeface="Verdana" pitchFamily="34" charset="0"/>
                <a:cs typeface="Verdana" pitchFamily="34" charset="0"/>
              </a:rPr>
              <a:t/>
            </a:r>
            <a:br>
              <a:rPr lang="es-CL" sz="2000" dirty="0" smtClean="0">
                <a:solidFill>
                  <a:schemeClr val="tx1"/>
                </a:solidFill>
                <a:latin typeface="Verdana" pitchFamily="34" charset="0"/>
                <a:ea typeface="Verdana" pitchFamily="34" charset="0"/>
                <a:cs typeface="Verdana" pitchFamily="34" charset="0"/>
              </a:rPr>
            </a:br>
            <a:r>
              <a:rPr lang="es-CL" sz="2000" b="0" dirty="0" smtClean="0">
                <a:solidFill>
                  <a:schemeClr val="tx1"/>
                </a:solidFill>
                <a:latin typeface="Verdana" pitchFamily="34" charset="0"/>
                <a:ea typeface="Verdana" pitchFamily="34" charset="0"/>
                <a:cs typeface="Verdana" pitchFamily="34" charset="0"/>
              </a:rPr>
              <a:t>Subconjunto de elementos de una población. En la mayoría de las investigaciones, los estudios poblacionales o censales censos son bastantes costosos y difíciles, e incluso imposibles. Una alternativa es seleccionar una muestra representativa</a:t>
            </a:r>
            <a:r>
              <a:rPr lang="es-CL" sz="2000" b="0" dirty="0" smtClean="0">
                <a:solidFill>
                  <a:srgbClr val="002060"/>
                </a:solidFill>
                <a:latin typeface="Verdana" pitchFamily="34" charset="0"/>
                <a:ea typeface="Verdana" pitchFamily="34" charset="0"/>
                <a:cs typeface="Verdana" pitchFamily="34" charset="0"/>
              </a:rPr>
              <a:t>.</a:t>
            </a:r>
            <a:r>
              <a:rPr lang="es-CL" sz="2200" b="0" dirty="0" smtClean="0">
                <a:solidFill>
                  <a:srgbClr val="002060"/>
                </a:solidFill>
                <a:latin typeface="Verdana" pitchFamily="34" charset="0"/>
                <a:ea typeface="Verdana" pitchFamily="34" charset="0"/>
                <a:cs typeface="Verdana" pitchFamily="34" charset="0"/>
              </a:rPr>
              <a:t/>
            </a:r>
            <a:br>
              <a:rPr lang="es-CL" sz="2200" b="0" dirty="0" smtClean="0">
                <a:solidFill>
                  <a:srgbClr val="002060"/>
                </a:solidFill>
                <a:latin typeface="Verdana" pitchFamily="34" charset="0"/>
                <a:ea typeface="Verdana" pitchFamily="34" charset="0"/>
                <a:cs typeface="Verdana" pitchFamily="34" charset="0"/>
              </a:rPr>
            </a:br>
            <a:r>
              <a:rPr lang="es-PE" sz="2000" b="1" dirty="0" smtClean="0">
                <a:solidFill>
                  <a:srgbClr val="002060"/>
                </a:solidFill>
                <a:latin typeface="Verdana" pitchFamily="34" charset="0"/>
                <a:ea typeface="Verdana" pitchFamily="34" charset="0"/>
                <a:cs typeface="Verdana" pitchFamily="34" charset="0"/>
              </a:rPr>
              <a:t/>
            </a:r>
            <a:br>
              <a:rPr lang="es-PE" sz="2000" b="1" dirty="0" smtClean="0">
                <a:solidFill>
                  <a:srgbClr val="002060"/>
                </a:solidFill>
                <a:latin typeface="Verdana" pitchFamily="34" charset="0"/>
                <a:ea typeface="Verdana" pitchFamily="34" charset="0"/>
                <a:cs typeface="Verdana" pitchFamily="34" charset="0"/>
              </a:rPr>
            </a:br>
            <a:r>
              <a:rPr lang="es-PE" sz="2000" b="1" dirty="0">
                <a:solidFill>
                  <a:srgbClr val="002060"/>
                </a:solidFill>
              </a:rPr>
              <a:t/>
            </a:r>
            <a:br>
              <a:rPr lang="es-PE" sz="2000" b="1" dirty="0">
                <a:solidFill>
                  <a:srgbClr val="002060"/>
                </a:solidFill>
              </a:rPr>
            </a:br>
            <a:r>
              <a:rPr lang="es-PE" sz="2000" b="1" dirty="0" smtClean="0">
                <a:solidFill>
                  <a:srgbClr val="002060"/>
                </a:solidFill>
              </a:rPr>
              <a:t/>
            </a:r>
            <a:br>
              <a:rPr lang="es-PE" sz="2000" b="1" dirty="0" smtClean="0">
                <a:solidFill>
                  <a:srgbClr val="002060"/>
                </a:solidFill>
              </a:rPr>
            </a:br>
            <a:r>
              <a:rPr lang="es-PE" sz="2000" b="1" dirty="0">
                <a:solidFill>
                  <a:srgbClr val="002060"/>
                </a:solidFill>
              </a:rPr>
              <a:t/>
            </a:r>
            <a:br>
              <a:rPr lang="es-PE" sz="2000" b="1" dirty="0">
                <a:solidFill>
                  <a:srgbClr val="002060"/>
                </a:solidFill>
              </a:rPr>
            </a:br>
            <a:r>
              <a:rPr lang="es-PE" sz="2000" b="1" dirty="0" smtClean="0">
                <a:solidFill>
                  <a:srgbClr val="002060"/>
                </a:solidFill>
              </a:rPr>
              <a:t/>
            </a:r>
            <a:br>
              <a:rPr lang="es-PE" sz="2000" b="1" dirty="0" smtClean="0">
                <a:solidFill>
                  <a:srgbClr val="002060"/>
                </a:solidFill>
              </a:rPr>
            </a:br>
            <a:endParaRPr lang="es-PE" sz="2000" b="1" dirty="0">
              <a:solidFill>
                <a:srgbClr val="002060"/>
              </a:solidFill>
            </a:endParaRPr>
          </a:p>
        </p:txBody>
      </p:sp>
      <p:pic>
        <p:nvPicPr>
          <p:cNvPr id="9" name="8 Marcador de contenido"/>
          <p:cNvPicPr>
            <a:picLocks noGrp="1"/>
          </p:cNvPicPr>
          <p:nvPr>
            <p:ph idx="1"/>
          </p:nvPr>
        </p:nvPicPr>
        <p:blipFill>
          <a:blip r:embed="rId2" cstate="print"/>
          <a:stretch>
            <a:fillRect/>
          </a:stretch>
        </p:blipFill>
        <p:spPr bwMode="auto">
          <a:xfrm>
            <a:off x="688429" y="5157192"/>
            <a:ext cx="7767142" cy="1584176"/>
          </a:xfrm>
          <a:prstGeom prst="rect">
            <a:avLst/>
          </a:prstGeom>
          <a:solidFill>
            <a:schemeClr val="accent2">
              <a:lumMod val="20000"/>
              <a:lumOff val="80000"/>
            </a:schemeClr>
          </a:solidFill>
          <a:ln w="9525">
            <a:solidFill>
              <a:srgbClr val="00B0F0"/>
            </a:solidFill>
            <a:miter lim="800000"/>
            <a:headEnd/>
            <a:tailEnd/>
          </a:ln>
        </p:spPr>
      </p:pic>
    </p:spTree>
    <p:extLst>
      <p:ext uri="{BB962C8B-B14F-4D97-AF65-F5344CB8AC3E}">
        <p14:creationId xmlns:p14="http://schemas.microsoft.com/office/powerpoint/2010/main" val="16192217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224136"/>
          </a:xfrm>
        </p:spPr>
        <p:txBody>
          <a:bodyPr/>
          <a:lstStyle/>
          <a:p>
            <a:pPr algn="ctr"/>
            <a:r>
              <a:rPr lang="es-ES" sz="2800" b="1" dirty="0">
                <a:solidFill>
                  <a:prstClr val="white"/>
                </a:solidFill>
              </a:rPr>
              <a:t>TÉCNICAS E INSTRUMENTOS DE RECOLECCION DE DATOS</a:t>
            </a:r>
            <a:endParaRPr lang="es-PE"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44731317"/>
              </p:ext>
            </p:extLst>
          </p:nvPr>
        </p:nvGraphicFramePr>
        <p:xfrm>
          <a:off x="457200" y="1935163"/>
          <a:ext cx="8229600" cy="3984986"/>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b="1" dirty="0" smtClean="0"/>
                        <a:t>TÉCNICAS</a:t>
                      </a:r>
                      <a:endParaRPr lang="es-PE" b="1" dirty="0"/>
                    </a:p>
                  </a:txBody>
                  <a:tcPr/>
                </a:tc>
                <a:tc>
                  <a:txBody>
                    <a:bodyPr/>
                    <a:lstStyle/>
                    <a:p>
                      <a:pPr algn="ctr"/>
                      <a:r>
                        <a:rPr lang="en-US" dirty="0" smtClean="0"/>
                        <a:t>INSTRUMENTOS</a:t>
                      </a:r>
                      <a:endParaRPr lang="es-PE" dirty="0"/>
                    </a:p>
                  </a:txBody>
                  <a:tcPr/>
                </a:tc>
              </a:tr>
              <a:tr h="690949">
                <a:tc>
                  <a:txBody>
                    <a:bodyPr/>
                    <a:lstStyle/>
                    <a:p>
                      <a:r>
                        <a:rPr lang="en-US" dirty="0" smtClean="0"/>
                        <a:t>ENCUESTA</a:t>
                      </a:r>
                      <a:endParaRPr lang="es-PE" dirty="0"/>
                    </a:p>
                  </a:txBody>
                  <a:tcPr/>
                </a:tc>
                <a:tc>
                  <a:txBody>
                    <a:bodyPr/>
                    <a:lstStyle/>
                    <a:p>
                      <a:r>
                        <a:rPr lang="en-US" dirty="0" smtClean="0"/>
                        <a:t>CUESTIONARIO</a:t>
                      </a:r>
                      <a:endParaRPr lang="es-PE" dirty="0"/>
                    </a:p>
                  </a:txBody>
                  <a:tcPr/>
                </a:tc>
              </a:tr>
              <a:tr h="690949">
                <a:tc>
                  <a:txBody>
                    <a:bodyPr/>
                    <a:lstStyle/>
                    <a:p>
                      <a:r>
                        <a:rPr lang="es-PE" dirty="0" smtClean="0"/>
                        <a:t>EVALUACIÓN PSICOMÉTRICA</a:t>
                      </a:r>
                      <a:endParaRPr lang="es-PE" dirty="0"/>
                    </a:p>
                  </a:txBody>
                  <a:tcPr/>
                </a:tc>
                <a:tc>
                  <a:txBody>
                    <a:bodyPr/>
                    <a:lstStyle/>
                    <a:p>
                      <a:r>
                        <a:rPr lang="es-PE" dirty="0" smtClean="0"/>
                        <a:t>CUESTIONARIO TIPO LIKERT Y OTROS</a:t>
                      </a:r>
                      <a:endParaRPr lang="es-PE" dirty="0"/>
                    </a:p>
                  </a:txBody>
                  <a:tcPr/>
                </a:tc>
              </a:tr>
              <a:tr h="576064">
                <a:tc>
                  <a:txBody>
                    <a:bodyPr/>
                    <a:lstStyle/>
                    <a:p>
                      <a:r>
                        <a:rPr lang="en-US" dirty="0" smtClean="0"/>
                        <a:t>ANÁLISIS DOCUMENTAL</a:t>
                      </a:r>
                      <a:endParaRPr lang="es-PE" dirty="0"/>
                    </a:p>
                  </a:txBody>
                  <a:tcPr/>
                </a:tc>
                <a:tc>
                  <a:txBody>
                    <a:bodyPr/>
                    <a:lstStyle/>
                    <a:p>
                      <a:r>
                        <a:rPr lang="en-US" dirty="0" smtClean="0"/>
                        <a:t>FICHA DE REGISTRO DE DATOS</a:t>
                      </a:r>
                      <a:endParaRPr lang="es-PE" dirty="0"/>
                    </a:p>
                  </a:txBody>
                  <a:tcPr/>
                </a:tc>
              </a:tr>
              <a:tr h="720080">
                <a:tc>
                  <a:txBody>
                    <a:bodyPr/>
                    <a:lstStyle/>
                    <a:p>
                      <a:r>
                        <a:rPr lang="en-US" dirty="0" smtClean="0"/>
                        <a:t>OBSERBACIÓN DE CAMPO NO</a:t>
                      </a:r>
                    </a:p>
                    <a:p>
                      <a:r>
                        <a:rPr lang="en-US" dirty="0" smtClean="0"/>
                        <a:t>EXPERIMENTAL</a:t>
                      </a:r>
                      <a:endParaRPr lang="es-PE" dirty="0"/>
                    </a:p>
                  </a:txBody>
                  <a:tcPr/>
                </a:tc>
                <a:tc>
                  <a:txBody>
                    <a:bodyPr/>
                    <a:lstStyle/>
                    <a:p>
                      <a:r>
                        <a:rPr lang="en-US" dirty="0" smtClean="0"/>
                        <a:t>FORMATO DE REGISTRO DE DATOS</a:t>
                      </a:r>
                      <a:endParaRPr lang="es-PE" dirty="0"/>
                    </a:p>
                  </a:txBody>
                  <a:tcPr/>
                </a:tc>
              </a:tr>
              <a:tr h="936104">
                <a:tc>
                  <a:txBody>
                    <a:bodyPr/>
                    <a:lstStyle/>
                    <a:p>
                      <a:r>
                        <a:rPr lang="en-US" dirty="0" smtClean="0"/>
                        <a:t>OSERVACIÓN DE CAMPO EXPERIMENTAL</a:t>
                      </a:r>
                      <a:endParaRPr lang="es-PE" dirty="0"/>
                    </a:p>
                  </a:txBody>
                  <a:tcPr/>
                </a:tc>
                <a:tc>
                  <a:txBody>
                    <a:bodyPr/>
                    <a:lstStyle/>
                    <a:p>
                      <a:r>
                        <a:rPr lang="en-US" dirty="0" smtClean="0"/>
                        <a:t>CUESTIONARIO U HOJA DE REGISTRO DE DATOS</a:t>
                      </a:r>
                      <a:endParaRPr lang="es-PE" dirty="0"/>
                    </a:p>
                  </a:txBody>
                  <a:tcPr/>
                </a:tc>
              </a:tr>
            </a:tbl>
          </a:graphicData>
        </a:graphic>
      </p:graphicFrame>
    </p:spTree>
    <p:extLst>
      <p:ext uri="{BB962C8B-B14F-4D97-AF65-F5344CB8AC3E}">
        <p14:creationId xmlns:p14="http://schemas.microsoft.com/office/powerpoint/2010/main" val="29261669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648072"/>
          </a:xfrm>
        </p:spPr>
        <p:txBody>
          <a:bodyPr>
            <a:normAutofit/>
          </a:bodyPr>
          <a:lstStyle/>
          <a:p>
            <a:r>
              <a:rPr lang="es-PE" sz="3600" dirty="0" smtClean="0"/>
              <a:t>2.8.MÉTODOS DE ANÁLISIS DE DATOS</a:t>
            </a:r>
            <a:endParaRPr lang="es-PE" sz="3600" dirty="0"/>
          </a:p>
        </p:txBody>
      </p:sp>
      <p:sp>
        <p:nvSpPr>
          <p:cNvPr id="3" name="2 Marcador de contenido"/>
          <p:cNvSpPr>
            <a:spLocks noGrp="1"/>
          </p:cNvSpPr>
          <p:nvPr>
            <p:ph idx="1"/>
          </p:nvPr>
        </p:nvSpPr>
        <p:spPr>
          <a:xfrm>
            <a:off x="179512" y="908720"/>
            <a:ext cx="8856984" cy="5415880"/>
          </a:xfrm>
        </p:spPr>
        <p:txBody>
          <a:bodyPr>
            <a:normAutofit fontScale="92500" lnSpcReduction="20000"/>
          </a:bodyPr>
          <a:lstStyle/>
          <a:p>
            <a:pPr marL="0" indent="0" algn="just">
              <a:buNone/>
            </a:pPr>
            <a:r>
              <a:rPr lang="es-PE" sz="1800" dirty="0" smtClean="0"/>
              <a:t>Se realiza a partir de tablas de frecuencias , gráficos , medidas estadísticas , relaciones funcionales y pruebas  de hipótesis estadísticas. </a:t>
            </a:r>
          </a:p>
          <a:p>
            <a:pPr marL="0" indent="0" algn="just">
              <a:buNone/>
            </a:pPr>
            <a:endParaRPr lang="es-PE" sz="1800" dirty="0" smtClean="0"/>
          </a:p>
          <a:p>
            <a:pPr marL="0" indent="0" algn="just">
              <a:buNone/>
            </a:pPr>
            <a:r>
              <a:rPr lang="es-PE" sz="1800" b="1" dirty="0" smtClean="0"/>
              <a:t>Tablas de frecuencias: </a:t>
            </a:r>
            <a:r>
              <a:rPr lang="es-PE" sz="1800" dirty="0" smtClean="0"/>
              <a:t>cuando la información presentada necesita ser desagregada en categorías.</a:t>
            </a:r>
          </a:p>
          <a:p>
            <a:pPr marL="0" indent="0" algn="just">
              <a:buNone/>
            </a:pPr>
            <a:endParaRPr lang="es-PE" sz="1800" dirty="0" smtClean="0"/>
          </a:p>
          <a:p>
            <a:pPr marL="0" indent="0" algn="just">
              <a:buNone/>
            </a:pPr>
            <a:r>
              <a:rPr lang="es-PE" sz="1800" b="1" dirty="0" smtClean="0"/>
              <a:t>Gráficos:  </a:t>
            </a:r>
            <a:r>
              <a:rPr lang="es-PE" sz="1800" dirty="0" smtClean="0"/>
              <a:t>permiten que en forma simple y rápida se observen el comportamiento de las características de interés las variables. Los gráficos pueden ser: de superficie, lineales, pictogramas u otros específicos. Los más utilizados son los gráficos de barras, circulares y lineales.</a:t>
            </a:r>
          </a:p>
          <a:p>
            <a:pPr marL="0" indent="0" algn="just">
              <a:buNone/>
            </a:pPr>
            <a:endParaRPr lang="es-PE" sz="1800" dirty="0" smtClean="0"/>
          </a:p>
          <a:p>
            <a:pPr marL="0" indent="0" algn="just">
              <a:buNone/>
            </a:pPr>
            <a:r>
              <a:rPr lang="es-PE" sz="1800" b="1" dirty="0" smtClean="0"/>
              <a:t>Medidas estadísticas: </a:t>
            </a:r>
            <a:r>
              <a:rPr lang="es-PE" sz="1800" dirty="0" smtClean="0"/>
              <a:t>Las más utilizadas son las medidas de tendencia central, medidas de dispersión, percentiles y medidas de asociación.</a:t>
            </a:r>
          </a:p>
          <a:p>
            <a:pPr marL="0" indent="0" algn="just">
              <a:buNone/>
            </a:pPr>
            <a:endParaRPr lang="es-PE" sz="1800" dirty="0" smtClean="0"/>
          </a:p>
          <a:p>
            <a:pPr marL="0" indent="0" algn="just">
              <a:buNone/>
            </a:pPr>
            <a:r>
              <a:rPr lang="es-PE" sz="1800" b="1" dirty="0" smtClean="0"/>
              <a:t>Relaciones funcionales: </a:t>
            </a:r>
            <a:r>
              <a:rPr lang="es-PE" sz="1800" dirty="0" smtClean="0"/>
              <a:t>son funciones  estadísticas que permiten expresar cuantitativamente y gráficamente las relaciones de causalidad entre una variable dependiente y una o mas variables independientes. Las relaciones funcionales más conocidas se obtienen mediante los métodos de regresión.</a:t>
            </a:r>
          </a:p>
          <a:p>
            <a:pPr marL="0" indent="0" algn="just">
              <a:buNone/>
            </a:pPr>
            <a:endParaRPr lang="es-PE" sz="1800" dirty="0" smtClean="0"/>
          </a:p>
          <a:p>
            <a:pPr marL="0" indent="0" algn="just">
              <a:buNone/>
            </a:pPr>
            <a:r>
              <a:rPr lang="es-PE" sz="1800" b="1" dirty="0" smtClean="0"/>
              <a:t>Prueba de hipótesis: </a:t>
            </a:r>
            <a:r>
              <a:rPr lang="es-PE" sz="1800" dirty="0" smtClean="0"/>
              <a:t>utilizadas para contrastar las </a:t>
            </a:r>
            <a:r>
              <a:rPr lang="es-PE" sz="1800" dirty="0" err="1" smtClean="0"/>
              <a:t>hipóteis</a:t>
            </a:r>
            <a:r>
              <a:rPr lang="es-PE" sz="1800" dirty="0" smtClean="0"/>
              <a:t> que se plantean en la investigación</a:t>
            </a:r>
            <a:endParaRPr lang="es-PE" sz="1800" b="1" dirty="0"/>
          </a:p>
          <a:p>
            <a:pPr marL="0" indent="0" algn="just">
              <a:buNone/>
            </a:pPr>
            <a:r>
              <a:rPr lang="es-PE" sz="1800" dirty="0" smtClean="0"/>
              <a:t> </a:t>
            </a:r>
            <a:endParaRPr lang="es-PE" sz="1800" dirty="0"/>
          </a:p>
        </p:txBody>
      </p:sp>
    </p:spTree>
    <p:extLst>
      <p:ext uri="{BB962C8B-B14F-4D97-AF65-F5344CB8AC3E}">
        <p14:creationId xmlns:p14="http://schemas.microsoft.com/office/powerpoint/2010/main" val="839997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576064"/>
          </a:xfrm>
        </p:spPr>
        <p:txBody>
          <a:bodyPr>
            <a:normAutofit fontScale="90000"/>
          </a:bodyPr>
          <a:lstStyle/>
          <a:p>
            <a:pPr algn="ctr"/>
            <a:r>
              <a:rPr lang="en-US" sz="4000" dirty="0" smtClean="0"/>
              <a:t>ENFOQUES DE INVESTIGACIÓN</a:t>
            </a:r>
            <a:endParaRPr lang="es-PE" sz="4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51623849"/>
              </p:ext>
            </p:extLst>
          </p:nvPr>
        </p:nvGraphicFramePr>
        <p:xfrm>
          <a:off x="457200" y="1268413"/>
          <a:ext cx="8229600" cy="5056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9957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864096"/>
          </a:xfrm>
        </p:spPr>
        <p:txBody>
          <a:bodyPr/>
          <a:lstStyle/>
          <a:p>
            <a:endParaRPr lang="es-PE"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22441289"/>
              </p:ext>
            </p:extLst>
          </p:nvPr>
        </p:nvGraphicFramePr>
        <p:xfrm>
          <a:off x="457200" y="1557338"/>
          <a:ext cx="8229600" cy="4767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472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008112"/>
          </a:xfrm>
        </p:spPr>
        <p:txBody>
          <a:bodyPr/>
          <a:lstStyle/>
          <a:p>
            <a:endParaRPr lang="es-PE"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157292985"/>
              </p:ext>
            </p:extLst>
          </p:nvPr>
        </p:nvGraphicFramePr>
        <p:xfrm>
          <a:off x="457200" y="1557338"/>
          <a:ext cx="8229600" cy="4767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015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Llamada de flecha a la derecha"/>
          <p:cNvSpPr/>
          <p:nvPr/>
        </p:nvSpPr>
        <p:spPr>
          <a:xfrm>
            <a:off x="250825" y="1870075"/>
            <a:ext cx="1512888" cy="148748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1.         IDEA</a:t>
            </a:r>
          </a:p>
        </p:txBody>
      </p:sp>
      <p:sp>
        <p:nvSpPr>
          <p:cNvPr id="6" name="5 Llamada de flecha a la derecha"/>
          <p:cNvSpPr/>
          <p:nvPr/>
        </p:nvSpPr>
        <p:spPr>
          <a:xfrm>
            <a:off x="1763713" y="1843088"/>
            <a:ext cx="1871662" cy="151447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2. PLANTEAMIENTO DEL PROBLE MA</a:t>
            </a:r>
          </a:p>
        </p:txBody>
      </p:sp>
      <p:sp>
        <p:nvSpPr>
          <p:cNvPr id="7" name="6 Llamada de flecha a la derecha"/>
          <p:cNvSpPr/>
          <p:nvPr/>
        </p:nvSpPr>
        <p:spPr>
          <a:xfrm>
            <a:off x="3492500" y="1819275"/>
            <a:ext cx="1800225" cy="153828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3.    MARCO TEÓRICO</a:t>
            </a:r>
          </a:p>
        </p:txBody>
      </p:sp>
      <p:sp>
        <p:nvSpPr>
          <p:cNvPr id="8" name="7 Llamada de flecha a la derecha"/>
          <p:cNvSpPr/>
          <p:nvPr/>
        </p:nvSpPr>
        <p:spPr>
          <a:xfrm>
            <a:off x="5292725" y="1814513"/>
            <a:ext cx="1922463" cy="1543050"/>
          </a:xfrm>
          <a:prstGeom prst="rightArrowCallout">
            <a:avLst/>
          </a:prstGeom>
          <a:solidFill>
            <a:srgbClr val="0070C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4.   ALCANCE DEL ESTUDIO</a:t>
            </a:r>
          </a:p>
        </p:txBody>
      </p:sp>
      <p:sp>
        <p:nvSpPr>
          <p:cNvPr id="42" name="41 Flecha izquierda"/>
          <p:cNvSpPr/>
          <p:nvPr/>
        </p:nvSpPr>
        <p:spPr>
          <a:xfrm>
            <a:off x="1008063" y="3732213"/>
            <a:ext cx="7023100" cy="3143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prstClr val="white"/>
              </a:solidFill>
            </a:endParaRPr>
          </a:p>
        </p:txBody>
      </p:sp>
      <p:sp>
        <p:nvSpPr>
          <p:cNvPr id="43" name="42 Flecha abajo"/>
          <p:cNvSpPr/>
          <p:nvPr/>
        </p:nvSpPr>
        <p:spPr>
          <a:xfrm>
            <a:off x="436563" y="3852863"/>
            <a:ext cx="571500"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prstClr val="white"/>
              </a:solidFill>
            </a:endParaRPr>
          </a:p>
        </p:txBody>
      </p:sp>
      <p:sp>
        <p:nvSpPr>
          <p:cNvPr id="45" name="44 Llamada de flecha a la derecha"/>
          <p:cNvSpPr/>
          <p:nvPr/>
        </p:nvSpPr>
        <p:spPr>
          <a:xfrm>
            <a:off x="250825" y="4221163"/>
            <a:ext cx="2089150" cy="1584325"/>
          </a:xfrm>
          <a:prstGeom prst="rightArrowCallout">
            <a:avLst/>
          </a:prstGeom>
          <a:solidFill>
            <a:srgbClr val="0070C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6. DESARRO LLO DEL DISEÑO  INVESTI GACIÓN</a:t>
            </a:r>
          </a:p>
        </p:txBody>
      </p:sp>
      <p:sp>
        <p:nvSpPr>
          <p:cNvPr id="46" name="45 Llamada de flecha a la derecha"/>
          <p:cNvSpPr/>
          <p:nvPr/>
        </p:nvSpPr>
        <p:spPr>
          <a:xfrm>
            <a:off x="2339975" y="4213252"/>
            <a:ext cx="2052638" cy="1584325"/>
          </a:xfrm>
          <a:prstGeom prst="rightArrowCallout">
            <a:avLst/>
          </a:prstGeom>
          <a:solidFill>
            <a:srgbClr val="0070C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7.        POBLA CIÓN Y MUESTRA</a:t>
            </a:r>
          </a:p>
        </p:txBody>
      </p:sp>
      <p:sp>
        <p:nvSpPr>
          <p:cNvPr id="50" name="49 Llamada de flecha a la derecha"/>
          <p:cNvSpPr/>
          <p:nvPr/>
        </p:nvSpPr>
        <p:spPr>
          <a:xfrm>
            <a:off x="4392613" y="4221163"/>
            <a:ext cx="1800225" cy="1584325"/>
          </a:xfrm>
          <a:prstGeom prst="rightArrowCallout">
            <a:avLst/>
          </a:prstGeom>
          <a:solidFill>
            <a:srgbClr val="0070C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8.</a:t>
            </a:r>
          </a:p>
          <a:p>
            <a:pPr algn="ctr">
              <a:defRPr/>
            </a:pPr>
            <a:r>
              <a:rPr lang="es-ES" sz="1600" b="1" dirty="0">
                <a:solidFill>
                  <a:prstClr val="white"/>
                </a:solidFill>
                <a:effectLst>
                  <a:outerShdw blurRad="38100" dist="38100" dir="2700000" algn="tl">
                    <a:srgbClr val="000000">
                      <a:alpha val="43137"/>
                    </a:srgbClr>
                  </a:outerShdw>
                </a:effectLst>
              </a:rPr>
              <a:t> RECOLEC CIÓN DE DATOS</a:t>
            </a:r>
          </a:p>
        </p:txBody>
      </p:sp>
      <p:sp>
        <p:nvSpPr>
          <p:cNvPr id="51" name="50 Llamada de flecha a la derecha"/>
          <p:cNvSpPr/>
          <p:nvPr/>
        </p:nvSpPr>
        <p:spPr>
          <a:xfrm>
            <a:off x="6192838" y="4221163"/>
            <a:ext cx="1474787" cy="1584325"/>
          </a:xfrm>
          <a:prstGeom prst="rightArrowCallout">
            <a:avLst/>
          </a:prstGeom>
          <a:solidFill>
            <a:srgbClr val="0070C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9.  ANÁLI SIS DE DATOS</a:t>
            </a:r>
          </a:p>
        </p:txBody>
      </p:sp>
      <p:sp>
        <p:nvSpPr>
          <p:cNvPr id="53" name="52 Rectángulo"/>
          <p:cNvSpPr/>
          <p:nvPr/>
        </p:nvSpPr>
        <p:spPr>
          <a:xfrm>
            <a:off x="7667625" y="4221163"/>
            <a:ext cx="1152525" cy="158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prstClr val="white"/>
                </a:solidFill>
                <a:effectLst>
                  <a:outerShdw blurRad="38100" dist="38100" dir="2700000" algn="tl">
                    <a:srgbClr val="000000">
                      <a:alpha val="43137"/>
                    </a:srgbClr>
                  </a:outerShdw>
                </a:effectLst>
              </a:rPr>
              <a:t>10.      REPORTE DE RESULTADOS</a:t>
            </a:r>
          </a:p>
        </p:txBody>
      </p:sp>
      <p:sp>
        <p:nvSpPr>
          <p:cNvPr id="15373" name="53 Rectángulo"/>
          <p:cNvSpPr>
            <a:spLocks noChangeArrowheads="1"/>
          </p:cNvSpPr>
          <p:nvPr/>
        </p:nvSpPr>
        <p:spPr bwMode="auto">
          <a:xfrm>
            <a:off x="436563" y="188913"/>
            <a:ext cx="806571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3200" b="1" dirty="0" smtClean="0">
                <a:solidFill>
                  <a:prstClr val="white"/>
                </a:solidFill>
              </a:rPr>
              <a:t>LA ESTADÍSTICA </a:t>
            </a:r>
            <a:r>
              <a:rPr lang="es-ES" sz="3200" b="1" dirty="0">
                <a:solidFill>
                  <a:prstClr val="white"/>
                </a:solidFill>
              </a:rPr>
              <a:t>EN EL PROCESO DE </a:t>
            </a:r>
            <a:r>
              <a:rPr lang="es-ES" sz="3200" b="1" dirty="0" smtClean="0">
                <a:solidFill>
                  <a:prstClr val="white"/>
                </a:solidFill>
              </a:rPr>
              <a:t> </a:t>
            </a:r>
            <a:r>
              <a:rPr lang="es-ES" sz="3200" b="1" dirty="0">
                <a:solidFill>
                  <a:prstClr val="white"/>
                </a:solidFill>
              </a:rPr>
              <a:t>INVESTIGACIÓN </a:t>
            </a:r>
            <a:r>
              <a:rPr lang="es-ES" sz="3200" b="1" dirty="0" smtClean="0">
                <a:solidFill>
                  <a:prstClr val="white"/>
                </a:solidFill>
              </a:rPr>
              <a:t>CUANTITATIVA</a:t>
            </a:r>
            <a:endParaRPr lang="es-ES" sz="3200" b="1" dirty="0">
              <a:solidFill>
                <a:prstClr val="white"/>
              </a:solidFill>
            </a:endParaRPr>
          </a:p>
          <a:p>
            <a:pPr algn="ctr"/>
            <a:endParaRPr lang="es-ES" sz="3200" dirty="0">
              <a:solidFill>
                <a:prstClr val="white"/>
              </a:solidFill>
            </a:endParaRPr>
          </a:p>
        </p:txBody>
      </p:sp>
      <p:sp>
        <p:nvSpPr>
          <p:cNvPr id="3" name="2 Proceso"/>
          <p:cNvSpPr/>
          <p:nvPr/>
        </p:nvSpPr>
        <p:spPr>
          <a:xfrm>
            <a:off x="7215188" y="1843088"/>
            <a:ext cx="1389062" cy="1514475"/>
          </a:xfrm>
          <a:prstGeom prst="flowChartProcess">
            <a:avLst/>
          </a:prstGeom>
          <a:solidFill>
            <a:srgbClr val="0070C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prstClr val="white"/>
                </a:solidFill>
                <a:effectLst>
                  <a:outerShdw blurRad="38100" dist="38100" dir="2700000" algn="tl">
                    <a:srgbClr val="000000">
                      <a:alpha val="43137"/>
                    </a:srgbClr>
                  </a:outerShdw>
                </a:effectLst>
              </a:rPr>
              <a:t>5. ELABORACIÓN DE HIPÓTE SIS</a:t>
            </a:r>
          </a:p>
        </p:txBody>
      </p:sp>
      <p:sp>
        <p:nvSpPr>
          <p:cNvPr id="18" name="17 Flecha abajo"/>
          <p:cNvSpPr/>
          <p:nvPr/>
        </p:nvSpPr>
        <p:spPr>
          <a:xfrm>
            <a:off x="7667625" y="3395663"/>
            <a:ext cx="627063" cy="336550"/>
          </a:xfrm>
          <a:prstGeom prst="downArrow">
            <a:avLst>
              <a:gd name="adj1" fmla="val 50000"/>
              <a:gd name="adj2" fmla="val 6373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prstClr val="white"/>
              </a:solidFill>
            </a:endParaRPr>
          </a:p>
        </p:txBody>
      </p:sp>
    </p:spTree>
    <p:extLst>
      <p:ext uri="{BB962C8B-B14F-4D97-AF65-F5344CB8AC3E}">
        <p14:creationId xmlns:p14="http://schemas.microsoft.com/office/powerpoint/2010/main" val="608640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3600" b="1" dirty="0" smtClean="0"/>
              <a:t>DISEÑO METODOLÓGICO SEGÚN ESQUEMA DE LA EPG-UCV</a:t>
            </a:r>
            <a:endParaRPr lang="es-PE" sz="3600" b="1" dirty="0"/>
          </a:p>
        </p:txBody>
      </p:sp>
      <p:sp>
        <p:nvSpPr>
          <p:cNvPr id="3" name="2 Marcador de contenido"/>
          <p:cNvSpPr>
            <a:spLocks noGrp="1"/>
          </p:cNvSpPr>
          <p:nvPr>
            <p:ph idx="1"/>
          </p:nvPr>
        </p:nvSpPr>
        <p:spPr/>
        <p:txBody>
          <a:bodyPr>
            <a:normAutofit fontScale="92500" lnSpcReduction="10000"/>
          </a:bodyPr>
          <a:lstStyle/>
          <a:p>
            <a:pPr marL="0" indent="0">
              <a:buNone/>
            </a:pPr>
            <a:r>
              <a:rPr lang="es-PE" b="1" dirty="0" smtClean="0"/>
              <a:t>II. MARCO METODOLÓGICO</a:t>
            </a:r>
          </a:p>
          <a:p>
            <a:pPr marL="0" indent="0">
              <a:buNone/>
            </a:pPr>
            <a:r>
              <a:rPr lang="es-PE" b="1" dirty="0"/>
              <a:t>	</a:t>
            </a:r>
            <a:r>
              <a:rPr lang="es-PE" b="1" dirty="0" smtClean="0"/>
              <a:t>2.1. Variables</a:t>
            </a:r>
          </a:p>
          <a:p>
            <a:pPr marL="0" indent="0">
              <a:buNone/>
            </a:pPr>
            <a:r>
              <a:rPr lang="es-PE" b="1" dirty="0"/>
              <a:t>	</a:t>
            </a:r>
            <a:r>
              <a:rPr lang="es-PE" b="1" dirty="0" smtClean="0"/>
              <a:t>2.2. </a:t>
            </a:r>
            <a:r>
              <a:rPr lang="es-PE" b="1" dirty="0" err="1" smtClean="0"/>
              <a:t>Operacionalización</a:t>
            </a:r>
            <a:r>
              <a:rPr lang="es-PE" b="1" dirty="0" smtClean="0"/>
              <a:t> de variables</a:t>
            </a:r>
          </a:p>
          <a:p>
            <a:pPr marL="0" indent="0">
              <a:buNone/>
            </a:pPr>
            <a:r>
              <a:rPr lang="es-PE" b="1" dirty="0"/>
              <a:t>	</a:t>
            </a:r>
            <a:r>
              <a:rPr lang="es-PE" b="1" dirty="0" smtClean="0"/>
              <a:t>2.3. Metodología</a:t>
            </a:r>
          </a:p>
          <a:p>
            <a:pPr marL="0" indent="0">
              <a:buNone/>
            </a:pPr>
            <a:r>
              <a:rPr lang="es-PE" b="1" dirty="0"/>
              <a:t>	</a:t>
            </a:r>
            <a:r>
              <a:rPr lang="es-PE" b="1" dirty="0" smtClean="0"/>
              <a:t>2.4. Tipos de estudio</a:t>
            </a:r>
          </a:p>
          <a:p>
            <a:pPr marL="0" indent="0">
              <a:buNone/>
            </a:pPr>
            <a:r>
              <a:rPr lang="es-PE" b="1" dirty="0"/>
              <a:t>	</a:t>
            </a:r>
            <a:r>
              <a:rPr lang="es-PE" b="1" dirty="0" smtClean="0"/>
              <a:t>2.5. Diseño</a:t>
            </a:r>
          </a:p>
          <a:p>
            <a:pPr marL="0" indent="0">
              <a:buNone/>
            </a:pPr>
            <a:r>
              <a:rPr lang="es-PE" b="1" dirty="0"/>
              <a:t>	</a:t>
            </a:r>
            <a:r>
              <a:rPr lang="es-PE" b="1" dirty="0" smtClean="0"/>
              <a:t>2.6. Población, muestra y muestreo</a:t>
            </a:r>
          </a:p>
          <a:p>
            <a:pPr marL="900113" indent="-90488">
              <a:buNone/>
            </a:pPr>
            <a:r>
              <a:rPr lang="es-PE" b="1" dirty="0" smtClean="0"/>
              <a:t>	2.7. Técnicas e Instrumentos de recolección    de  datos</a:t>
            </a:r>
          </a:p>
          <a:p>
            <a:pPr marL="900113" indent="-90488">
              <a:buNone/>
            </a:pPr>
            <a:r>
              <a:rPr lang="es-PE" b="1" dirty="0" smtClean="0"/>
              <a:t>2.8. Métodos de análisis de datos</a:t>
            </a:r>
          </a:p>
          <a:p>
            <a:pPr marL="900113" indent="-90488">
              <a:buNone/>
            </a:pPr>
            <a:r>
              <a:rPr lang="es-PE" b="1" dirty="0" smtClean="0"/>
              <a:t>2.9. Aspectos éticos </a:t>
            </a:r>
            <a:endParaRPr lang="es-PE" b="1" dirty="0"/>
          </a:p>
        </p:txBody>
      </p:sp>
    </p:spTree>
    <p:extLst>
      <p:ext uri="{BB962C8B-B14F-4D97-AF65-F5344CB8AC3E}">
        <p14:creationId xmlns:p14="http://schemas.microsoft.com/office/powerpoint/2010/main" val="3124212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uj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uj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Elemental">
  <a:themeElements>
    <a:clrScheme name="Personalizado 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FFFF00"/>
      </a:hlink>
      <a:folHlink>
        <a:srgbClr val="FF79C2"/>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5.xml><?xml version="1.0" encoding="utf-8"?>
<a:theme xmlns:a="http://schemas.openxmlformats.org/drawingml/2006/main" name="2_Element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984</TotalTime>
  <Words>1397</Words>
  <Application>Microsoft Office PowerPoint</Application>
  <PresentationFormat>Presentación en pantalla (4:3)</PresentationFormat>
  <Paragraphs>429</Paragraphs>
  <Slides>42</Slides>
  <Notes>1</Notes>
  <HiddenSlides>0</HiddenSlides>
  <MMClips>0</MMClips>
  <ScaleCrop>false</ScaleCrop>
  <HeadingPairs>
    <vt:vector size="6" baseType="variant">
      <vt:variant>
        <vt:lpstr>Fuentes usadas</vt:lpstr>
      </vt:variant>
      <vt:variant>
        <vt:i4>9</vt:i4>
      </vt:variant>
      <vt:variant>
        <vt:lpstr>Tema</vt:lpstr>
      </vt:variant>
      <vt:variant>
        <vt:i4>5</vt:i4>
      </vt:variant>
      <vt:variant>
        <vt:lpstr>Títulos de diapositiva</vt:lpstr>
      </vt:variant>
      <vt:variant>
        <vt:i4>42</vt:i4>
      </vt:variant>
    </vt:vector>
  </HeadingPairs>
  <TitlesOfParts>
    <vt:vector size="56" baseType="lpstr">
      <vt:lpstr>Arial</vt:lpstr>
      <vt:lpstr>Calibri</vt:lpstr>
      <vt:lpstr>Cambria</vt:lpstr>
      <vt:lpstr>Constantia</vt:lpstr>
      <vt:lpstr>Palatino Linotype</vt:lpstr>
      <vt:lpstr>Times New Roman</vt:lpstr>
      <vt:lpstr>Verdana</vt:lpstr>
      <vt:lpstr>Wingdings</vt:lpstr>
      <vt:lpstr>Wingdings 2</vt:lpstr>
      <vt:lpstr>Flujo</vt:lpstr>
      <vt:lpstr>1_Flujo</vt:lpstr>
      <vt:lpstr>1_Tema de Office</vt:lpstr>
      <vt:lpstr>Elemental</vt:lpstr>
      <vt:lpstr>2_Elemental</vt:lpstr>
      <vt:lpstr>UNIVERSIDAD CÉSAR VALLEJO ESCUELA DE POST GRADO OFICINA DE INVESTIGACIÓN</vt:lpstr>
      <vt:lpstr>PARADIGMAS DE LA INVESTIGACIÓN</vt:lpstr>
      <vt:lpstr>PARADIGMAS DE LA INVESTIGACIÓN</vt:lpstr>
      <vt:lpstr>PARADIGMAS DE LA INVESTIGACIÓN</vt:lpstr>
      <vt:lpstr>ENFOQUES DE INVESTIGACIÓN</vt:lpstr>
      <vt:lpstr>Presentación de PowerPoint</vt:lpstr>
      <vt:lpstr>Presentación de PowerPoint</vt:lpstr>
      <vt:lpstr>Presentación de PowerPoint</vt:lpstr>
      <vt:lpstr>DISEÑO METODOLÓGICO SEGÚN ESQUEMA DE LA EPG-UCV</vt:lpstr>
      <vt:lpstr>Presentación de PowerPoint</vt:lpstr>
      <vt:lpstr>OPERACIONALIZACIÓN DE VARIABLES</vt:lpstr>
      <vt:lpstr>Presentación de PowerPoint</vt:lpstr>
      <vt:lpstr>Presentación de PowerPoint</vt:lpstr>
      <vt:lpstr>    2.3. METODOLOGÍA Conjunto de procedimientos que determinan una investigación de tipo científico.   </vt:lpstr>
      <vt:lpstr>2.4. TIPOS DE ESTUDIO</vt:lpstr>
      <vt:lpstr>ALCANCE  DE  LA  INVESTIGACIÓN</vt:lpstr>
      <vt:lpstr>Presentación de PowerPoint</vt:lpstr>
      <vt:lpstr>Investigación explicativa</vt:lpstr>
      <vt:lpstr>2.5. DISEÑO</vt:lpstr>
      <vt:lpstr>DISEÑOS EXPERIMENTALES Y NO EXPERIMENTALES</vt:lpstr>
      <vt:lpstr>PRINCIPALES DISEÑOS DE INVESTIGACIÓN NO EXPERIMENTAL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Diseños experimentales </vt:lpstr>
      <vt:lpstr>Presentación de PowerPoint</vt:lpstr>
      <vt:lpstr>TIPOS DE DISEÑOS DE EXPERIMENTOS Y SIMBOLOGÍA UTILIZADA</vt:lpstr>
      <vt:lpstr>Presentación de PowerPoint</vt:lpstr>
      <vt:lpstr>Presentación de PowerPoint</vt:lpstr>
      <vt:lpstr>Presentación de PowerPoint</vt:lpstr>
      <vt:lpstr>Presentación de PowerPoint</vt:lpstr>
      <vt:lpstr>Presentación de PowerPoint</vt:lpstr>
      <vt:lpstr>2.6. POBLACIÓN, MUESTRA Y MUESTREO</vt:lpstr>
      <vt:lpstr>Presentación de PowerPoint</vt:lpstr>
      <vt:lpstr>TIPOS DE MUESTREO PROBABILISTICO</vt:lpstr>
      <vt:lpstr>DEFINICIONES   POBLACIÓN   Conjunto de todos los elementos o unidades de análisis para un estudio determinado. Un censo es un intento de medir todos los elementos de una población de interés.  MUESTRA Subconjunto de elementos de una población. En la mayoría de las investigaciones, los estudios poblacionales o censales censos son bastantes costosos y difíciles, e incluso imposibles. Una alternativa es seleccionar una muestra representativa.      </vt:lpstr>
      <vt:lpstr>TÉCNICAS E INSTRUMENTOS DE RECOLECCION DE DATOS</vt:lpstr>
      <vt:lpstr>2.8.MÉTODOS DE ANÁLISIS DE DATOS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CÉSAR VALLEJO DIRECCIÓN DE INVESTIGACIÓN</dc:title>
  <dc:creator>UCV</dc:creator>
  <cp:lastModifiedBy>Juan Jose Uceda Azabache</cp:lastModifiedBy>
  <cp:revision>126</cp:revision>
  <dcterms:created xsi:type="dcterms:W3CDTF">2010-09-05T23:33:54Z</dcterms:created>
  <dcterms:modified xsi:type="dcterms:W3CDTF">2015-06-19T21:26:23Z</dcterms:modified>
</cp:coreProperties>
</file>