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433" r:id="rId4"/>
    <p:sldId id="273" r:id="rId5"/>
    <p:sldId id="414" r:id="rId6"/>
    <p:sldId id="415" r:id="rId7"/>
    <p:sldId id="416" r:id="rId8"/>
    <p:sldId id="417" r:id="rId9"/>
    <p:sldId id="299" r:id="rId10"/>
    <p:sldId id="300" r:id="rId11"/>
    <p:sldId id="418" r:id="rId12"/>
    <p:sldId id="419" r:id="rId13"/>
    <p:sldId id="425" r:id="rId14"/>
    <p:sldId id="429" r:id="rId15"/>
    <p:sldId id="430" r:id="rId16"/>
    <p:sldId id="431" r:id="rId17"/>
    <p:sldId id="428" r:id="rId18"/>
    <p:sldId id="423" r:id="rId19"/>
    <p:sldId id="424" r:id="rId20"/>
    <p:sldId id="338" r:id="rId21"/>
    <p:sldId id="397" r:id="rId22"/>
    <p:sldId id="398" r:id="rId23"/>
    <p:sldId id="413" r:id="rId24"/>
  </p:sldIdLst>
  <p:sldSz cx="9144000" cy="6858000" type="screen4x3"/>
  <p:notesSz cx="6854825" cy="9293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9" autoAdjust="0"/>
    <p:restoredTop sz="94660"/>
  </p:normalViewPr>
  <p:slideViewPr>
    <p:cSldViewPr>
      <p:cViewPr varScale="1">
        <p:scale>
          <a:sx n="92" d="100"/>
          <a:sy n="92" d="100"/>
        </p:scale>
        <p:origin x="13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2815" y="0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7C6FD-6E20-4BE5-9704-08D82D743D62}" type="datetimeFigureOut">
              <a:rPr lang="es-PE" smtClean="0"/>
              <a:t>30/03/2015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6951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2815" y="8826951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76FCD-6D66-4BDB-A5C8-89A3279D1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7344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2815" y="0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91D7F-E222-482E-9B3F-6F3AAA4D177A}" type="datetimeFigureOut">
              <a:rPr lang="es-PE" smtClean="0"/>
              <a:t>30/03/2015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483" y="4414282"/>
            <a:ext cx="5483860" cy="41819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6951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2815" y="8826951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0871A-F0C7-4B9A-AE76-447E63BE714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297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31894-E154-442B-A587-A9542B573F13}" type="slidenum">
              <a:rPr lang="es-PE" smtClean="0">
                <a:solidFill>
                  <a:prstClr val="black"/>
                </a:solidFill>
              </a:rPr>
              <a:pPr/>
              <a:t>12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9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7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9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6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8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CD045-EEC5-42CE-97C9-61FC0AC51E9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C0F6B-75B3-46E4-B060-A565CEB23A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68E45-4891-479B-8539-5B6E33F88BF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73A1-7347-4EDD-A243-D813E31980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0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alcantara7@hotmail.com" TargetMode="External"/><Relationship Id="rId2" Type="http://schemas.openxmlformats.org/officeDocument/2006/relationships/hyperlink" Target="mailto:jorgealcan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619672" y="4869160"/>
            <a:ext cx="633670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800" b="1" dirty="0" smtClean="0">
                <a:solidFill>
                  <a:srgbClr val="FF0000"/>
                </a:solidFill>
                <a:cs typeface="Lucida Bright"/>
              </a:rPr>
              <a:t>Jorge Luis Alcántara Suyón</a:t>
            </a:r>
          </a:p>
          <a:p>
            <a:pPr algn="ctr"/>
            <a:r>
              <a:rPr lang="es-PE" sz="1600" b="1" dirty="0" smtClean="0">
                <a:solidFill>
                  <a:srgbClr val="002060"/>
                </a:solidFill>
              </a:rPr>
              <a:t>Economista, Estudios de Postgrado-Diplomados.</a:t>
            </a:r>
          </a:p>
          <a:p>
            <a:pPr algn="ctr"/>
            <a:r>
              <a:rPr lang="es-PE" sz="1600" b="1" dirty="0" smtClean="0">
                <a:solidFill>
                  <a:srgbClr val="002060"/>
                </a:solidFill>
              </a:rPr>
              <a:t>Especialista</a:t>
            </a:r>
            <a:r>
              <a:rPr lang="es-PE" sz="1600" b="1" dirty="0">
                <a:solidFill>
                  <a:srgbClr val="002060"/>
                </a:solidFill>
              </a:rPr>
              <a:t> </a:t>
            </a:r>
            <a:r>
              <a:rPr lang="es-PE" sz="1600" b="1" dirty="0" smtClean="0">
                <a:solidFill>
                  <a:srgbClr val="002060"/>
                </a:solidFill>
              </a:rPr>
              <a:t>en </a:t>
            </a:r>
            <a:r>
              <a:rPr lang="es-PE" sz="1600" b="1" dirty="0">
                <a:solidFill>
                  <a:srgbClr val="002060"/>
                </a:solidFill>
              </a:rPr>
              <a:t>Planeamiento </a:t>
            </a:r>
            <a:r>
              <a:rPr lang="es-PE" sz="1600" b="1" dirty="0" smtClean="0">
                <a:solidFill>
                  <a:srgbClr val="002060"/>
                </a:solidFill>
              </a:rPr>
              <a:t>Estratégico, </a:t>
            </a:r>
          </a:p>
          <a:p>
            <a:pPr algn="ctr"/>
            <a:r>
              <a:rPr lang="es-PE" sz="1600" b="1" dirty="0" smtClean="0">
                <a:solidFill>
                  <a:srgbClr val="002060"/>
                </a:solidFill>
              </a:rPr>
              <a:t>Gerencia Política</a:t>
            </a:r>
            <a:r>
              <a:rPr lang="es-PE" sz="1600" b="1" dirty="0">
                <a:solidFill>
                  <a:srgbClr val="002060"/>
                </a:solidFill>
              </a:rPr>
              <a:t> </a:t>
            </a:r>
            <a:r>
              <a:rPr lang="es-PE" sz="1600" b="1" dirty="0" smtClean="0">
                <a:solidFill>
                  <a:srgbClr val="002060"/>
                </a:solidFill>
              </a:rPr>
              <a:t>y Gestión Pública.</a:t>
            </a:r>
          </a:p>
          <a:p>
            <a:pPr algn="ctr"/>
            <a:r>
              <a:rPr lang="es-PE" sz="1600" b="1" dirty="0" smtClean="0">
                <a:solidFill>
                  <a:srgbClr val="002060"/>
                </a:solidFill>
              </a:rPr>
              <a:t>UNT – UCV - PUCP</a:t>
            </a:r>
          </a:p>
          <a:p>
            <a:pPr algn="ctr"/>
            <a:r>
              <a:rPr lang="es-PE" sz="1600" b="1" dirty="0" smtClean="0">
                <a:solidFill>
                  <a:srgbClr val="002060"/>
                </a:solidFill>
              </a:rPr>
              <a:t>Trujillo, 25-mar-2015. </a:t>
            </a:r>
          </a:p>
          <a:p>
            <a:pPr algn="ctr">
              <a:spcBef>
                <a:spcPct val="20000"/>
              </a:spcBef>
            </a:pPr>
            <a:endParaRPr lang="en-GB" b="1" dirty="0">
              <a:solidFill>
                <a:schemeClr val="accent6">
                  <a:lumMod val="75000"/>
                </a:schemeClr>
              </a:solidFill>
              <a:cs typeface="Lucida Bright"/>
            </a:endParaRPr>
          </a:p>
        </p:txBody>
      </p:sp>
      <p:sp>
        <p:nvSpPr>
          <p:cNvPr id="12" name="AutoShape 4" descr="https://cpdc.osa.cuhk.edu.hk/file/event/2354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16632"/>
            <a:ext cx="3305175" cy="288032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0375" y="3068960"/>
            <a:ext cx="8288089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w Cen MT"/>
                <a:ea typeface="+mj-ea"/>
                <a:cs typeface="+mj-cs"/>
              </a:rPr>
              <a:t>“</a:t>
            </a:r>
            <a:r>
              <a:rPr lang="es-PE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w Cen MT"/>
                <a:ea typeface="+mj-ea"/>
                <a:cs typeface="+mj-cs"/>
              </a:rPr>
              <a:t>PROBLEMÁTICA </a:t>
            </a:r>
            <a:r>
              <a:rPr lang="es-PE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w Cen MT"/>
                <a:ea typeface="+mj-ea"/>
                <a:cs typeface="+mj-cs"/>
              </a:rPr>
              <a:t>DE LA GESTIÓN PÚBLICA EN LA </a:t>
            </a:r>
            <a:r>
              <a:rPr lang="es-PE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w Cen MT"/>
                <a:ea typeface="+mj-ea"/>
                <a:cs typeface="+mj-cs"/>
              </a:rPr>
              <a:t>LIBERTAD”</a:t>
            </a:r>
            <a:endParaRPr lang="es-PE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98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57039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es-PE" sz="2500" b="1" dirty="0" smtClean="0">
                <a:solidFill>
                  <a:srgbClr val="0070C0"/>
                </a:solidFill>
              </a:rPr>
              <a:t>5. </a:t>
            </a:r>
            <a:r>
              <a:rPr lang="es-PE" sz="2500" b="1" dirty="0">
                <a:solidFill>
                  <a:srgbClr val="0070C0"/>
                </a:solidFill>
              </a:rPr>
              <a:t>Servicio Civil Meritocrático</a:t>
            </a:r>
          </a:p>
          <a:p>
            <a:pPr marL="0" lvl="0" indent="0" algn="just">
              <a:buNone/>
            </a:pPr>
            <a:r>
              <a:rPr lang="es-PE" sz="2300" dirty="0">
                <a:solidFill>
                  <a:prstClr val="black"/>
                </a:solidFill>
              </a:rPr>
              <a:t>Actualmente, </a:t>
            </a:r>
            <a:r>
              <a:rPr lang="es-PE" sz="2300" dirty="0">
                <a:solidFill>
                  <a:srgbClr val="FF0000"/>
                </a:solidFill>
              </a:rPr>
              <a:t>coexisten diversos regímenes laborales en la entidad que disponen de distintos beneficios y remuneraciones para iguales perfiles y responsabilidades</a:t>
            </a:r>
            <a:r>
              <a:rPr lang="es-PE" sz="2300" dirty="0">
                <a:solidFill>
                  <a:prstClr val="black"/>
                </a:solidFill>
              </a:rPr>
              <a:t>; existe una </a:t>
            </a:r>
            <a:r>
              <a:rPr lang="es-PE" sz="2300" dirty="0" smtClean="0">
                <a:solidFill>
                  <a:prstClr val="black"/>
                </a:solidFill>
              </a:rPr>
              <a:t>débil </a:t>
            </a:r>
            <a:r>
              <a:rPr lang="es-PE" sz="2300" dirty="0">
                <a:solidFill>
                  <a:prstClr val="black"/>
                </a:solidFill>
              </a:rPr>
              <a:t>selección de personal, en muchos casos sin responder a criterios de meritocracia; </a:t>
            </a:r>
            <a:r>
              <a:rPr lang="es-PE" sz="2300" dirty="0" smtClean="0">
                <a:solidFill>
                  <a:prstClr val="black"/>
                </a:solidFill>
              </a:rPr>
              <a:t>algunas capacidades débiles del </a:t>
            </a:r>
            <a:r>
              <a:rPr lang="es-PE" sz="2300" dirty="0">
                <a:solidFill>
                  <a:prstClr val="black"/>
                </a:solidFill>
              </a:rPr>
              <a:t>personal, que no se nivelan por falta de programas de capacitación; no se evalúa el </a:t>
            </a:r>
            <a:r>
              <a:rPr lang="es-PE" sz="2300" dirty="0" smtClean="0">
                <a:solidFill>
                  <a:prstClr val="black"/>
                </a:solidFill>
              </a:rPr>
              <a:t>desempeño real; </a:t>
            </a:r>
            <a:r>
              <a:rPr lang="es-PE" sz="2300" dirty="0">
                <a:solidFill>
                  <a:prstClr val="black"/>
                </a:solidFill>
              </a:rPr>
              <a:t>hay una excesiva rigidez en uno de los regímenes laborales vigentes (DL 276). </a:t>
            </a:r>
            <a:r>
              <a:rPr lang="es-PE" sz="2300" dirty="0">
                <a:solidFill>
                  <a:srgbClr val="FF0000"/>
                </a:solidFill>
              </a:rPr>
              <a:t>La </a:t>
            </a:r>
            <a:r>
              <a:rPr lang="es-PE" sz="2300" dirty="0" smtClean="0">
                <a:solidFill>
                  <a:srgbClr val="FF0000"/>
                </a:solidFill>
              </a:rPr>
              <a:t>mayoría de personal pertenecen </a:t>
            </a:r>
            <a:r>
              <a:rPr lang="es-PE" sz="2300" dirty="0">
                <a:solidFill>
                  <a:srgbClr val="FF0000"/>
                </a:solidFill>
              </a:rPr>
              <a:t>al régimen CAS.</a:t>
            </a:r>
            <a:endParaRPr lang="es-ES_tradnl" sz="2300" b="1" dirty="0">
              <a:solidFill>
                <a:srgbClr val="FF0000"/>
              </a:solidFill>
            </a:endParaRPr>
          </a:p>
          <a:p>
            <a:pPr marL="0" lvl="0" indent="0" algn="just">
              <a:spcBef>
                <a:spcPts val="1200"/>
              </a:spcBef>
              <a:buNone/>
              <a:defRPr/>
            </a:pPr>
            <a:endParaRPr lang="es-ES_tradnl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just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s-ES_tradnl" sz="2500" b="1" dirty="0" smtClean="0">
                <a:solidFill>
                  <a:srgbClr val="0070C0"/>
                </a:solidFill>
              </a:rPr>
              <a:t>6.  Seguimiento, Evaluación y Gestión del Conocimiento</a:t>
            </a:r>
          </a:p>
          <a:p>
            <a:pPr marL="0" indent="0" algn="just">
              <a:buNone/>
            </a:pPr>
            <a:r>
              <a:rPr lang="es-PE" sz="2300" dirty="0"/>
              <a:t>En la actualidad, la información </a:t>
            </a:r>
            <a:r>
              <a:rPr lang="es-PE" sz="2300" dirty="0" smtClean="0"/>
              <a:t>en algunos casos es </a:t>
            </a:r>
            <a:r>
              <a:rPr lang="es-PE" sz="2300" dirty="0"/>
              <a:t>escasa y se produce de manera dispersa en distintas bases de datos</a:t>
            </a:r>
            <a:r>
              <a:rPr lang="es-PE" sz="2300" dirty="0" smtClean="0"/>
              <a:t>; algunas unidades </a:t>
            </a:r>
            <a:r>
              <a:rPr lang="es-PE" sz="2300" dirty="0"/>
              <a:t>son obligadas a producir la misma información en distintos formatos; </a:t>
            </a:r>
            <a:r>
              <a:rPr lang="es-PE" sz="2300" dirty="0" smtClean="0"/>
              <a:t>Existen pocos “tableros de indicadores o de control” </a:t>
            </a:r>
            <a:r>
              <a:rPr lang="es-PE" sz="2300" dirty="0"/>
              <a:t>para dar seguimiento a la gestión; </a:t>
            </a:r>
            <a:r>
              <a:rPr lang="es-PE" sz="2300" dirty="0" smtClean="0"/>
              <a:t>falta mejorar la </a:t>
            </a:r>
            <a:r>
              <a:rPr lang="es-PE" sz="2300" dirty="0"/>
              <a:t>estandarización de los </a:t>
            </a:r>
            <a:r>
              <a:rPr lang="es-PE" sz="2300" dirty="0" smtClean="0"/>
              <a:t>documentos y </a:t>
            </a:r>
            <a:r>
              <a:rPr lang="es-PE" sz="2300" dirty="0"/>
              <a:t>formatos </a:t>
            </a:r>
            <a:r>
              <a:rPr lang="es-PE" sz="2300" dirty="0" smtClean="0"/>
              <a:t>utilizados.</a:t>
            </a:r>
            <a:endParaRPr lang="es-ES_tradnl" sz="2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r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57039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 rtlCol="0">
            <a:normAutofit fontScale="850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PE" sz="2300" dirty="0"/>
              <a:t>Por medio del </a:t>
            </a:r>
            <a:r>
              <a:rPr lang="es-PE" sz="2300" dirty="0">
                <a:solidFill>
                  <a:srgbClr val="FF0000"/>
                </a:solidFill>
              </a:rPr>
              <a:t>planeamiento estratégico y </a:t>
            </a:r>
            <a:r>
              <a:rPr lang="es-PE" sz="2300" dirty="0" smtClean="0">
                <a:solidFill>
                  <a:srgbClr val="FF0000"/>
                </a:solidFill>
              </a:rPr>
              <a:t>operativo –ARTICULADO-</a:t>
            </a:r>
            <a:r>
              <a:rPr lang="es-PE" sz="2300" dirty="0" smtClean="0"/>
              <a:t>, </a:t>
            </a:r>
            <a:r>
              <a:rPr lang="es-PE" sz="2300" dirty="0"/>
              <a:t>la institución </a:t>
            </a:r>
            <a:r>
              <a:rPr lang="es-PE" sz="2300" dirty="0" smtClean="0"/>
              <a:t>reflexiona sobre </a:t>
            </a:r>
            <a:r>
              <a:rPr lang="es-PE" sz="2300" dirty="0"/>
              <a:t>su entorno para fijar sus objetivos generales y específicos, y los resultados y las metas que </a:t>
            </a:r>
            <a:r>
              <a:rPr lang="es-PE" sz="2300" dirty="0" smtClean="0"/>
              <a:t>espera alcanzar.</a:t>
            </a:r>
          </a:p>
          <a:p>
            <a:pPr algn="just">
              <a:buFont typeface="Wingdings" pitchFamily="2" charset="2"/>
              <a:buChar char="ü"/>
            </a:pPr>
            <a:r>
              <a:rPr lang="es-PE" sz="2300" dirty="0"/>
              <a:t>Un Estado moderno requiere que su </a:t>
            </a:r>
            <a:r>
              <a:rPr lang="es-PE" sz="2300" dirty="0">
                <a:solidFill>
                  <a:srgbClr val="FF0000"/>
                </a:solidFill>
              </a:rPr>
              <a:t>presupuesto</a:t>
            </a:r>
            <a:r>
              <a:rPr lang="es-PE" sz="2300" dirty="0"/>
              <a:t> sea asignado </a:t>
            </a:r>
            <a:r>
              <a:rPr lang="es-PE" sz="2300" dirty="0" smtClean="0"/>
              <a:t>con orientación </a:t>
            </a:r>
            <a:r>
              <a:rPr lang="es-PE" sz="2300" dirty="0"/>
              <a:t>a resultados, es decir, en función a los productos que los ciudadanos esperan recibir </a:t>
            </a:r>
            <a:r>
              <a:rPr lang="es-PE" sz="2300" dirty="0" smtClean="0"/>
              <a:t>para satisfacer </a:t>
            </a:r>
            <a:r>
              <a:rPr lang="es-PE" sz="2300" dirty="0"/>
              <a:t>sus demandas</a:t>
            </a:r>
            <a:r>
              <a:rPr lang="es-PE" sz="23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s-PE" sz="2300" dirty="0">
                <a:solidFill>
                  <a:srgbClr val="FF0000"/>
                </a:solidFill>
              </a:rPr>
              <a:t>Organizar y optimizar todos los procesos internos </a:t>
            </a:r>
            <a:r>
              <a:rPr lang="es-PE" sz="2300" dirty="0"/>
              <a:t>buscando dar el mayor </a:t>
            </a:r>
            <a:r>
              <a:rPr lang="es-PE" sz="2300" dirty="0" smtClean="0"/>
              <a:t>valor en </a:t>
            </a:r>
            <a:r>
              <a:rPr lang="es-PE" sz="2300" dirty="0"/>
              <a:t>los servicios para los ciudadanos</a:t>
            </a:r>
            <a:r>
              <a:rPr lang="es-PE" sz="23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s-PE" sz="2300" dirty="0">
                <a:solidFill>
                  <a:srgbClr val="FF0000"/>
                </a:solidFill>
              </a:rPr>
              <a:t>Profesionalizar la función pública</a:t>
            </a:r>
            <a:r>
              <a:rPr lang="es-PE" sz="2300" dirty="0"/>
              <a:t>, contar con funcionarios y </a:t>
            </a:r>
            <a:r>
              <a:rPr lang="es-PE" sz="2300" dirty="0" smtClean="0"/>
              <a:t>servidores con el perfil </a:t>
            </a:r>
            <a:r>
              <a:rPr lang="es-PE" sz="2300" dirty="0"/>
              <a:t>para el puesto que desempeñan, mantenerlos motivados para servir, y para que cumplan </a:t>
            </a:r>
            <a:r>
              <a:rPr lang="es-PE" sz="2300" dirty="0" smtClean="0"/>
              <a:t>con los </a:t>
            </a:r>
            <a:r>
              <a:rPr lang="es-PE" sz="2300" dirty="0"/>
              <a:t>principios éticos de la función pública</a:t>
            </a:r>
            <a:r>
              <a:rPr lang="es-PE" sz="23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s-PE" sz="2300" dirty="0">
                <a:solidFill>
                  <a:srgbClr val="FF0000"/>
                </a:solidFill>
              </a:rPr>
              <a:t>Establecer y mantener actualizados sistemas </a:t>
            </a:r>
            <a:r>
              <a:rPr lang="es-PE" sz="2300" dirty="0" smtClean="0">
                <a:solidFill>
                  <a:srgbClr val="FF0000"/>
                </a:solidFill>
              </a:rPr>
              <a:t>de información </a:t>
            </a:r>
            <a:r>
              <a:rPr lang="es-PE" sz="2300" dirty="0"/>
              <a:t>que permitan recoger y analizar información pertinente para monitorear la gestión y </a:t>
            </a:r>
            <a:r>
              <a:rPr lang="es-PE" sz="2300" dirty="0" smtClean="0"/>
              <a:t>evaluar los </a:t>
            </a:r>
            <a:r>
              <a:rPr lang="es-PE" sz="2300" dirty="0"/>
              <a:t>resultados e impactos, así como para sistematizar las lecciones aprendidas.</a:t>
            </a:r>
            <a:endParaRPr lang="es-ES_tradnl" sz="2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r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3" y="116632"/>
            <a:ext cx="8678738" cy="864096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_tradn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</a:t>
            </a:r>
            <a:r>
              <a:rPr lang="es-ES_tradn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orqué, estos temas en La Libertad?</a:t>
            </a:r>
            <a:endParaRPr lang="es-E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0638" y="2588946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Situación urgente y Retos Estratégicos en Región La Libertad</a:t>
            </a:r>
          </a:p>
        </p:txBody>
      </p:sp>
    </p:spTree>
    <p:extLst>
      <p:ext uri="{BB962C8B-B14F-4D97-AF65-F5344CB8AC3E}">
        <p14:creationId xmlns:p14="http://schemas.microsoft.com/office/powerpoint/2010/main" val="21372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5840" r="14287" b="5811"/>
          <a:stretch>
            <a:fillRect/>
          </a:stretch>
        </p:blipFill>
        <p:spPr bwMode="auto">
          <a:xfrm>
            <a:off x="251520" y="2973288"/>
            <a:ext cx="4685378" cy="34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"/>
          <p:cNvSpPr/>
          <p:nvPr/>
        </p:nvSpPr>
        <p:spPr>
          <a:xfrm>
            <a:off x="2267745" y="1556792"/>
            <a:ext cx="2160240" cy="792088"/>
          </a:xfrm>
          <a:prstGeom prst="wedgeRectCallout">
            <a:avLst>
              <a:gd name="adj1" fmla="val -18536"/>
              <a:gd name="adj2" fmla="val 73452"/>
            </a:avLst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dirty="0">
                <a:solidFill>
                  <a:prstClr val="black"/>
                </a:solidFill>
              </a:rPr>
              <a:t>Desafío al 2018: posición 4 - 5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26188" y="44624"/>
            <a:ext cx="8062102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32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Índice de Competitividad Regional a nivel Departamental, 2007 -  2012</a:t>
            </a:r>
            <a:endParaRPr lang="es-PE" sz="32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135" r="15321" b="3083"/>
          <a:stretch/>
        </p:blipFill>
        <p:spPr bwMode="auto">
          <a:xfrm>
            <a:off x="5652120" y="1193850"/>
            <a:ext cx="2520280" cy="288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4494" r="5478" b="16652"/>
          <a:stretch/>
        </p:blipFill>
        <p:spPr bwMode="auto">
          <a:xfrm>
            <a:off x="5076056" y="4149080"/>
            <a:ext cx="396044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5406" r="9703" b="5286"/>
          <a:stretch>
            <a:fillRect/>
          </a:stretch>
        </p:blipFill>
        <p:spPr bwMode="auto">
          <a:xfrm>
            <a:off x="196850" y="2013818"/>
            <a:ext cx="44132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5452" r="12866" b="6699"/>
          <a:stretch>
            <a:fillRect/>
          </a:stretch>
        </p:blipFill>
        <p:spPr bwMode="auto">
          <a:xfrm>
            <a:off x="4835401" y="3933651"/>
            <a:ext cx="41290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Llamada rectangular"/>
          <p:cNvSpPr/>
          <p:nvPr/>
        </p:nvSpPr>
        <p:spPr>
          <a:xfrm>
            <a:off x="395536" y="980728"/>
            <a:ext cx="2168921" cy="871354"/>
          </a:xfrm>
          <a:prstGeom prst="wedgeRectCallou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dirty="0">
                <a:solidFill>
                  <a:prstClr val="black"/>
                </a:solidFill>
              </a:rPr>
              <a:t>Desafío al 2018: posición 6 - 7</a:t>
            </a:r>
          </a:p>
        </p:txBody>
      </p:sp>
      <p:sp>
        <p:nvSpPr>
          <p:cNvPr id="9" name="8 Llamada rectangular"/>
          <p:cNvSpPr/>
          <p:nvPr/>
        </p:nvSpPr>
        <p:spPr>
          <a:xfrm>
            <a:off x="2484363" y="5229473"/>
            <a:ext cx="2159645" cy="863823"/>
          </a:xfrm>
          <a:prstGeom prst="wedgeRectCallou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dirty="0">
                <a:solidFill>
                  <a:prstClr val="black"/>
                </a:solidFill>
              </a:rPr>
              <a:t>Desafío al 2018: posición 5 - 6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476" y="-27384"/>
            <a:ext cx="853601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8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Índice de Desarrollo Humano y Densidad del Estado, a nivel Departamental 2012</a:t>
            </a:r>
            <a:endParaRPr lang="es-PE" sz="28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4079" r="4453" b="2764"/>
          <a:stretch/>
        </p:blipFill>
        <p:spPr bwMode="auto">
          <a:xfrm>
            <a:off x="5652120" y="908720"/>
            <a:ext cx="265197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2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3996" r="3847" b="4501"/>
          <a:stretch>
            <a:fillRect/>
          </a:stretch>
        </p:blipFill>
        <p:spPr bwMode="auto">
          <a:xfrm>
            <a:off x="107504" y="2243286"/>
            <a:ext cx="5544616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Llamada rectangular"/>
          <p:cNvSpPr/>
          <p:nvPr/>
        </p:nvSpPr>
        <p:spPr>
          <a:xfrm>
            <a:off x="1259632" y="764704"/>
            <a:ext cx="2279660" cy="1296144"/>
          </a:xfrm>
          <a:prstGeom prst="wedgeRectCallou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dirty="0">
                <a:solidFill>
                  <a:prstClr val="black"/>
                </a:solidFill>
              </a:rPr>
              <a:t>Desafío al 2018: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dirty="0">
                <a:solidFill>
                  <a:prstClr val="black"/>
                </a:solidFill>
              </a:rPr>
              <a:t>Reducir la pobreza total a un rango entre 20% y 23%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6237" y="44624"/>
            <a:ext cx="853601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32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Incidencia de la Pobreza Total y Extrema</a:t>
            </a:r>
            <a:endParaRPr lang="es-PE" sz="32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4082" r="3924" b="2678"/>
          <a:stretch/>
        </p:blipFill>
        <p:spPr bwMode="auto">
          <a:xfrm>
            <a:off x="5724128" y="1052736"/>
            <a:ext cx="331236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8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57039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r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r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3" y="2924299"/>
            <a:ext cx="8318698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Compromiso del Gobierno Regional La Libertad: </a:t>
            </a:r>
          </a:p>
          <a:p>
            <a:pPr>
              <a:defRPr/>
            </a:pPr>
            <a:r>
              <a:rPr lang="es-P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«Hacia </a:t>
            </a:r>
            <a:r>
              <a:rPr lang="es-P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una gestión pública orientada a resultados al servicio del </a:t>
            </a:r>
            <a:r>
              <a:rPr lang="es-P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ciudadano»</a:t>
            </a:r>
            <a:endParaRPr lang="es-E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38 Conector recto de flecha"/>
          <p:cNvCxnSpPr/>
          <p:nvPr/>
        </p:nvCxnSpPr>
        <p:spPr>
          <a:xfrm>
            <a:off x="467544" y="5445224"/>
            <a:ext cx="8248808" cy="0"/>
          </a:xfrm>
          <a:prstGeom prst="straightConnector1">
            <a:avLst/>
          </a:prstGeom>
          <a:ln w="7302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539552" y="4104948"/>
            <a:ext cx="8176800" cy="0"/>
          </a:xfrm>
          <a:prstGeom prst="straightConnector1">
            <a:avLst/>
          </a:prstGeom>
          <a:ln w="7302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 de flecha"/>
          <p:cNvCxnSpPr/>
          <p:nvPr/>
        </p:nvCxnSpPr>
        <p:spPr>
          <a:xfrm>
            <a:off x="539552" y="2994418"/>
            <a:ext cx="8176801" cy="0"/>
          </a:xfrm>
          <a:prstGeom prst="straightConnector1">
            <a:avLst/>
          </a:prstGeom>
          <a:ln w="7302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323528" y="37867"/>
            <a:ext cx="83928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Pilares centrales de la Política de Modernización de la gestión pública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675624" y="5844810"/>
            <a:ext cx="6856816" cy="5984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GESTIÓN DEL CAMBIO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675624" y="2132856"/>
            <a:ext cx="1096176" cy="3711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Políticas Públicas, </a:t>
            </a:r>
            <a:r>
              <a:rPr lang="es-PE" sz="1500" b="1" u="sng" dirty="0" smtClean="0">
                <a:solidFill>
                  <a:schemeClr val="tx1"/>
                </a:solidFill>
                <a:latin typeface="Century Gothic" pitchFamily="34" charset="0"/>
              </a:rPr>
              <a:t>Planes</a:t>
            </a:r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s-PE" sz="1500" dirty="0" err="1" smtClean="0">
                <a:solidFill>
                  <a:schemeClr val="tx1"/>
                </a:solidFill>
                <a:latin typeface="Century Gothic" pitchFamily="34" charset="0"/>
              </a:rPr>
              <a:t>Estraté-gicos</a:t>
            </a:r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 y </a:t>
            </a:r>
            <a:r>
              <a:rPr lang="es-PE" sz="1500" dirty="0" err="1" smtClean="0">
                <a:solidFill>
                  <a:schemeClr val="tx1"/>
                </a:solidFill>
                <a:latin typeface="Century Gothic" pitchFamily="34" charset="0"/>
              </a:rPr>
              <a:t>Operati</a:t>
            </a:r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-vos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899939" y="2132856"/>
            <a:ext cx="1224136" cy="3711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Presupuesto</a:t>
            </a:r>
          </a:p>
          <a:p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para</a:t>
            </a:r>
          </a:p>
          <a:p>
            <a:r>
              <a:rPr lang="es-PE" sz="1500" dirty="0">
                <a:solidFill>
                  <a:schemeClr val="tx1"/>
                </a:solidFill>
                <a:latin typeface="Century Gothic" pitchFamily="34" charset="0"/>
              </a:rPr>
              <a:t>R</a:t>
            </a:r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esultados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249631" y="2132856"/>
            <a:ext cx="1474498" cy="3711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500" b="1" u="sng" dirty="0" smtClean="0">
                <a:solidFill>
                  <a:schemeClr val="tx1"/>
                </a:solidFill>
                <a:latin typeface="Century Gothic" pitchFamily="34" charset="0"/>
              </a:rPr>
              <a:t>Gestión por procesos</a:t>
            </a:r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, simplifica-</a:t>
            </a:r>
            <a:r>
              <a:rPr lang="es-PE" sz="1500" dirty="0" err="1" smtClean="0">
                <a:solidFill>
                  <a:schemeClr val="tx1"/>
                </a:solidFill>
                <a:latin typeface="Century Gothic" pitchFamily="34" charset="0"/>
              </a:rPr>
              <a:t>ción</a:t>
            </a:r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 administra-</a:t>
            </a:r>
            <a:r>
              <a:rPr lang="es-PE" sz="1500" dirty="0" err="1" smtClean="0">
                <a:solidFill>
                  <a:schemeClr val="tx1"/>
                </a:solidFill>
                <a:latin typeface="Century Gothic" pitchFamily="34" charset="0"/>
              </a:rPr>
              <a:t>tiva</a:t>
            </a:r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 y organización institucional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5868145" y="2132856"/>
            <a:ext cx="1008111" cy="3711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Servicio</a:t>
            </a:r>
          </a:p>
          <a:p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Civil Merito-</a:t>
            </a:r>
            <a:r>
              <a:rPr lang="es-PE" sz="1500" dirty="0" err="1" smtClean="0">
                <a:solidFill>
                  <a:schemeClr val="tx1"/>
                </a:solidFill>
                <a:latin typeface="Century Gothic" pitchFamily="34" charset="0"/>
              </a:rPr>
              <a:t>crático</a:t>
            </a:r>
            <a:endParaRPr lang="es-PE" sz="15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020440" y="2132856"/>
            <a:ext cx="1367984" cy="3711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500" b="1" u="sng" dirty="0" smtClean="0">
                <a:solidFill>
                  <a:schemeClr val="tx1"/>
                </a:solidFill>
                <a:latin typeface="Century Gothic" pitchFamily="34" charset="0"/>
              </a:rPr>
              <a:t>Sistema de información</a:t>
            </a:r>
            <a:r>
              <a:rPr lang="es-PE" sz="1500" dirty="0" smtClean="0">
                <a:solidFill>
                  <a:schemeClr val="tx1"/>
                </a:solidFill>
                <a:latin typeface="Century Gothic" pitchFamily="34" charset="0"/>
              </a:rPr>
              <a:t>, seguimiento, monitoreo, evaluación y gestión del conocimiento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67544" y="2440420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 smtClean="0">
                <a:solidFill>
                  <a:schemeClr val="tx2"/>
                </a:solidFill>
                <a:latin typeface="Century Gothic" pitchFamily="34" charset="0"/>
              </a:rPr>
              <a:t>Gobierno Abierto</a:t>
            </a:r>
            <a:endParaRPr lang="es-PE" sz="15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67544" y="3550950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 smtClean="0">
                <a:solidFill>
                  <a:schemeClr val="tx2"/>
                </a:solidFill>
                <a:latin typeface="Century Gothic" pitchFamily="34" charset="0"/>
              </a:rPr>
              <a:t>Gobierno Electrónico </a:t>
            </a:r>
            <a:endParaRPr lang="es-PE" sz="15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95536" y="4561920"/>
            <a:ext cx="1368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 smtClean="0">
                <a:solidFill>
                  <a:schemeClr val="tx2"/>
                </a:solidFill>
                <a:latin typeface="Century Gothic" pitchFamily="34" charset="0"/>
              </a:rPr>
              <a:t>Articulación </a:t>
            </a:r>
            <a:r>
              <a:rPr lang="es-PE" sz="1500" b="1" dirty="0" err="1" smtClean="0">
                <a:solidFill>
                  <a:schemeClr val="tx2"/>
                </a:solidFill>
                <a:latin typeface="Century Gothic" pitchFamily="34" charset="0"/>
              </a:rPr>
              <a:t>Interinstitu-cional</a:t>
            </a:r>
            <a:endParaRPr lang="es-PE" sz="15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41" name="40 Conector recto de flecha"/>
          <p:cNvCxnSpPr/>
          <p:nvPr/>
        </p:nvCxnSpPr>
        <p:spPr>
          <a:xfrm>
            <a:off x="211421" y="2669169"/>
            <a:ext cx="324036" cy="0"/>
          </a:xfrm>
          <a:prstGeom prst="straightConnector1">
            <a:avLst/>
          </a:prstGeom>
          <a:ln w="7302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215516" y="3827949"/>
            <a:ext cx="324036" cy="0"/>
          </a:xfrm>
          <a:prstGeom prst="straightConnector1">
            <a:avLst/>
          </a:prstGeom>
          <a:ln w="7302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179512" y="4954335"/>
            <a:ext cx="320258" cy="0"/>
          </a:xfrm>
          <a:prstGeom prst="straightConnector1">
            <a:avLst/>
          </a:prstGeom>
          <a:ln w="7302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V="1">
            <a:off x="211421" y="2636912"/>
            <a:ext cx="4095" cy="3960440"/>
          </a:xfrm>
          <a:prstGeom prst="straightConnector1">
            <a:avLst/>
          </a:prstGeom>
          <a:ln w="7302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flipH="1">
            <a:off x="179513" y="6597352"/>
            <a:ext cx="8640960" cy="0"/>
          </a:xfrm>
          <a:prstGeom prst="straightConnector1">
            <a:avLst/>
          </a:prstGeom>
          <a:ln w="7302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8820472" y="2924944"/>
            <a:ext cx="1" cy="3708000"/>
          </a:xfrm>
          <a:prstGeom prst="straightConnector1">
            <a:avLst/>
          </a:prstGeom>
          <a:ln w="7302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107504" y="1593667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ENTE RECTOR</a:t>
            </a:r>
            <a:endParaRPr lang="es-PE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2" name="71 Flecha derecha"/>
          <p:cNvSpPr/>
          <p:nvPr/>
        </p:nvSpPr>
        <p:spPr>
          <a:xfrm>
            <a:off x="1" y="1916832"/>
            <a:ext cx="1331640" cy="21602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7" name="Picture 3" descr="C:\Users\Cerplan\Desktop\ce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04" y="1376772"/>
            <a:ext cx="1305304" cy="68407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0"/>
          <a:stretch/>
        </p:blipFill>
        <p:spPr bwMode="auto">
          <a:xfrm>
            <a:off x="2899940" y="1376772"/>
            <a:ext cx="1224135" cy="68407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72 CuadroTexto"/>
          <p:cNvSpPr txBox="1"/>
          <p:nvPr/>
        </p:nvSpPr>
        <p:spPr>
          <a:xfrm>
            <a:off x="2843808" y="1700808"/>
            <a:ext cx="1280267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65" b="1" dirty="0" smtClean="0">
                <a:latin typeface="Arial" pitchFamily="34" charset="0"/>
                <a:cs typeface="Arial" pitchFamily="34" charset="0"/>
              </a:rPr>
              <a:t>Dirección General de Presupuesto Público </a:t>
            </a:r>
            <a:endParaRPr lang="es-PE" sz="865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Cerplan\Desktop\sg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31" y="1376772"/>
            <a:ext cx="1450903" cy="68407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Cerplan\Desktop\sg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41" y="1376772"/>
            <a:ext cx="1367984" cy="68407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erplan\Desktop\20130321-servi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4834" r="3437" b="21742"/>
          <a:stretch/>
        </p:blipFill>
        <p:spPr bwMode="auto">
          <a:xfrm>
            <a:off x="5868145" y="1376773"/>
            <a:ext cx="1008111" cy="68259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81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251521" y="1704583"/>
            <a:ext cx="216024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15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Crear un sentido de importancia o urgencia del cambio.</a:t>
            </a:r>
            <a:endParaRPr lang="es-PE" sz="1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51520" y="764705"/>
            <a:ext cx="2161667" cy="93610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Analizar la Situación de la Entidad tanto externa como internamente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2111" y="37867"/>
            <a:ext cx="8716353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Ocho Etapas para la Gestión del Cambio</a:t>
            </a:r>
            <a:endParaRPr lang="es-ES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94161" y="3861048"/>
            <a:ext cx="211759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15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Liderar el cambio. Cuyo poder puede ser dado por el cargo que ocupan, su liderazgo o su experiencia. Es fundamental que cuente con personas de diferentes áreas y diferentes niveles de la institución.</a:t>
            </a:r>
            <a:endParaRPr lang="es-PE" sz="1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295590" y="3068962"/>
            <a:ext cx="2088232" cy="76606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Formar un potente grupo de agentes del cambio</a:t>
            </a:r>
          </a:p>
        </p:txBody>
      </p:sp>
      <p:sp>
        <p:nvSpPr>
          <p:cNvPr id="2" name="1 Flecha abajo"/>
          <p:cNvSpPr/>
          <p:nvPr/>
        </p:nvSpPr>
        <p:spPr>
          <a:xfrm>
            <a:off x="1043608" y="2736769"/>
            <a:ext cx="648072" cy="28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24 Flecha abajo"/>
          <p:cNvSpPr/>
          <p:nvPr/>
        </p:nvSpPr>
        <p:spPr>
          <a:xfrm rot="16200000">
            <a:off x="2303747" y="5661248"/>
            <a:ext cx="648072" cy="28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25 Rectángulo redondeado"/>
          <p:cNvSpPr/>
          <p:nvPr/>
        </p:nvSpPr>
        <p:spPr>
          <a:xfrm>
            <a:off x="2868762" y="3732825"/>
            <a:ext cx="2279301" cy="56027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Crear una visión para el cambio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843808" y="4280899"/>
            <a:ext cx="2299964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15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s-PE" sz="15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roponer una visión general compartida por el grupo líder del cambio y luego apropiada por el conjunto de la organización.</a:t>
            </a:r>
          </a:p>
          <a:p>
            <a:pPr algn="just"/>
            <a:r>
              <a:rPr lang="es-PE" sz="15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Determinar los valores fundamentales para el cambio. </a:t>
            </a:r>
            <a:endParaRPr lang="es-PE" sz="1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27 Flecha abajo"/>
          <p:cNvSpPr/>
          <p:nvPr/>
        </p:nvSpPr>
        <p:spPr>
          <a:xfrm rot="10800000">
            <a:off x="3665724" y="3369935"/>
            <a:ext cx="648072" cy="28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28 Rectángulo redondeado"/>
          <p:cNvSpPr/>
          <p:nvPr/>
        </p:nvSpPr>
        <p:spPr>
          <a:xfrm>
            <a:off x="2843808" y="2666550"/>
            <a:ext cx="2299964" cy="35214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Comunicar la visión</a:t>
            </a:r>
          </a:p>
        </p:txBody>
      </p:sp>
      <p:sp>
        <p:nvSpPr>
          <p:cNvPr id="30" name="29 Flecha abajo"/>
          <p:cNvSpPr/>
          <p:nvPr/>
        </p:nvSpPr>
        <p:spPr>
          <a:xfrm rot="10800000">
            <a:off x="3669754" y="2304720"/>
            <a:ext cx="648072" cy="28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30 Rectángulo redondeado"/>
          <p:cNvSpPr/>
          <p:nvPr/>
        </p:nvSpPr>
        <p:spPr>
          <a:xfrm>
            <a:off x="2843808" y="719214"/>
            <a:ext cx="2299964" cy="48230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Eliminar los obstáculos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843808" y="1196752"/>
            <a:ext cx="230425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15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Evaluar  las barreras y ayudar a quienes tienen una mayor resistencia al cambio.</a:t>
            </a:r>
            <a:endParaRPr lang="es-PE" sz="1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32 Flecha abajo"/>
          <p:cNvSpPr/>
          <p:nvPr/>
        </p:nvSpPr>
        <p:spPr>
          <a:xfrm rot="16200000">
            <a:off x="5193036" y="1124742"/>
            <a:ext cx="648072" cy="28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33 Rectángulo redondeado"/>
          <p:cNvSpPr/>
          <p:nvPr/>
        </p:nvSpPr>
        <p:spPr>
          <a:xfrm>
            <a:off x="5791999" y="764703"/>
            <a:ext cx="2817742" cy="48230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Asegurase de tener logros a corto plazo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5791998" y="1268760"/>
            <a:ext cx="281774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15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s-PE" sz="15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ue motiven y generen confianza en que el proceso de cambio se ha iniciado y continuará.</a:t>
            </a:r>
            <a:endParaRPr lang="es-PE" sz="1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35 Flecha abajo"/>
          <p:cNvSpPr/>
          <p:nvPr/>
        </p:nvSpPr>
        <p:spPr>
          <a:xfrm>
            <a:off x="6941896" y="2304720"/>
            <a:ext cx="648072" cy="28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36 Rectángulo redondeado"/>
          <p:cNvSpPr/>
          <p:nvPr/>
        </p:nvSpPr>
        <p:spPr>
          <a:xfrm>
            <a:off x="5769654" y="2640434"/>
            <a:ext cx="2840087" cy="40437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Construir sobre el cambio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5769655" y="3068960"/>
            <a:ext cx="2840087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1500" dirty="0" smtClean="0">
                <a:latin typeface="Century Gothic" pitchFamily="34" charset="0"/>
              </a:rPr>
              <a:t>Tener en </a:t>
            </a:r>
            <a:r>
              <a:rPr lang="es-PE" sz="1500" dirty="0">
                <a:latin typeface="Century Gothic" pitchFamily="34" charset="0"/>
              </a:rPr>
              <a:t>mente el objetivo a largo </a:t>
            </a:r>
            <a:r>
              <a:rPr lang="es-PE" sz="1500" dirty="0" smtClean="0">
                <a:latin typeface="Century Gothic" pitchFamily="34" charset="0"/>
              </a:rPr>
              <a:t>plazo, analizando los aciertos y los puntos débiles.</a:t>
            </a:r>
            <a:endParaRPr lang="es-PE" sz="1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38 Flecha abajo"/>
          <p:cNvSpPr/>
          <p:nvPr/>
        </p:nvSpPr>
        <p:spPr>
          <a:xfrm>
            <a:off x="6941896" y="3930874"/>
            <a:ext cx="648072" cy="28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39 CuadroTexto"/>
          <p:cNvSpPr txBox="1"/>
          <p:nvPr/>
        </p:nvSpPr>
        <p:spPr>
          <a:xfrm>
            <a:off x="2843808" y="3018692"/>
            <a:ext cx="2304256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15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Así como la estrategia</a:t>
            </a:r>
            <a:endParaRPr lang="es-PE" sz="1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5780826" y="4280899"/>
            <a:ext cx="2840089" cy="40437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Anclar el cambio en la cultura organizacional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5769655" y="4685272"/>
            <a:ext cx="284008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1500" dirty="0" smtClean="0">
                <a:latin typeface="Century Gothic" pitchFamily="34" charset="0"/>
              </a:rPr>
              <a:t>Se debe garantizar que los esfuerzos se vean en todos los aspectos de la gestión. Difundir los avances y resaltar el éxito en los procesos de cambio, tanto interna como externamente.</a:t>
            </a:r>
            <a:endParaRPr lang="es-PE" sz="1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3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U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539552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5" t="14172" r="14915" b="6370"/>
          <a:stretch/>
        </p:blipFill>
        <p:spPr bwMode="auto">
          <a:xfrm>
            <a:off x="179512" y="116633"/>
            <a:ext cx="8856984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57039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>
            <a:spLocks noGrp="1" noChangeArrowheads="1"/>
          </p:cNvSpPr>
          <p:nvPr>
            <p:ph type="title"/>
          </p:nvPr>
        </p:nvSpPr>
        <p:spPr>
          <a:xfrm>
            <a:off x="3114675" y="371475"/>
            <a:ext cx="5743575" cy="72072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Contenido</a:t>
            </a:r>
            <a:endParaRPr lang="es-E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75252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PE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s-PE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9586" y="1124744"/>
            <a:ext cx="84163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PE" sz="2400" b="1" dirty="0" smtClean="0">
                <a:solidFill>
                  <a:srgbClr val="FF0000"/>
                </a:solidFill>
              </a:rPr>
              <a:t>Marco Teórico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b="1" dirty="0">
                <a:solidFill>
                  <a:srgbClr val="FF0000"/>
                </a:solidFill>
              </a:rPr>
              <a:t>¿ Urgencia de cambio en la Gestión Pública ? </a:t>
            </a:r>
            <a:endParaRPr lang="es-E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b="1" dirty="0">
                <a:solidFill>
                  <a:srgbClr val="FF0000"/>
                </a:solidFill>
              </a:rPr>
              <a:t>Principales problemas en la actual Gestión Pública de La </a:t>
            </a:r>
            <a:r>
              <a:rPr lang="es-ES" sz="2400" b="1" dirty="0" smtClean="0">
                <a:solidFill>
                  <a:srgbClr val="FF0000"/>
                </a:solidFill>
              </a:rPr>
              <a:t>Libertad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b="1" dirty="0">
                <a:solidFill>
                  <a:srgbClr val="FF0000"/>
                </a:solidFill>
              </a:rPr>
              <a:t>Porqué, estos escenarios en La Libertad</a:t>
            </a:r>
            <a:r>
              <a:rPr lang="es-ES" sz="2400" b="1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b="1" dirty="0">
                <a:solidFill>
                  <a:srgbClr val="FF0000"/>
                </a:solidFill>
              </a:rPr>
              <a:t>Situación urgente y Retos Estratégicos en Región La Libertad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b="1" dirty="0">
                <a:solidFill>
                  <a:srgbClr val="FF0000"/>
                </a:solidFill>
              </a:rPr>
              <a:t>Compromiso del Gobierno Regional La Libertad: </a:t>
            </a:r>
            <a:r>
              <a:rPr lang="es-ES" sz="2400" b="1" dirty="0" smtClean="0">
                <a:solidFill>
                  <a:srgbClr val="FF0000"/>
                </a:solidFill>
              </a:rPr>
              <a:t>«</a:t>
            </a:r>
            <a:r>
              <a:rPr lang="es-ES" sz="2400" b="1" dirty="0">
                <a:solidFill>
                  <a:srgbClr val="FF0000"/>
                </a:solidFill>
              </a:rPr>
              <a:t>Hacia una gestión pública orientada a resultados al servicio del ciudadano»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85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39552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15605" r="16707" b="14810"/>
          <a:stretch/>
        </p:blipFill>
        <p:spPr bwMode="auto">
          <a:xfrm>
            <a:off x="222133" y="129225"/>
            <a:ext cx="8843749" cy="596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3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39552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t="16561" r="17105" b="18791"/>
          <a:stretch/>
        </p:blipFill>
        <p:spPr bwMode="auto">
          <a:xfrm>
            <a:off x="107504" y="120257"/>
            <a:ext cx="8802806" cy="582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3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39552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286000" y="1988840"/>
            <a:ext cx="4878288" cy="1944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PE" b="1" dirty="0" smtClean="0">
                <a:solidFill>
                  <a:srgbClr val="0070C0"/>
                </a:solidFill>
              </a:rPr>
              <a:t>GRACIAS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0" y="4294837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hlinkClick r:id="rId2"/>
              </a:rPr>
              <a:t>jorgealcan@gmail.com</a:t>
            </a:r>
            <a:endParaRPr lang="es-ES" sz="2400" b="1" dirty="0" smtClean="0"/>
          </a:p>
          <a:p>
            <a:pPr algn="ctr"/>
            <a:endParaRPr lang="es-ES" sz="1200" b="1" dirty="0" smtClean="0"/>
          </a:p>
          <a:p>
            <a:pPr algn="ctr"/>
            <a:r>
              <a:rPr lang="es-ES" sz="2400" b="1" dirty="0" smtClean="0">
                <a:hlinkClick r:id="rId3"/>
              </a:rPr>
              <a:t>jorgealcantara7@hotmail.com</a:t>
            </a:r>
            <a:endParaRPr lang="es-ES" sz="2400" b="1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57039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526611" cy="72072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Marco Teórico:   algunas definiciones</a:t>
            </a:r>
            <a:endParaRPr lang="es-E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75252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PE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s-PE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7" t="17038" r="19394" b="19985"/>
          <a:stretch/>
        </p:blipFill>
        <p:spPr bwMode="auto">
          <a:xfrm>
            <a:off x="611560" y="1124744"/>
            <a:ext cx="817500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1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57039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75252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PE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s-PE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16719" r="19194" b="21179"/>
          <a:stretch/>
        </p:blipFill>
        <p:spPr bwMode="auto">
          <a:xfrm>
            <a:off x="395536" y="1124745"/>
            <a:ext cx="850255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0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57039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75252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PE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s-PE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14172" r="17304" b="14650"/>
          <a:stretch/>
        </p:blipFill>
        <p:spPr bwMode="auto">
          <a:xfrm>
            <a:off x="395536" y="1124745"/>
            <a:ext cx="849694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3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57039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75252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PE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s-PE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t="14490" r="17503" b="15606"/>
          <a:stretch/>
        </p:blipFill>
        <p:spPr bwMode="auto">
          <a:xfrm>
            <a:off x="395536" y="1124745"/>
            <a:ext cx="837041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57039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P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¿ Urgencia de cambio en la Gestión Pública ? – (Caracterización actual y Meta)</a:t>
            </a:r>
            <a:endParaRPr lang="es-E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 rtlCol="0"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PE" sz="2600" b="1" dirty="0">
                <a:latin typeface="Arial Narrow" pitchFamily="34" charset="0"/>
              </a:rPr>
              <a:t>[</a:t>
            </a:r>
            <a:r>
              <a:rPr lang="es-PE" sz="2600" b="1" dirty="0" smtClean="0">
                <a:latin typeface="Arial Narrow" pitchFamily="34" charset="0"/>
              </a:rPr>
              <a:t>Peter Schröder-»Nueva </a:t>
            </a:r>
            <a:r>
              <a:rPr lang="es-PE" sz="2600" b="1" dirty="0">
                <a:latin typeface="Arial Narrow" pitchFamily="34" charset="0"/>
              </a:rPr>
              <a:t>Gestión Pública</a:t>
            </a:r>
            <a:r>
              <a:rPr lang="es-PE" sz="2600" b="1" dirty="0" smtClean="0">
                <a:latin typeface="Arial Narrow" pitchFamily="34" charset="0"/>
              </a:rPr>
              <a:t>: Aportes </a:t>
            </a:r>
            <a:r>
              <a:rPr lang="es-PE" sz="2600" b="1" dirty="0">
                <a:latin typeface="Arial Narrow" pitchFamily="34" charset="0"/>
              </a:rPr>
              <a:t>para el buen </a:t>
            </a:r>
            <a:r>
              <a:rPr lang="es-PE" sz="2600" b="1" dirty="0" smtClean="0">
                <a:latin typeface="Arial Narrow" pitchFamily="34" charset="0"/>
              </a:rPr>
              <a:t>gobierno»  Fundación </a:t>
            </a:r>
            <a:r>
              <a:rPr lang="es-PE" sz="2600" b="1" dirty="0">
                <a:latin typeface="Arial Narrow" pitchFamily="34" charset="0"/>
              </a:rPr>
              <a:t>Friedrich </a:t>
            </a:r>
            <a:r>
              <a:rPr lang="es-PE" sz="2600" b="1" dirty="0" smtClean="0">
                <a:latin typeface="Arial Narrow" pitchFamily="34" charset="0"/>
              </a:rPr>
              <a:t>Naumann Oficina Regional América Latina]</a:t>
            </a:r>
          </a:p>
          <a:p>
            <a:pPr marL="0" indent="0" algn="ctr">
              <a:buNone/>
            </a:pPr>
            <a:endParaRPr lang="es-PE" sz="1600" b="1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es-PE" sz="1600" b="1" dirty="0">
              <a:latin typeface="Arial Narrow" pitchFamily="34" charset="0"/>
            </a:endParaRPr>
          </a:p>
          <a:p>
            <a:pPr algn="just"/>
            <a:r>
              <a:rPr lang="es-PE" sz="2800" dirty="0" smtClean="0"/>
              <a:t>El </a:t>
            </a:r>
            <a:r>
              <a:rPr lang="es-PE" sz="2800" dirty="0"/>
              <a:t>debate sobre la prestación de servicios de la administración </a:t>
            </a:r>
            <a:r>
              <a:rPr lang="es-PE" sz="2800" dirty="0" smtClean="0"/>
              <a:t>pública se </a:t>
            </a:r>
            <a:r>
              <a:rPr lang="es-PE" sz="2800" dirty="0"/>
              <a:t>caracteriza mundialmente por la insatisfacción. Tanto </a:t>
            </a:r>
            <a:r>
              <a:rPr lang="es-PE" sz="2800" dirty="0" smtClean="0"/>
              <a:t>políticos como </a:t>
            </a:r>
            <a:r>
              <a:rPr lang="es-PE" sz="2800" dirty="0"/>
              <a:t>ciudadanos, e incluso de forma creciente los </a:t>
            </a:r>
            <a:r>
              <a:rPr lang="es-PE" sz="2800" dirty="0" smtClean="0"/>
              <a:t>empleados mismos de </a:t>
            </a:r>
            <a:r>
              <a:rPr lang="es-PE" sz="2800" dirty="0"/>
              <a:t>la administración pública, la </a:t>
            </a:r>
            <a:r>
              <a:rPr lang="es-PE" sz="2800" dirty="0" smtClean="0"/>
              <a:t>critican </a:t>
            </a:r>
            <a:r>
              <a:rPr lang="es-PE" sz="2800" dirty="0"/>
              <a:t>con frases como: </a:t>
            </a:r>
            <a:r>
              <a:rPr lang="es-PE" sz="2800" b="1" dirty="0">
                <a:solidFill>
                  <a:srgbClr val="FF0000"/>
                </a:solidFill>
              </a:rPr>
              <a:t>“</a:t>
            </a:r>
            <a:r>
              <a:rPr lang="es-PE" sz="2800" b="1" dirty="0" smtClean="0">
                <a:solidFill>
                  <a:srgbClr val="FF0000"/>
                </a:solidFill>
              </a:rPr>
              <a:t>demasiado lenta</a:t>
            </a:r>
            <a:r>
              <a:rPr lang="es-PE" sz="2800" b="1" dirty="0">
                <a:solidFill>
                  <a:srgbClr val="FF0000"/>
                </a:solidFill>
              </a:rPr>
              <a:t>”, “demasiado cara”, “demasiado alejada de </a:t>
            </a:r>
            <a:r>
              <a:rPr lang="es-PE" sz="2800" b="1" dirty="0" smtClean="0">
                <a:solidFill>
                  <a:srgbClr val="FF0000"/>
                </a:solidFill>
              </a:rPr>
              <a:t>las necesidades de las </a:t>
            </a:r>
            <a:r>
              <a:rPr lang="es-PE" sz="2800" b="1" dirty="0">
                <a:solidFill>
                  <a:srgbClr val="FF0000"/>
                </a:solidFill>
              </a:rPr>
              <a:t>personas”, “corrupta”, “de mala calidad” y “derrocha </a:t>
            </a:r>
            <a:r>
              <a:rPr lang="es-PE" sz="2800" b="1" dirty="0" smtClean="0">
                <a:solidFill>
                  <a:srgbClr val="FF0000"/>
                </a:solidFill>
              </a:rPr>
              <a:t>recursos financieros </a:t>
            </a:r>
            <a:r>
              <a:rPr lang="es-PE" sz="2800" b="1" dirty="0">
                <a:solidFill>
                  <a:srgbClr val="FF0000"/>
                </a:solidFill>
              </a:rPr>
              <a:t>y humanos</a:t>
            </a:r>
            <a:r>
              <a:rPr lang="es-PE" sz="2800" b="1" dirty="0" smtClean="0">
                <a:solidFill>
                  <a:srgbClr val="FF0000"/>
                </a:solidFill>
              </a:rPr>
              <a:t>”.</a:t>
            </a:r>
          </a:p>
          <a:p>
            <a:pPr marL="0" indent="0" algn="just">
              <a:buNone/>
            </a:pPr>
            <a:endParaRPr lang="es-PE" sz="2100" b="1" dirty="0" smtClean="0">
              <a:solidFill>
                <a:srgbClr val="FF0000"/>
              </a:solidFill>
            </a:endParaRPr>
          </a:p>
          <a:p>
            <a:pPr algn="just"/>
            <a:r>
              <a:rPr lang="es-PE" sz="2800" dirty="0"/>
              <a:t>La meta de la Nueva Gestión Pública es la de </a:t>
            </a:r>
            <a:r>
              <a:rPr lang="es-PE" sz="2800" b="1" dirty="0">
                <a:solidFill>
                  <a:srgbClr val="0070C0"/>
                </a:solidFill>
              </a:rPr>
              <a:t>modificar </a:t>
            </a:r>
            <a:r>
              <a:rPr lang="es-PE" sz="2800" b="1" dirty="0" smtClean="0">
                <a:solidFill>
                  <a:srgbClr val="0070C0"/>
                </a:solidFill>
              </a:rPr>
              <a:t>la administración </a:t>
            </a:r>
            <a:r>
              <a:rPr lang="es-PE" sz="2800" b="1" dirty="0">
                <a:solidFill>
                  <a:srgbClr val="0070C0"/>
                </a:solidFill>
              </a:rPr>
              <a:t>pública de tal manera que aún no sea una empresa</a:t>
            </a:r>
            <a:r>
              <a:rPr lang="es-PE" sz="2800" b="1" dirty="0" smtClean="0">
                <a:solidFill>
                  <a:srgbClr val="0070C0"/>
                </a:solidFill>
              </a:rPr>
              <a:t>, pero </a:t>
            </a:r>
            <a:r>
              <a:rPr lang="es-PE" sz="2800" b="1" dirty="0">
                <a:solidFill>
                  <a:srgbClr val="0070C0"/>
                </a:solidFill>
              </a:rPr>
              <a:t>que se vuelva más empresarial</a:t>
            </a:r>
            <a:r>
              <a:rPr lang="es-PE" sz="2800" dirty="0"/>
              <a:t>. La administración pública</a:t>
            </a:r>
            <a:r>
              <a:rPr lang="es-PE" sz="2800" dirty="0" smtClean="0"/>
              <a:t>, como </a:t>
            </a:r>
            <a:r>
              <a:rPr lang="es-PE" sz="2800" dirty="0"/>
              <a:t>prestador de servicios para los ciudadanos, </a:t>
            </a:r>
            <a:r>
              <a:rPr lang="es-PE" sz="2800" b="1" dirty="0">
                <a:solidFill>
                  <a:srgbClr val="0070C0"/>
                </a:solidFill>
              </a:rPr>
              <a:t>no podrá </a:t>
            </a:r>
            <a:r>
              <a:rPr lang="es-PE" sz="2800" b="1" dirty="0" smtClean="0">
                <a:solidFill>
                  <a:srgbClr val="0070C0"/>
                </a:solidFill>
              </a:rPr>
              <a:t>librarse de </a:t>
            </a:r>
            <a:r>
              <a:rPr lang="es-PE" sz="2800" b="1" dirty="0">
                <a:solidFill>
                  <a:srgbClr val="0070C0"/>
                </a:solidFill>
              </a:rPr>
              <a:t>la responsabilidad de prestar servicios eficientes y </a:t>
            </a:r>
            <a:r>
              <a:rPr lang="es-PE" sz="2800" b="1" dirty="0" smtClean="0">
                <a:solidFill>
                  <a:srgbClr val="0070C0"/>
                </a:solidFill>
              </a:rPr>
              <a:t>efectivos dentro </a:t>
            </a:r>
            <a:r>
              <a:rPr lang="es-PE" sz="2800" b="1" dirty="0">
                <a:solidFill>
                  <a:srgbClr val="0070C0"/>
                </a:solidFill>
              </a:rPr>
              <a:t>de la economía</a:t>
            </a:r>
            <a:r>
              <a:rPr lang="es-PE" sz="2800" dirty="0"/>
              <a:t>, sin embargo, tampoco mostrará </a:t>
            </a:r>
            <a:r>
              <a:rPr lang="es-PE" sz="2800" dirty="0" smtClean="0"/>
              <a:t>una orientación </a:t>
            </a:r>
            <a:r>
              <a:rPr lang="es-PE" sz="2800" dirty="0"/>
              <a:t>hacia la generación de utilidades, como es la </a:t>
            </a:r>
            <a:r>
              <a:rPr lang="es-PE" sz="2800" dirty="0" smtClean="0"/>
              <a:t>obligación indispensable </a:t>
            </a:r>
            <a:r>
              <a:rPr lang="es-PE" sz="2800" dirty="0"/>
              <a:t>de una empresa que quiere mantenerse </a:t>
            </a:r>
            <a:r>
              <a:rPr lang="es-PE" sz="2800" dirty="0" smtClean="0"/>
              <a:t>competitiva dentro </a:t>
            </a:r>
            <a:r>
              <a:rPr lang="es-PE" sz="2800" dirty="0"/>
              <a:t>del mercado.</a:t>
            </a:r>
            <a:endParaRPr lang="es-PE" sz="2800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57039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3" y="116632"/>
            <a:ext cx="8678738" cy="864096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_tradn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Principales problemas en la actual Gestión Pública de La Libertad</a:t>
            </a:r>
            <a:endParaRPr lang="es-E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 rtlCol="0">
            <a:normAutofit/>
          </a:bodyPr>
          <a:lstStyle/>
          <a:p>
            <a:pPr marL="0" indent="0" algn="just">
              <a:spcBef>
                <a:spcPts val="1200"/>
              </a:spcBef>
              <a:buNone/>
              <a:defRPr/>
            </a:pPr>
            <a:endParaRPr lang="es-PE" sz="2400" b="1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s-ES_tradnl" sz="2000" b="1" dirty="0" smtClean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196752"/>
            <a:ext cx="85689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300" b="1" dirty="0" smtClean="0">
                <a:solidFill>
                  <a:srgbClr val="0070C0"/>
                </a:solidFill>
              </a:rPr>
              <a:t>1</a:t>
            </a:r>
            <a:r>
              <a:rPr lang="es-PE" sz="2300" b="1" dirty="0">
                <a:solidFill>
                  <a:srgbClr val="0070C0"/>
                </a:solidFill>
              </a:rPr>
              <a:t>. Planeamiento </a:t>
            </a:r>
            <a:r>
              <a:rPr lang="es-PE" sz="2300" b="1" dirty="0" smtClean="0">
                <a:solidFill>
                  <a:srgbClr val="0070C0"/>
                </a:solidFill>
              </a:rPr>
              <a:t>Territorial, Políticas públicas y </a:t>
            </a:r>
            <a:r>
              <a:rPr lang="es-PE" sz="2300" b="1" dirty="0">
                <a:solidFill>
                  <a:srgbClr val="0070C0"/>
                </a:solidFill>
              </a:rPr>
              <a:t>de </a:t>
            </a:r>
            <a:r>
              <a:rPr lang="es-PE" sz="2300" b="1" dirty="0" smtClean="0">
                <a:solidFill>
                  <a:srgbClr val="0070C0"/>
                </a:solidFill>
              </a:rPr>
              <a:t>gobierno institucional</a:t>
            </a:r>
          </a:p>
          <a:p>
            <a:pPr algn="just"/>
            <a:r>
              <a:rPr lang="es-PE" sz="2200" dirty="0"/>
              <a:t>En </a:t>
            </a:r>
            <a:r>
              <a:rPr lang="es-PE" sz="2200" dirty="0" smtClean="0"/>
              <a:t>una Región unitaria </a:t>
            </a:r>
            <a:r>
              <a:rPr lang="es-PE" sz="2200" dirty="0"/>
              <a:t>y </a:t>
            </a:r>
            <a:r>
              <a:rPr lang="es-PE" sz="2200" dirty="0" smtClean="0"/>
              <a:t>descentralizada, las </a:t>
            </a:r>
            <a:r>
              <a:rPr lang="es-PE" sz="2200" dirty="0"/>
              <a:t>Políticas Públicas son las que permiten integrar y dar coherencia a la intervención del </a:t>
            </a:r>
            <a:r>
              <a:rPr lang="es-PE" sz="2200" dirty="0" smtClean="0"/>
              <a:t>GR-LL </a:t>
            </a:r>
            <a:r>
              <a:rPr lang="es-PE" sz="2200" dirty="0"/>
              <a:t>en </a:t>
            </a:r>
            <a:r>
              <a:rPr lang="es-PE" sz="2200" dirty="0" smtClean="0"/>
              <a:t>todos sus </a:t>
            </a:r>
            <a:r>
              <a:rPr lang="es-PE" sz="2200" dirty="0"/>
              <a:t>niveles con el fin de servir mejor al ciudadano.</a:t>
            </a:r>
            <a:endParaRPr lang="es-PE" sz="2200" b="1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PE" sz="2200" b="1" dirty="0">
              <a:solidFill>
                <a:srgbClr val="0070C0"/>
              </a:solidFill>
            </a:endParaRPr>
          </a:p>
          <a:p>
            <a:pPr algn="just"/>
            <a:r>
              <a:rPr lang="es-PE" sz="2300" b="1" dirty="0" smtClean="0">
                <a:solidFill>
                  <a:srgbClr val="0070C0"/>
                </a:solidFill>
              </a:rPr>
              <a:t>2. Planes y Presupuestos</a:t>
            </a:r>
          </a:p>
          <a:p>
            <a:pPr algn="just"/>
            <a:r>
              <a:rPr lang="es-PE" sz="2200" dirty="0" smtClean="0"/>
              <a:t>Actualmente</a:t>
            </a:r>
            <a:r>
              <a:rPr lang="es-PE" sz="2200" dirty="0"/>
              <a:t>, los planes y presupuestos </a:t>
            </a:r>
            <a:r>
              <a:rPr lang="es-PE" sz="2200" dirty="0" smtClean="0"/>
              <a:t>algunos no </a:t>
            </a:r>
            <a:r>
              <a:rPr lang="es-PE" sz="2200" dirty="0"/>
              <a:t>recogen las demandas de la población; </a:t>
            </a:r>
            <a:r>
              <a:rPr lang="es-PE" sz="2200" dirty="0" smtClean="0">
                <a:solidFill>
                  <a:srgbClr val="FF0000"/>
                </a:solidFill>
              </a:rPr>
              <a:t>algunas brechas no se </a:t>
            </a:r>
            <a:r>
              <a:rPr lang="es-PE" sz="2200" dirty="0">
                <a:solidFill>
                  <a:srgbClr val="FF0000"/>
                </a:solidFill>
              </a:rPr>
              <a:t>estiman adecuadamente</a:t>
            </a:r>
            <a:r>
              <a:rPr lang="es-PE" sz="2200" dirty="0"/>
              <a:t>; </a:t>
            </a:r>
            <a:r>
              <a:rPr lang="es-PE" sz="2200" dirty="0" smtClean="0"/>
              <a:t>algunas unidades orgánicas </a:t>
            </a:r>
            <a:r>
              <a:rPr lang="es-PE" sz="2200" dirty="0"/>
              <a:t>no tienen claras sus funciones y sus objetivos y </a:t>
            </a:r>
            <a:r>
              <a:rPr lang="es-PE" sz="2200" dirty="0" smtClean="0">
                <a:solidFill>
                  <a:srgbClr val="FF0000"/>
                </a:solidFill>
              </a:rPr>
              <a:t>a veces prima el voluntarismo </a:t>
            </a:r>
            <a:r>
              <a:rPr lang="es-PE" sz="2200" dirty="0">
                <a:solidFill>
                  <a:srgbClr val="FF0000"/>
                </a:solidFill>
              </a:rPr>
              <a:t>de </a:t>
            </a:r>
            <a:r>
              <a:rPr lang="es-PE" sz="2200" dirty="0" smtClean="0">
                <a:solidFill>
                  <a:srgbClr val="FF0000"/>
                </a:solidFill>
              </a:rPr>
              <a:t>los «jefes».</a:t>
            </a:r>
            <a:r>
              <a:rPr lang="es-PE" sz="2200" dirty="0" smtClean="0"/>
              <a:t> </a:t>
            </a:r>
            <a:r>
              <a:rPr lang="es-PE" sz="2200" dirty="0" smtClean="0">
                <a:solidFill>
                  <a:srgbClr val="FF0000"/>
                </a:solidFill>
              </a:rPr>
              <a:t>Poco </a:t>
            </a:r>
            <a:r>
              <a:rPr lang="es-PE" sz="2200" dirty="0">
                <a:solidFill>
                  <a:srgbClr val="FF0000"/>
                </a:solidFill>
              </a:rPr>
              <a:t>se utiliza el planeamiento como herramienta de gestión</a:t>
            </a:r>
            <a:r>
              <a:rPr lang="es-PE" sz="2200" dirty="0"/>
              <a:t>; </a:t>
            </a:r>
            <a:r>
              <a:rPr lang="es-PE" sz="2200" dirty="0" smtClean="0"/>
              <a:t>existen numerosos </a:t>
            </a:r>
            <a:r>
              <a:rPr lang="es-PE" sz="2200" dirty="0"/>
              <a:t>planes, pero </a:t>
            </a:r>
            <a:r>
              <a:rPr lang="es-PE" sz="2200" dirty="0" smtClean="0"/>
              <a:t>varios de </a:t>
            </a:r>
            <a:r>
              <a:rPr lang="es-PE" sz="2200" dirty="0"/>
              <a:t>ellos carece de contenido económico y </a:t>
            </a:r>
            <a:r>
              <a:rPr lang="es-PE" sz="2200" dirty="0" smtClean="0"/>
              <a:t>desarticulados entre </a:t>
            </a:r>
            <a:r>
              <a:rPr lang="es-PE" sz="2200" dirty="0"/>
              <a:t>ellos y con el presupuesto</a:t>
            </a:r>
            <a:r>
              <a:rPr lang="es-PE" sz="2200" dirty="0" smtClean="0"/>
              <a:t>.</a:t>
            </a:r>
          </a:p>
          <a:p>
            <a:pPr algn="just"/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36604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75 Conector recto"/>
          <p:cNvCxnSpPr/>
          <p:nvPr/>
        </p:nvCxnSpPr>
        <p:spPr>
          <a:xfrm>
            <a:off x="539552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557039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 rtlCol="0">
            <a:normAutofit fontScale="47500" lnSpcReduction="20000"/>
          </a:bodyPr>
          <a:lstStyle/>
          <a:p>
            <a:pPr marL="0" indent="0" algn="just">
              <a:buNone/>
            </a:pPr>
            <a:r>
              <a:rPr lang="es-PE" sz="4800" b="1" dirty="0" smtClean="0">
                <a:solidFill>
                  <a:srgbClr val="0070C0"/>
                </a:solidFill>
              </a:rPr>
              <a:t>3. </a:t>
            </a:r>
            <a:r>
              <a:rPr lang="es-PE" sz="4800" b="1" dirty="0">
                <a:solidFill>
                  <a:srgbClr val="0070C0"/>
                </a:solidFill>
              </a:rPr>
              <a:t>Presupuestos para Resultados</a:t>
            </a:r>
          </a:p>
          <a:p>
            <a:pPr marL="0" indent="0" algn="just">
              <a:buNone/>
            </a:pPr>
            <a:r>
              <a:rPr lang="es-PE" sz="4400" dirty="0"/>
              <a:t>En la actualidad, los recursos se asignan de manera inercial (monto asignado el año anterior y negociación con MEF por incremento); existe aún una limitada capacidad de las unidades orgánicas para identificar y priorizar programas y proyectos de envergadura y de alto impacto en el ciudadano; </a:t>
            </a:r>
            <a:r>
              <a:rPr lang="es-PE" sz="4400" dirty="0">
                <a:solidFill>
                  <a:srgbClr val="FF0000"/>
                </a:solidFill>
              </a:rPr>
              <a:t>los presupuestos varios de ellos, no se dirigen a cerrar las brechas o déficits</a:t>
            </a:r>
            <a:r>
              <a:rPr lang="es-PE" sz="4400" dirty="0"/>
              <a:t> y algunos no responden a las demandas de los ciudadanos.</a:t>
            </a:r>
          </a:p>
          <a:p>
            <a:pPr marL="0" indent="0" algn="just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2500" b="1" dirty="0" smtClean="0">
              <a:solidFill>
                <a:srgbClr val="0070C0"/>
              </a:solidFill>
            </a:endParaRPr>
          </a:p>
          <a:p>
            <a:pPr marL="0" indent="0" algn="just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s-ES_tradnl" sz="4800" b="1" dirty="0" smtClean="0">
                <a:solidFill>
                  <a:srgbClr val="0070C0"/>
                </a:solidFill>
              </a:rPr>
              <a:t>4. Gestión por Procesos</a:t>
            </a:r>
          </a:p>
          <a:p>
            <a:pPr marL="0" indent="0" algn="just">
              <a:buNone/>
            </a:pPr>
            <a:r>
              <a:rPr lang="es-PE" sz="4200" dirty="0"/>
              <a:t>Hoy en día, las actividades se desarrollan de manera intuitiva e informal; los procesos </a:t>
            </a:r>
            <a:r>
              <a:rPr lang="es-PE" sz="4200" dirty="0" smtClean="0"/>
              <a:t>aun no </a:t>
            </a:r>
            <a:r>
              <a:rPr lang="es-PE" sz="4200" dirty="0"/>
              <a:t>son </a:t>
            </a:r>
            <a:r>
              <a:rPr lang="es-PE" sz="4200" dirty="0" smtClean="0"/>
              <a:t>bien definidos</a:t>
            </a:r>
            <a:r>
              <a:rPr lang="es-PE" sz="4200" dirty="0"/>
              <a:t>, </a:t>
            </a:r>
            <a:r>
              <a:rPr lang="es-PE" sz="4200" dirty="0" smtClean="0"/>
              <a:t>algunos no </a:t>
            </a:r>
            <a:r>
              <a:rPr lang="es-PE" sz="4200" dirty="0"/>
              <a:t>están formalizados en manuales que sirvan para trasmitir </a:t>
            </a:r>
            <a:r>
              <a:rPr lang="es-PE" sz="4200" dirty="0" smtClean="0"/>
              <a:t>internamente </a:t>
            </a:r>
            <a:r>
              <a:rPr lang="es-PE" sz="4200" dirty="0"/>
              <a:t>cómo se hacen </a:t>
            </a:r>
            <a:r>
              <a:rPr lang="es-PE" sz="4200" dirty="0" smtClean="0"/>
              <a:t>las cosas</a:t>
            </a:r>
            <a:r>
              <a:rPr lang="es-PE" sz="4200" dirty="0"/>
              <a:t>; </a:t>
            </a:r>
            <a:r>
              <a:rPr lang="es-PE" sz="4200" dirty="0">
                <a:solidFill>
                  <a:srgbClr val="FF0000"/>
                </a:solidFill>
              </a:rPr>
              <a:t>los procesos de producción son obstaculizados por las demoras, impedimentos y formalidades </a:t>
            </a:r>
            <a:r>
              <a:rPr lang="es-PE" sz="4200" dirty="0" smtClean="0">
                <a:solidFill>
                  <a:srgbClr val="FF0000"/>
                </a:solidFill>
              </a:rPr>
              <a:t>de  </a:t>
            </a:r>
            <a:r>
              <a:rPr lang="es-PE" sz="4200" dirty="0">
                <a:solidFill>
                  <a:srgbClr val="FF0000"/>
                </a:solidFill>
              </a:rPr>
              <a:t>los “Sistemas Administrativos”</a:t>
            </a:r>
            <a:r>
              <a:rPr lang="es-PE" sz="4200" dirty="0"/>
              <a:t>, que regulan los procesos de soporte con la finalidad de controlar el </a:t>
            </a:r>
            <a:r>
              <a:rPr lang="es-PE" sz="4200" dirty="0" smtClean="0"/>
              <a:t>uso de </a:t>
            </a:r>
            <a:r>
              <a:rPr lang="es-PE" sz="4200" dirty="0"/>
              <a:t>los recursos públicos</a:t>
            </a:r>
            <a:r>
              <a:rPr lang="es-PE" sz="4200" dirty="0" smtClean="0"/>
              <a:t>.</a:t>
            </a:r>
          </a:p>
          <a:p>
            <a:pPr marL="0" indent="0" algn="just">
              <a:buNone/>
            </a:pPr>
            <a:endParaRPr lang="es-PE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r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s-ES_tradn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4760</TotalTime>
  <Words>1319</Words>
  <Application>Microsoft Office PowerPoint</Application>
  <PresentationFormat>Presentación en pantalla (4:3)</PresentationFormat>
  <Paragraphs>111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Arial Unicode MS</vt:lpstr>
      <vt:lpstr>Aharoni</vt:lpstr>
      <vt:lpstr>Arial</vt:lpstr>
      <vt:lpstr>Arial Narrow</vt:lpstr>
      <vt:lpstr>Arial Rounded MT Bold</vt:lpstr>
      <vt:lpstr>Calibri</vt:lpstr>
      <vt:lpstr>Century Gothic</vt:lpstr>
      <vt:lpstr>Lucida Bright</vt:lpstr>
      <vt:lpstr>Tw Cen MT</vt:lpstr>
      <vt:lpstr>Wingdings</vt:lpstr>
      <vt:lpstr>Office Theme</vt:lpstr>
      <vt:lpstr>Tema de Office</vt:lpstr>
      <vt:lpstr>Presentación de PowerPoint</vt:lpstr>
      <vt:lpstr>Contenido</vt:lpstr>
      <vt:lpstr>Marco Teórico:   algunas definiciones</vt:lpstr>
      <vt:lpstr>Presentación de PowerPoint</vt:lpstr>
      <vt:lpstr>Presentación de PowerPoint</vt:lpstr>
      <vt:lpstr>Presentación de PowerPoint</vt:lpstr>
      <vt:lpstr>¿ Urgencia de cambio en la Gestión Pública ? – (Caracterización actual y Meta)</vt:lpstr>
      <vt:lpstr>Principales problemas en la actual Gestión Pública de La Libertad</vt:lpstr>
      <vt:lpstr>Presentación de PowerPoint</vt:lpstr>
      <vt:lpstr>Presentación de PowerPoint</vt:lpstr>
      <vt:lpstr>Porqué, estos temas en La Libertad?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</vt:vector>
  </TitlesOfParts>
  <Company>London School of Economics and Political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CEPLAN talk</dc:title>
  <dc:creator>Administrator</dc:creator>
  <cp:lastModifiedBy>Juan Jose Uceda Azabache</cp:lastModifiedBy>
  <cp:revision>290</cp:revision>
  <cp:lastPrinted>2015-03-25T19:43:24Z</cp:lastPrinted>
  <dcterms:created xsi:type="dcterms:W3CDTF">2014-09-10T09:06:05Z</dcterms:created>
  <dcterms:modified xsi:type="dcterms:W3CDTF">2015-03-30T23:26:13Z</dcterms:modified>
</cp:coreProperties>
</file>